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theme/theme3.xml" ContentType="application/vnd.openxmlformats-officedocument.theme+xml"/>
  <Override PartName="/ppt/slideLayouts/slideLayout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687" r:id="rId3"/>
    <p:sldMasterId id="2147483691" r:id="rId4"/>
    <p:sldMasterId id="2147483693" r:id="rId5"/>
    <p:sldMasterId id="2147483695" r:id="rId6"/>
  </p:sldMasterIdLst>
  <p:notesMasterIdLst>
    <p:notesMasterId r:id="rId40"/>
  </p:notesMasterIdLst>
  <p:sldIdLst>
    <p:sldId id="256" r:id="rId7"/>
    <p:sldId id="263" r:id="rId8"/>
    <p:sldId id="264" r:id="rId9"/>
    <p:sldId id="271" r:id="rId10"/>
    <p:sldId id="277" r:id="rId11"/>
    <p:sldId id="299" r:id="rId12"/>
    <p:sldId id="300" r:id="rId13"/>
    <p:sldId id="301" r:id="rId14"/>
    <p:sldId id="302" r:id="rId15"/>
    <p:sldId id="303" r:id="rId16"/>
    <p:sldId id="265" r:id="rId17"/>
    <p:sldId id="304" r:id="rId18"/>
    <p:sldId id="297" r:id="rId19"/>
    <p:sldId id="291" r:id="rId20"/>
    <p:sldId id="298" r:id="rId21"/>
    <p:sldId id="293" r:id="rId22"/>
    <p:sldId id="276" r:id="rId23"/>
    <p:sldId id="275" r:id="rId24"/>
    <p:sldId id="267" r:id="rId25"/>
    <p:sldId id="279" r:id="rId26"/>
    <p:sldId id="280" r:id="rId27"/>
    <p:sldId id="281" r:id="rId28"/>
    <p:sldId id="282" r:id="rId29"/>
    <p:sldId id="268" r:id="rId30"/>
    <p:sldId id="283" r:id="rId31"/>
    <p:sldId id="269" r:id="rId32"/>
    <p:sldId id="285" r:id="rId33"/>
    <p:sldId id="270" r:id="rId34"/>
    <p:sldId id="287" r:id="rId35"/>
    <p:sldId id="288" r:id="rId36"/>
    <p:sldId id="266" r:id="rId37"/>
    <p:sldId id="289" r:id="rId38"/>
    <p:sldId id="294" r:id="rId39"/>
  </p:sldIdLst>
  <p:sldSz cx="9144000" cy="6858000" type="screen4x3"/>
  <p:notesSz cx="6807200" cy="9939338"/>
  <p:embeddedFontLst>
    <p:embeddedFont>
      <p:font typeface="Noto Sans JP" panose="020B0600070205080204" charset="-128"/>
      <p:regular r:id="rId41"/>
      <p:bold r:id="rId42"/>
    </p:embeddedFont>
    <p:embeddedFont>
      <p:font typeface="Noto Sans JP Bold" panose="020B0600070205080204" charset="-128"/>
      <p:bold r:id="rId43"/>
    </p:embeddedFont>
    <p:embeddedFont>
      <p:font typeface="Noto Sans JP Medium" panose="020B0600070205080204" charset="-128"/>
      <p:regular r:id="rId44"/>
    </p:embeddedFont>
    <p:embeddedFont>
      <p:font typeface="Noto Sans JP Regular" panose="020B0600070205080204" charset="-128"/>
      <p:regular r:id="rId45"/>
    </p:embeddedFont>
    <p:embeddedFont>
      <p:font typeface="Noto Sans JP SemiBold" panose="020B0600070205080204" charset="-128"/>
      <p:bold r:id="rId46"/>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F824E34-F371-D3AC-6928-17F1ADD9BE60}" name="橋本 泰明(hashimoto-yasuakiaa)" initials="橋本" userId="S::HYXJI@lansys.mhlw.go.jp::5aa0b5a2-d1ba-410b-90e6-93b095248eca" providerId="AD"/>
  <p188:author id="{3EED0855-05DC-20BA-2FF1-44560FA051E5}" name="佐藤 秀之(satou-hideyuki.ym5)" initials="佐藤" userId="S::SHLZY@lansys.mhlw.go.jp::c0cf24f8-5e37-4934-a1e3-55aec68cedcf" providerId="AD"/>
  <p188:author id="{0EE4568E-6757-5D79-F6DE-154E78E5D30F}" name="高山 歩" initials="高歩" userId="S::ayumu.takayama@lightworks.co.jp::2a3070bd-f4cf-4799-a456-761d0ddbd183" providerId="AD"/>
  <p188:author id="{7E7F79BE-E8B5-C9C2-2B48-CFDF4794EE0B}" name="立原 新(tachihara-arata.5n1)" initials="立原" userId="S::TAOBT@lansys.mhlw.go.jp::0e089335-12dd-4fd2-a48e-cb23a3ad83a8" providerId="AD"/>
  <p188:author id="{A34732F9-A6F4-0D2A-C006-18D76DEB42F4}" name="和加奈 小坂" initials="和加奈" userId="49e8a69f4d0a3c9e"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80AF"/>
    <a:srgbClr val="E13F85"/>
    <a:srgbClr val="F9C9DE"/>
    <a:srgbClr val="3B3838"/>
    <a:srgbClr val="A6BED2"/>
    <a:srgbClr val="DCE5EE"/>
    <a:srgbClr val="FFFF96"/>
    <a:srgbClr val="FCE9F1"/>
    <a:srgbClr val="304862"/>
    <a:srgbClr val="54779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FBA5F4A-C139-5454-A5A9-45361EB79A8C}" v="2" dt="2024-01-26T03:40:56.286"/>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97" autoAdjust="0"/>
    <p:restoredTop sz="85328" autoAdjust="0"/>
  </p:normalViewPr>
  <p:slideViewPr>
    <p:cSldViewPr snapToGrid="0">
      <p:cViewPr varScale="1">
        <p:scale>
          <a:sx n="75" d="100"/>
          <a:sy n="75" d="100"/>
        </p:scale>
        <p:origin x="1352"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font" Target="fonts/font2.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notesMaster" Target="notesMasters/notesMaster1.xml"/><Relationship Id="rId45" Type="http://schemas.openxmlformats.org/officeDocument/2006/relationships/font" Target="fonts/font5.fntdata"/><Relationship Id="rId5"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font" Target="fonts/font4.fntdata"/><Relationship Id="rId52" Type="http://schemas.microsoft.com/office/2018/10/relationships/authors" Target="authors.xml"/><Relationship Id="rId4" Type="http://schemas.openxmlformats.org/officeDocument/2006/relationships/slideMaster" Target="slideMasters/slideMaster2.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font" Target="fonts/font3.fntdata"/><Relationship Id="rId48" Type="http://schemas.openxmlformats.org/officeDocument/2006/relationships/viewProps" Target="viewProps.xml"/><Relationship Id="rId8" Type="http://schemas.openxmlformats.org/officeDocument/2006/relationships/slide" Target="slides/slide2.xml"/><Relationship Id="rId51" Type="http://schemas.microsoft.com/office/2015/10/relationships/revisionInfo" Target="revisionInfo.xml"/><Relationship Id="rId3" Type="http://schemas.openxmlformats.org/officeDocument/2006/relationships/slideMaster" Target="slideMasters/slideMaster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font" Target="fonts/font6.fntdata"/><Relationship Id="rId20" Type="http://schemas.openxmlformats.org/officeDocument/2006/relationships/slide" Target="slides/slide14.xml"/><Relationship Id="rId41" Type="http://schemas.openxmlformats.org/officeDocument/2006/relationships/font" Target="fonts/font1.fntdata"/><Relationship Id="rId1" Type="http://schemas.openxmlformats.org/officeDocument/2006/relationships/customXml" Target="../customXml/item1.xml"/><Relationship Id="rId6" Type="http://schemas.openxmlformats.org/officeDocument/2006/relationships/slideMaster" Target="slideMasters/slideMaster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atin typeface="Noto Sans JP" panose="020B0200000000000000" pitchFamily="50" charset="-128"/>
                <a:ea typeface="Noto Sans JP" panose="020B0200000000000000" pitchFamily="50" charset="-128"/>
              </a:defRPr>
            </a:lvl1pPr>
          </a:lstStyle>
          <a:p>
            <a:endParaRPr kumimoji="1" lang="ja-JP" altLang="en-US" dirty="0"/>
          </a:p>
        </p:txBody>
      </p:sp>
      <p:sp>
        <p:nvSpPr>
          <p:cNvPr id="3" name="日付プレースホルダー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atin typeface="Noto Sans JP" panose="020B0200000000000000" pitchFamily="50" charset="-128"/>
                <a:ea typeface="Noto Sans JP" panose="020B0200000000000000" pitchFamily="50" charset="-128"/>
              </a:defRPr>
            </a:lvl1pPr>
          </a:lstStyle>
          <a:p>
            <a:fld id="{8CBF9C38-ED91-4A65-A5C5-7CC9880E8197}" type="datetimeFigureOut">
              <a:rPr kumimoji="1" lang="ja-JP" altLang="en-US" smtClean="0"/>
              <a:pPr/>
              <a:t>2024/1/26</a:t>
            </a:fld>
            <a:endParaRPr kumimoji="1" lang="ja-JP" altLang="en-US" dirty="0"/>
          </a:p>
        </p:txBody>
      </p:sp>
      <p:sp>
        <p:nvSpPr>
          <p:cNvPr id="4" name="スライド イメージ プレースホルダー 3"/>
          <p:cNvSpPr>
            <a:spLocks noGrp="1" noRot="1" noChangeAspect="1"/>
          </p:cNvSpPr>
          <p:nvPr>
            <p:ph type="sldImg" idx="2"/>
          </p:nvPr>
        </p:nvSpPr>
        <p:spPr>
          <a:xfrm>
            <a:off x="1168400" y="1243013"/>
            <a:ext cx="4470400" cy="3354387"/>
          </a:xfrm>
          <a:prstGeom prst="rect">
            <a:avLst/>
          </a:prstGeom>
          <a:noFill/>
          <a:ln w="12700">
            <a:solidFill>
              <a:prstClr val="black"/>
            </a:solidFill>
          </a:ln>
        </p:spPr>
        <p:txBody>
          <a:bodyPr vert="horz" lIns="91440" tIns="45720" rIns="91440" bIns="45720" rtlCol="0" anchor="ctr"/>
          <a:lstStyle/>
          <a:p>
            <a:endParaRPr lang="ja-JP" altLang="en-US" dirty="0"/>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atin typeface="Noto Sans JP" panose="020B0200000000000000" pitchFamily="50" charset="-128"/>
                <a:ea typeface="Noto Sans JP" panose="020B0200000000000000" pitchFamily="50" charset="-128"/>
              </a:defRPr>
            </a:lvl1pPr>
          </a:lstStyle>
          <a:p>
            <a:endParaRPr kumimoji="1" lang="ja-JP" altLang="en-US" dirty="0"/>
          </a:p>
        </p:txBody>
      </p:sp>
      <p:sp>
        <p:nvSpPr>
          <p:cNvPr id="7" name="スライド番号プレースホルダー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atin typeface="Noto Sans JP" panose="020B0200000000000000" pitchFamily="50" charset="-128"/>
                <a:ea typeface="Noto Sans JP" panose="020B0200000000000000" pitchFamily="50" charset="-128"/>
              </a:defRPr>
            </a:lvl1pPr>
          </a:lstStyle>
          <a:p>
            <a:fld id="{8862992B-7183-4AD8-BE81-2A7E8FBBEE6F}" type="slidenum">
              <a:rPr kumimoji="1" lang="ja-JP" altLang="en-US" smtClean="0"/>
              <a:pPr/>
              <a:t>‹#›</a:t>
            </a:fld>
            <a:endParaRPr kumimoji="1" lang="ja-JP" altLang="en-US" dirty="0"/>
          </a:p>
        </p:txBody>
      </p:sp>
    </p:spTree>
    <p:extLst>
      <p:ext uri="{BB962C8B-B14F-4D97-AF65-F5344CB8AC3E}">
        <p14:creationId xmlns:p14="http://schemas.microsoft.com/office/powerpoint/2010/main" val="127297550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Noto Sans JP" panose="020B0200000000000000" pitchFamily="50" charset="-128"/>
        <a:ea typeface="Noto Sans JP" panose="020B0200000000000000" pitchFamily="50" charset="-128"/>
        <a:cs typeface="+mn-cs"/>
      </a:defRPr>
    </a:lvl1pPr>
    <a:lvl2pPr marL="457200" algn="l" defTabSz="914400" rtl="0" eaLnBrk="1" latinLnBrk="0" hangingPunct="1">
      <a:defRPr kumimoji="1" sz="1200" kern="1200">
        <a:solidFill>
          <a:schemeClr val="tx1"/>
        </a:solidFill>
        <a:latin typeface="Noto Sans JP" panose="020B0200000000000000" pitchFamily="50" charset="-128"/>
        <a:ea typeface="Noto Sans JP" panose="020B0200000000000000" pitchFamily="50" charset="-128"/>
        <a:cs typeface="+mn-cs"/>
      </a:defRPr>
    </a:lvl2pPr>
    <a:lvl3pPr marL="914400" algn="l" defTabSz="914400" rtl="0" eaLnBrk="1" latinLnBrk="0" hangingPunct="1">
      <a:defRPr kumimoji="1" sz="1200" kern="1200">
        <a:solidFill>
          <a:schemeClr val="tx1"/>
        </a:solidFill>
        <a:latin typeface="Noto Sans JP" panose="020B0200000000000000" pitchFamily="50" charset="-128"/>
        <a:ea typeface="Noto Sans JP" panose="020B0200000000000000" pitchFamily="50" charset="-128"/>
        <a:cs typeface="+mn-cs"/>
      </a:defRPr>
    </a:lvl3pPr>
    <a:lvl4pPr marL="1371600" algn="l" defTabSz="914400" rtl="0" eaLnBrk="1" latinLnBrk="0" hangingPunct="1">
      <a:defRPr kumimoji="1" sz="1200" kern="1200">
        <a:solidFill>
          <a:schemeClr val="tx1"/>
        </a:solidFill>
        <a:latin typeface="Noto Sans JP" panose="020B0200000000000000" pitchFamily="50" charset="-128"/>
        <a:ea typeface="Noto Sans JP" panose="020B0200000000000000" pitchFamily="50" charset="-128"/>
        <a:cs typeface="+mn-cs"/>
      </a:defRPr>
    </a:lvl4pPr>
    <a:lvl5pPr marL="1828800" algn="l" defTabSz="914400" rtl="0" eaLnBrk="1" latinLnBrk="0" hangingPunct="1">
      <a:defRPr kumimoji="1" sz="1200" kern="1200">
        <a:solidFill>
          <a:schemeClr val="tx1"/>
        </a:solidFill>
        <a:latin typeface="Noto Sans JP" panose="020B0200000000000000" pitchFamily="50" charset="-128"/>
        <a:ea typeface="Noto Sans JP" panose="020B0200000000000000" pitchFamily="50"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8862992B-7183-4AD8-BE81-2A7E8FBBEE6F}" type="slidenum">
              <a:rPr kumimoji="1" lang="ja-JP" altLang="en-US" smtClean="0"/>
              <a:t>1</a:t>
            </a:fld>
            <a:endParaRPr kumimoji="1" lang="ja-JP" altLang="en-US"/>
          </a:p>
        </p:txBody>
      </p:sp>
    </p:spTree>
    <p:extLst>
      <p:ext uri="{BB962C8B-B14F-4D97-AF65-F5344CB8AC3E}">
        <p14:creationId xmlns:p14="http://schemas.microsoft.com/office/powerpoint/2010/main" val="15103744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病気になる労働者は、年齢が上がるごとに増加します。</a:t>
            </a:r>
            <a:endParaRPr kumimoji="1" lang="en-US" altLang="ja-JP" dirty="0"/>
          </a:p>
          <a:p>
            <a:r>
              <a:rPr kumimoji="1" lang="ja-JP" altLang="en-US" dirty="0"/>
              <a:t>特に</a:t>
            </a:r>
            <a:r>
              <a:rPr kumimoji="1" lang="en-US" altLang="ja-JP" dirty="0"/>
              <a:t>30</a:t>
            </a:r>
            <a:r>
              <a:rPr kumimoji="1" lang="ja-JP" altLang="en-US" dirty="0"/>
              <a:t>歳代あるいは</a:t>
            </a:r>
            <a:r>
              <a:rPr kumimoji="1" lang="en-US" altLang="ja-JP" sz="1200" kern="1200" dirty="0">
                <a:solidFill>
                  <a:schemeClr val="tx1"/>
                </a:solidFill>
                <a:effectLst/>
                <a:cs typeface="+mn-cs"/>
              </a:rPr>
              <a:t>40</a:t>
            </a:r>
            <a:r>
              <a:rPr kumimoji="1" lang="ja-JP" altLang="ja-JP" sz="1200" kern="1200" dirty="0">
                <a:solidFill>
                  <a:schemeClr val="tx1"/>
                </a:solidFill>
                <a:effectLst/>
                <a:cs typeface="+mn-cs"/>
              </a:rPr>
              <a:t>歳代以降の社員は、</a:t>
            </a:r>
            <a:r>
              <a:rPr lang="ja-JP" altLang="ja-JP" dirty="0"/>
              <a:t>経験豊富な人材</a:t>
            </a:r>
            <a:r>
              <a:rPr kumimoji="1" lang="ja-JP" altLang="ja-JP" sz="1200" kern="1200" dirty="0">
                <a:solidFill>
                  <a:schemeClr val="tx1"/>
                </a:solidFill>
                <a:effectLst/>
                <a:cs typeface="+mn-cs"/>
              </a:rPr>
              <a:t>として組織における重要な役割を担っていることが多く、</a:t>
            </a:r>
            <a:r>
              <a:rPr kumimoji="1" lang="ja-JP" altLang="en-US" sz="1200" kern="1200" dirty="0">
                <a:solidFill>
                  <a:schemeClr val="tx1"/>
                </a:solidFill>
                <a:effectLst/>
                <a:cs typeface="+mn-cs"/>
              </a:rPr>
              <a:t>病気を</a:t>
            </a:r>
            <a:r>
              <a:rPr kumimoji="1" lang="ja-JP" altLang="ja-JP" sz="1200" kern="1200" dirty="0">
                <a:solidFill>
                  <a:schemeClr val="tx1"/>
                </a:solidFill>
                <a:effectLst/>
                <a:cs typeface="+mn-cs"/>
              </a:rPr>
              <a:t>理由に離職した場合の損失は小さくありません。</a:t>
            </a:r>
            <a:endParaRPr kumimoji="1" lang="en-US" altLang="ja-JP" sz="1200" kern="1200" dirty="0">
              <a:solidFill>
                <a:schemeClr val="tx1"/>
              </a:solidFill>
              <a:effectLst/>
              <a:cs typeface="+mn-cs"/>
            </a:endParaRPr>
          </a:p>
          <a:p>
            <a:r>
              <a:rPr kumimoji="1" lang="ja-JP" altLang="ja-JP" sz="1200" kern="1200" dirty="0">
                <a:solidFill>
                  <a:schemeClr val="tx1"/>
                </a:solidFill>
                <a:effectLst/>
                <a:cs typeface="+mn-cs"/>
              </a:rPr>
              <a:t>離職</a:t>
            </a:r>
            <a:r>
              <a:rPr kumimoji="1" lang="ja-JP" altLang="en-US" sz="1200" kern="1200" dirty="0">
                <a:solidFill>
                  <a:schemeClr val="tx1"/>
                </a:solidFill>
                <a:effectLst/>
                <a:cs typeface="+mn-cs"/>
              </a:rPr>
              <a:t>した労働者が重要な役割を担っていた</a:t>
            </a:r>
            <a:r>
              <a:rPr kumimoji="1" lang="ja-JP" altLang="ja-JP" sz="1200" kern="1200" dirty="0">
                <a:solidFill>
                  <a:schemeClr val="tx1"/>
                </a:solidFill>
                <a:effectLst/>
                <a:cs typeface="+mn-cs"/>
              </a:rPr>
              <a:t>プロジェクトの停滞、新たな人材を確保</a:t>
            </a:r>
            <a:r>
              <a:rPr kumimoji="1" lang="ja-JP" altLang="en-US" sz="1200" kern="1200" dirty="0">
                <a:solidFill>
                  <a:schemeClr val="tx1"/>
                </a:solidFill>
                <a:effectLst/>
                <a:cs typeface="+mn-cs"/>
              </a:rPr>
              <a:t>するためのコスト負担や、育成</a:t>
            </a:r>
            <a:r>
              <a:rPr kumimoji="1" lang="ja-JP" altLang="ja-JP" sz="1200" kern="1200" dirty="0">
                <a:solidFill>
                  <a:schemeClr val="tx1"/>
                </a:solidFill>
                <a:effectLst/>
                <a:cs typeface="+mn-cs"/>
              </a:rPr>
              <a:t>するためのコスト</a:t>
            </a:r>
            <a:r>
              <a:rPr kumimoji="1" lang="ja-JP" altLang="en-US" sz="1200" kern="1200" dirty="0">
                <a:solidFill>
                  <a:schemeClr val="tx1"/>
                </a:solidFill>
                <a:effectLst/>
                <a:cs typeface="+mn-cs"/>
              </a:rPr>
              <a:t>負担といったデメリットが</a:t>
            </a:r>
            <a:r>
              <a:rPr kumimoji="1" lang="ja-JP" altLang="ja-JP" sz="1200" kern="1200" dirty="0">
                <a:solidFill>
                  <a:schemeClr val="tx1"/>
                </a:solidFill>
                <a:effectLst/>
                <a:cs typeface="+mn-cs"/>
              </a:rPr>
              <a:t>想定されます。</a:t>
            </a:r>
            <a:endParaRPr kumimoji="1" lang="en-US" altLang="ja-JP" sz="1200" kern="1200" dirty="0">
              <a:solidFill>
                <a:schemeClr val="tx1"/>
              </a:solidFill>
              <a:effectLst/>
              <a:cs typeface="+mn-cs"/>
            </a:endParaRPr>
          </a:p>
          <a:p>
            <a:r>
              <a:rPr kumimoji="1" lang="ja-JP" altLang="ja-JP" sz="1200" kern="1200" dirty="0">
                <a:solidFill>
                  <a:schemeClr val="tx1"/>
                </a:solidFill>
                <a:effectLst/>
                <a:cs typeface="+mn-cs"/>
              </a:rPr>
              <a:t>企業の継続的な成長を維持するためにも、</a:t>
            </a:r>
            <a:r>
              <a:rPr lang="ja-JP" altLang="ja-JP" dirty="0"/>
              <a:t>治療と</a:t>
            </a:r>
            <a:r>
              <a:rPr kumimoji="1" lang="ja-JP" altLang="ja-JP" sz="1200" kern="1200" dirty="0">
                <a:solidFill>
                  <a:schemeClr val="tx1"/>
                </a:solidFill>
                <a:effectLst/>
                <a:cs typeface="+mn-cs"/>
              </a:rPr>
              <a:t>仕事の両立</a:t>
            </a:r>
            <a:r>
              <a:rPr kumimoji="1" lang="ja-JP" altLang="en-US" sz="1200" kern="1200" dirty="0">
                <a:solidFill>
                  <a:schemeClr val="tx1"/>
                </a:solidFill>
                <a:effectLst/>
                <a:cs typeface="+mn-cs"/>
              </a:rPr>
              <a:t>支援</a:t>
            </a:r>
            <a:r>
              <a:rPr kumimoji="1" lang="ja-JP" altLang="ja-JP" sz="1200" kern="1200" dirty="0">
                <a:solidFill>
                  <a:schemeClr val="tx1"/>
                </a:solidFill>
                <a:effectLst/>
                <a:cs typeface="+mn-cs"/>
              </a:rPr>
              <a:t>は企業が積極的に取り組むべき課題なのです。</a:t>
            </a:r>
            <a:endParaRPr lang="ja-JP" altLang="ja-JP" sz="1200" kern="1200" dirty="0">
              <a:solidFill>
                <a:schemeClr val="tx1"/>
              </a:solidFill>
              <a:effectLst/>
            </a:endParaRPr>
          </a:p>
          <a:p>
            <a:endParaRPr kumimoji="1" lang="en-US" altLang="ja-JP" dirty="0"/>
          </a:p>
        </p:txBody>
      </p:sp>
      <p:sp>
        <p:nvSpPr>
          <p:cNvPr id="4" name="スライド番号プレースホルダー 3"/>
          <p:cNvSpPr>
            <a:spLocks noGrp="1"/>
          </p:cNvSpPr>
          <p:nvPr>
            <p:ph type="sldNum" sz="quarter" idx="5"/>
          </p:nvPr>
        </p:nvSpPr>
        <p:spPr/>
        <p:txBody>
          <a:bodyPr/>
          <a:lstStyle/>
          <a:p>
            <a:fld id="{8862992B-7183-4AD8-BE81-2A7E8FBBEE6F}" type="slidenum">
              <a:rPr kumimoji="1" lang="ja-JP" altLang="en-US" smtClean="0"/>
              <a:t>10</a:t>
            </a:fld>
            <a:endParaRPr kumimoji="1" lang="ja-JP" altLang="en-US"/>
          </a:p>
        </p:txBody>
      </p:sp>
    </p:spTree>
    <p:extLst>
      <p:ext uri="{BB962C8B-B14F-4D97-AF65-F5344CB8AC3E}">
        <p14:creationId xmlns:p14="http://schemas.microsoft.com/office/powerpoint/2010/main" val="12368084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ここでは、経営者あるいは人事労務担当者が、がんなどの重い病気になった労働者から相談された場合の対応方法について確認しましょう。</a:t>
            </a:r>
            <a:endParaRPr kumimoji="1" lang="en-US" altLang="ja-JP" dirty="0"/>
          </a:p>
        </p:txBody>
      </p:sp>
      <p:sp>
        <p:nvSpPr>
          <p:cNvPr id="4" name="スライド番号プレースホルダー 3"/>
          <p:cNvSpPr>
            <a:spLocks noGrp="1"/>
          </p:cNvSpPr>
          <p:nvPr>
            <p:ph type="sldNum" sz="quarter" idx="5"/>
          </p:nvPr>
        </p:nvSpPr>
        <p:spPr/>
        <p:txBody>
          <a:bodyPr/>
          <a:lstStyle/>
          <a:p>
            <a:fld id="{8862992B-7183-4AD8-BE81-2A7E8FBBEE6F}" type="slidenum">
              <a:rPr kumimoji="1" lang="ja-JP" altLang="en-US" smtClean="0"/>
              <a:t>11</a:t>
            </a:fld>
            <a:endParaRPr kumimoji="1" lang="ja-JP" altLang="en-US"/>
          </a:p>
        </p:txBody>
      </p:sp>
    </p:spTree>
    <p:extLst>
      <p:ext uri="{BB962C8B-B14F-4D97-AF65-F5344CB8AC3E}">
        <p14:creationId xmlns:p14="http://schemas.microsoft.com/office/powerpoint/2010/main" val="12173221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治療と仕事の両立支援の流れは次の通りです。</a:t>
            </a:r>
            <a:endParaRPr kumimoji="1" lang="en-US" altLang="ja-JP" dirty="0"/>
          </a:p>
          <a:p>
            <a:endParaRPr kumimoji="1" lang="en-US" altLang="ja-JP" dirty="0"/>
          </a:p>
          <a:p>
            <a:r>
              <a:rPr kumimoji="1" lang="ja-JP" altLang="en-US" dirty="0"/>
              <a:t>①支援を必要とする労働者は、まず</a:t>
            </a:r>
            <a:r>
              <a:rPr kumimoji="1" lang="ja-JP" altLang="en-US" sz="1200" dirty="0"/>
              <a:t>自身の仕事に関する「勤務</a:t>
            </a:r>
            <a:r>
              <a:rPr lang="ja-JP" altLang="en-US" dirty="0"/>
              <a:t>情報</a:t>
            </a:r>
            <a:r>
              <a:rPr kumimoji="1" lang="ja-JP" altLang="en-US" sz="1200" dirty="0"/>
              <a:t>提供書」を作成して主治医に提供します。</a:t>
            </a:r>
            <a:r>
              <a:rPr lang="ja-JP" dirty="0"/>
              <a:t>なお、企業の人事労務担当者等</a:t>
            </a:r>
            <a:r>
              <a:rPr lang="ja-JP" altLang="en-US" dirty="0"/>
              <a:t>に</a:t>
            </a:r>
            <a:r>
              <a:rPr lang="ja-JP" dirty="0"/>
              <a:t>は、勤務情報提供書の作成や、両立支援に関する手続きの説明を行うなどの支援を行うことが望まれます</a:t>
            </a:r>
            <a:r>
              <a:rPr lang="ja-JP" altLang="en-US" dirty="0"/>
              <a:t>。</a:t>
            </a:r>
            <a:endParaRPr lang="en-US" altLang="ja-JP" sz="1200" dirty="0"/>
          </a:p>
          <a:p>
            <a:r>
              <a:rPr kumimoji="1" lang="ja-JP" altLang="en-US" sz="1200" dirty="0"/>
              <a:t>②主治医は、労働者から提供された「勤務</a:t>
            </a:r>
            <a:r>
              <a:rPr lang="ja-JP" altLang="en-US" dirty="0"/>
              <a:t>情報</a:t>
            </a:r>
            <a:r>
              <a:rPr kumimoji="1" lang="ja-JP" altLang="en-US" sz="1200" dirty="0"/>
              <a:t>提供書」や病状・治療の状況などを基に「主治医意見書」を作成して労働者に提供します。</a:t>
            </a:r>
            <a:endParaRPr lang="en-US" altLang="ja-JP" sz="1200" dirty="0"/>
          </a:p>
          <a:p>
            <a:r>
              <a:rPr kumimoji="1" lang="ja-JP" altLang="en-US" sz="1200" dirty="0"/>
              <a:t>③労働者は、事業者に「主治医意見書」を提出することにより両立支援を申出ます。</a:t>
            </a:r>
            <a:endParaRPr lang="en-US" altLang="ja-JP" sz="1200" dirty="0"/>
          </a:p>
          <a:p>
            <a:r>
              <a:rPr kumimoji="1" lang="ja-JP" altLang="en-US" sz="1200" dirty="0"/>
              <a:t>④申出を受けた事業者は、産業医等から意見を聴取し、主治医の意見や労働者本人の要望を勘案して具体的な支援内容を検討します。</a:t>
            </a:r>
            <a:r>
              <a:rPr lang="ja-JP" altLang="en-US" dirty="0"/>
              <a:t>産業医等がいない場合は、主治医から提供された情報を参考に検討します。</a:t>
            </a:r>
            <a:endParaRPr lang="en-US" altLang="ja-JP" sz="1200" dirty="0"/>
          </a:p>
          <a:p>
            <a:endParaRPr lang="ja-JP" altLang="en-US" b="1" dirty="0"/>
          </a:p>
          <a:p>
            <a:r>
              <a:rPr kumimoji="1" lang="ja-JP" altLang="en-US" dirty="0"/>
              <a:t>両立支援は、検討結果を踏まえ、「入院等による休業を要さない場合の対応」と「入院等による休業を要する場合の対応」に分けて実施します。</a:t>
            </a:r>
            <a:endParaRPr kumimoji="1" lang="en-US" altLang="ja-JP" dirty="0"/>
          </a:p>
        </p:txBody>
      </p:sp>
      <p:sp>
        <p:nvSpPr>
          <p:cNvPr id="4" name="スライド番号プレースホルダー 3"/>
          <p:cNvSpPr>
            <a:spLocks noGrp="1"/>
          </p:cNvSpPr>
          <p:nvPr>
            <p:ph type="sldNum" sz="quarter" idx="5"/>
          </p:nvPr>
        </p:nvSpPr>
        <p:spPr/>
        <p:txBody>
          <a:bodyPr/>
          <a:lstStyle/>
          <a:p>
            <a:fld id="{8862992B-7183-4AD8-BE81-2A7E8FBBEE6F}" type="slidenum">
              <a:rPr kumimoji="1" lang="ja-JP" altLang="en-US" smtClean="0"/>
              <a:t>12</a:t>
            </a:fld>
            <a:endParaRPr kumimoji="1" lang="ja-JP" altLang="en-US"/>
          </a:p>
        </p:txBody>
      </p:sp>
    </p:spTree>
    <p:extLst>
      <p:ext uri="{BB962C8B-B14F-4D97-AF65-F5344CB8AC3E}">
        <p14:creationId xmlns:p14="http://schemas.microsoft.com/office/powerpoint/2010/main" val="33018327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ja-JP" altLang="en-US" dirty="0"/>
              <a:t>これらは、労働者が作成して主治医に提出する「勤務情報提供書」と、主治医が作成して労働者に提供する「主治医意見書」の様式例です。</a:t>
            </a:r>
          </a:p>
          <a:p>
            <a:r>
              <a:rPr lang="ja-JP" dirty="0"/>
              <a:t>どちらも</a:t>
            </a:r>
            <a:r>
              <a:rPr lang="ja-JP" altLang="en-US" dirty="0"/>
              <a:t>、</a:t>
            </a:r>
            <a:r>
              <a:rPr lang="ja-JP" dirty="0"/>
              <a:t>的確に治療と仕事の両立支援を行うための企業と医療機関の情報共有に必要なものになります。</a:t>
            </a:r>
            <a:endParaRPr lang="ja-JP" altLang="en-US" dirty="0"/>
          </a:p>
          <a:p>
            <a:r>
              <a:rPr lang="ja-JP" altLang="en-US" dirty="0"/>
              <a:t>実際に作成する際は、事業場内で十分に検討した上で、本様式例に必要に応じて加除修正し、事業場の実態に合ったものを作成してください</a:t>
            </a:r>
            <a:r>
              <a:rPr lang="en-US" dirty="0"/>
              <a:t>。</a:t>
            </a:r>
            <a:endParaRPr lang="en-US" altLang="ja-JP" dirty="0"/>
          </a:p>
          <a:p>
            <a:r>
              <a:rPr lang="ja-JP" altLang="en-US" dirty="0"/>
              <a:t>なお</a:t>
            </a:r>
            <a:r>
              <a:rPr lang="en-US" dirty="0"/>
              <a:t>、「</a:t>
            </a:r>
            <a:r>
              <a:rPr lang="ja-JP" altLang="en-US" dirty="0"/>
              <a:t>その他特記事項欄</a:t>
            </a:r>
            <a:r>
              <a:rPr lang="en-US" dirty="0"/>
              <a:t>」</a:t>
            </a:r>
            <a:r>
              <a:rPr lang="ja-JP" altLang="en-US" dirty="0"/>
              <a:t>には</a:t>
            </a:r>
            <a:r>
              <a:rPr lang="en-US" dirty="0"/>
              <a:t>、</a:t>
            </a:r>
            <a:r>
              <a:rPr lang="ja-JP" altLang="en-US" dirty="0"/>
              <a:t>事業場や労働者が悩んでいること</a:t>
            </a:r>
            <a:r>
              <a:rPr lang="en-US" dirty="0"/>
              <a:t>、</a:t>
            </a:r>
            <a:r>
              <a:rPr lang="ja-JP" altLang="en-US" dirty="0"/>
              <a:t>主治医に相談したいことを記載するとよいでしょう</a:t>
            </a:r>
            <a:r>
              <a:rPr lang="en-US" dirty="0"/>
              <a:t>。</a:t>
            </a:r>
          </a:p>
        </p:txBody>
      </p:sp>
      <p:sp>
        <p:nvSpPr>
          <p:cNvPr id="4" name="Slide Number Placeholder 3"/>
          <p:cNvSpPr>
            <a:spLocks noGrp="1"/>
          </p:cNvSpPr>
          <p:nvPr>
            <p:ph type="sldNum" sz="quarter" idx="5"/>
          </p:nvPr>
        </p:nvSpPr>
        <p:spPr/>
        <p:txBody>
          <a:bodyPr/>
          <a:lstStyle/>
          <a:p>
            <a:fld id="{8862992B-7183-4AD8-BE81-2A7E8FBBEE6F}" type="slidenum">
              <a:rPr kumimoji="1" lang="ja-JP" altLang="en-US" smtClean="0"/>
              <a:t>13</a:t>
            </a:fld>
            <a:endParaRPr kumimoji="1" lang="ja-JP" altLang="en-US"/>
          </a:p>
        </p:txBody>
      </p:sp>
    </p:spTree>
    <p:extLst>
      <p:ext uri="{BB962C8B-B14F-4D97-AF65-F5344CB8AC3E}">
        <p14:creationId xmlns:p14="http://schemas.microsoft.com/office/powerpoint/2010/main" val="23057458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「入院等による休業を要さない場合の対応」では、事業者は業務によって疾病が増悪することがないよう、就業上の措置等を決定し、実施する必要があります。</a:t>
            </a:r>
            <a:endParaRPr kumimoji="1" lang="en-US" altLang="ja-JP"/>
          </a:p>
          <a:p>
            <a:r>
              <a:rPr kumimoji="1" lang="ja-JP" altLang="en-US"/>
              <a:t>その際、必要に応じて具体的な措置や配慮の内容およびスケジュール等についてまとめた計画（両立支援プラン）を策定することが望ましいとされています。</a:t>
            </a:r>
            <a:endParaRPr kumimoji="1" lang="en-US" altLang="ja-JP"/>
          </a:p>
          <a:p>
            <a:r>
              <a:rPr kumimoji="1" lang="ja-JP" altLang="en-US"/>
              <a:t>また、両立支援プランを実施する際は、支援対象の労働者の上司や同僚に過度な負荷がかからないように配慮することが大切です。</a:t>
            </a:r>
            <a:endParaRPr kumimoji="1" lang="en-US" altLang="ja-JP"/>
          </a:p>
          <a:p>
            <a:endParaRPr kumimoji="1" lang="en-US" altLang="ja-JP"/>
          </a:p>
          <a:p>
            <a:r>
              <a:rPr kumimoji="1" lang="ja-JP" altLang="en-US"/>
              <a:t>「入院等による休業を要する場合の対応」では、まず事業者が「休業開始前の対応」として労働者に休業に関する制度、休業可能期間、職場復帰の手順等について情報を提供します。</a:t>
            </a:r>
            <a:endParaRPr kumimoji="1" lang="en-US" altLang="ja-JP"/>
          </a:p>
          <a:p>
            <a:r>
              <a:rPr kumimoji="1" lang="ja-JP" altLang="en-US"/>
              <a:t>その後、労働者が休業申請書類を提出して休業を開始します。</a:t>
            </a:r>
          </a:p>
          <a:p>
            <a:r>
              <a:rPr kumimoji="1" lang="ja-JP" altLang="en-US"/>
              <a:t>休業期間中の対応としては、あらかじめ定めた連絡方法等によって労働者と連絡をとり、状況確認や相談等のフォローアップを行います。</a:t>
            </a:r>
          </a:p>
          <a:p>
            <a:r>
              <a:rPr kumimoji="1" lang="ja-JP" altLang="en-US"/>
              <a:t>また、労働者の病気が回復に向かったら、主治医からの情報収集や産業医からの意見聴取、本人の意向確認、復帰予定部署の意見などを踏まえて職場復帰の可否を判断し、「職場復帰支援プラン」を策定して実行します。</a:t>
            </a:r>
            <a:endParaRPr kumimoji="1" lang="en-US" altLang="ja-JP"/>
          </a:p>
        </p:txBody>
      </p:sp>
      <p:sp>
        <p:nvSpPr>
          <p:cNvPr id="4" name="スライド番号プレースホルダー 3"/>
          <p:cNvSpPr>
            <a:spLocks noGrp="1"/>
          </p:cNvSpPr>
          <p:nvPr>
            <p:ph type="sldNum" sz="quarter" idx="5"/>
          </p:nvPr>
        </p:nvSpPr>
        <p:spPr/>
        <p:txBody>
          <a:bodyPr/>
          <a:lstStyle/>
          <a:p>
            <a:fld id="{8862992B-7183-4AD8-BE81-2A7E8FBBEE6F}" type="slidenum">
              <a:rPr kumimoji="1" lang="ja-JP" altLang="en-US" smtClean="0"/>
              <a:t>14</a:t>
            </a:fld>
            <a:endParaRPr kumimoji="1" lang="ja-JP" altLang="en-US"/>
          </a:p>
        </p:txBody>
      </p:sp>
    </p:spTree>
    <p:extLst>
      <p:ext uri="{BB962C8B-B14F-4D97-AF65-F5344CB8AC3E}">
        <p14:creationId xmlns:p14="http://schemas.microsoft.com/office/powerpoint/2010/main" val="27521721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ja-JP" altLang="en-US" b="0" dirty="0"/>
              <a:t>これは、「両立支援プラン」と「職場復帰支援プラン」の様式例です。</a:t>
            </a:r>
            <a:endParaRPr lang="en-US" altLang="ja-JP" b="0" dirty="0"/>
          </a:p>
          <a:p>
            <a:r>
              <a:rPr lang="ja-JP" b="0" dirty="0"/>
              <a:t>こちらも</a:t>
            </a:r>
            <a:r>
              <a:rPr lang="ja-JP" altLang="en-US" b="0" dirty="0"/>
              <a:t>職場と労働者の認識を共有し、的確に</a:t>
            </a:r>
            <a:r>
              <a:rPr lang="ja-JP" b="0" dirty="0"/>
              <a:t>治療と仕事の両立を</a:t>
            </a:r>
            <a:r>
              <a:rPr lang="ja-JP" altLang="en-US" b="0" dirty="0"/>
              <a:t>実行していく</a:t>
            </a:r>
            <a:r>
              <a:rPr lang="ja-JP" b="0" dirty="0"/>
              <a:t>た</a:t>
            </a:r>
            <a:r>
              <a:rPr lang="ja-JP" altLang="en-US" b="0" dirty="0"/>
              <a:t>め</a:t>
            </a:r>
            <a:r>
              <a:rPr lang="ja-JP" b="0" dirty="0"/>
              <a:t>に</a:t>
            </a:r>
            <a:r>
              <a:rPr lang="ja-JP" altLang="en-US" b="0" dirty="0"/>
              <a:t>必要なもの</a:t>
            </a:r>
            <a:r>
              <a:rPr lang="ja-JP" b="0" dirty="0"/>
              <a:t>です。</a:t>
            </a:r>
          </a:p>
          <a:p>
            <a:r>
              <a:rPr lang="ja-JP" altLang="en-US" b="0" dirty="0"/>
              <a:t>実際に作成する際は、事業場内で十分に検討した上で、本様式例に必要に応じて加除修正し、事業場の実態に合った様式を作成してください</a:t>
            </a:r>
            <a:r>
              <a:rPr lang="en-US" b="0" dirty="0"/>
              <a:t>。</a:t>
            </a:r>
            <a:endParaRPr lang="en-US" altLang="ja-JP" dirty="0"/>
          </a:p>
          <a:p>
            <a:r>
              <a:rPr lang="ja-JP" altLang="en-US" b="0" dirty="0"/>
              <a:t>例えば、実施期間は、</a:t>
            </a:r>
            <a:r>
              <a:rPr lang="en-US" altLang="ja-JP" b="0" dirty="0"/>
              <a:t>1</a:t>
            </a:r>
            <a:r>
              <a:rPr lang="ja-JP" altLang="en-US" b="0" dirty="0"/>
              <a:t>週間から数か月、半年など様々であることが想定されるため、労働者の状況等に応じて個別に適切な期間を設定しましょう。</a:t>
            </a:r>
            <a:endParaRPr lang="en-US" b="0" dirty="0"/>
          </a:p>
        </p:txBody>
      </p:sp>
      <p:sp>
        <p:nvSpPr>
          <p:cNvPr id="4" name="Slide Number Placeholder 3"/>
          <p:cNvSpPr>
            <a:spLocks noGrp="1"/>
          </p:cNvSpPr>
          <p:nvPr>
            <p:ph type="sldNum" sz="quarter" idx="5"/>
          </p:nvPr>
        </p:nvSpPr>
        <p:spPr/>
        <p:txBody>
          <a:bodyPr/>
          <a:lstStyle/>
          <a:p>
            <a:fld id="{8862992B-7183-4AD8-BE81-2A7E8FBBEE6F}" type="slidenum">
              <a:rPr kumimoji="1" lang="ja-JP" altLang="en-US" smtClean="0"/>
              <a:t>15</a:t>
            </a:fld>
            <a:endParaRPr kumimoji="1" lang="ja-JP" altLang="en-US"/>
          </a:p>
        </p:txBody>
      </p:sp>
    </p:spTree>
    <p:extLst>
      <p:ext uri="{BB962C8B-B14F-4D97-AF65-F5344CB8AC3E}">
        <p14:creationId xmlns:p14="http://schemas.microsoft.com/office/powerpoint/2010/main" val="8618112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b="0" dirty="0"/>
              <a:t>労働者からの相談に対応し、両立支援をスムーズに実施するためには、労働者本人と関係者間の連携が重要です。</a:t>
            </a:r>
            <a:endParaRPr lang="en-US" b="0" dirty="0"/>
          </a:p>
          <a:p>
            <a:r>
              <a:rPr kumimoji="1" lang="ja-JP" b="0" dirty="0"/>
              <a:t>この図に示す通り、全ての関係者が自身の役割を理解し、適切に考え行動することが求められます。</a:t>
            </a:r>
            <a:endParaRPr lang="en-US" b="0" dirty="0"/>
          </a:p>
          <a:p>
            <a:r>
              <a:rPr lang="ja-JP" b="0" dirty="0"/>
              <a:t>なお、両立支援コーディネーターとは、病気になった労働者に寄り添いながら医療機関と職場との間での情報共有等の連携を仲介・調整する役割を担う人材のことで、医療機関の医療従事者や企業の人事労務担当者、産業保健スタッフ、支援機関の相談員などが担っています。</a:t>
            </a:r>
            <a:endParaRPr lang="en-US" altLang="ja-JP" dirty="0"/>
          </a:p>
          <a:p>
            <a:r>
              <a:rPr lang="ja-JP" b="0" dirty="0"/>
              <a:t>独立行政法人労働者健康安全機構が養成のための研修を行っています。</a:t>
            </a:r>
            <a:endParaRPr lang="en-US" altLang="ja-JP" b="0" dirty="0"/>
          </a:p>
          <a:p>
            <a:endParaRPr lang="ja-JP" altLang="en-US" dirty="0"/>
          </a:p>
        </p:txBody>
      </p:sp>
      <p:sp>
        <p:nvSpPr>
          <p:cNvPr id="4" name="スライド番号プレースホルダー 3"/>
          <p:cNvSpPr>
            <a:spLocks noGrp="1"/>
          </p:cNvSpPr>
          <p:nvPr>
            <p:ph type="sldNum" sz="quarter" idx="5"/>
          </p:nvPr>
        </p:nvSpPr>
        <p:spPr/>
        <p:txBody>
          <a:bodyPr/>
          <a:lstStyle/>
          <a:p>
            <a:fld id="{8862992B-7183-4AD8-BE81-2A7E8FBBEE6F}" type="slidenum">
              <a:rPr kumimoji="1" lang="ja-JP" altLang="en-US" smtClean="0"/>
              <a:t>16</a:t>
            </a:fld>
            <a:endParaRPr kumimoji="1" lang="ja-JP" altLang="en-US"/>
          </a:p>
        </p:txBody>
      </p:sp>
    </p:spTree>
    <p:extLst>
      <p:ext uri="{BB962C8B-B14F-4D97-AF65-F5344CB8AC3E}">
        <p14:creationId xmlns:p14="http://schemas.microsoft.com/office/powerpoint/2010/main" val="33645662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dirty="0"/>
              <a:t>労働者本人と関係者間の連携を行う際に、特に注意すべきなのが個人情報の取り扱いです。 </a:t>
            </a:r>
            <a:endParaRPr lang="en-US" altLang="ja-JP" dirty="0"/>
          </a:p>
          <a:p>
            <a:r>
              <a:rPr lang="ja-JP" dirty="0"/>
              <a:t>病歴は、他者に知られると本人に差別や偏見など著しい被害を及ぼす恐れがあることから、その取り扱いについて特に配慮を要する「要配慮個人情報」として</a:t>
            </a:r>
            <a:r>
              <a:rPr lang="ja-JP" altLang="en-US" dirty="0"/>
              <a:t>法令</a:t>
            </a:r>
            <a:r>
              <a:rPr lang="ja-JP" dirty="0"/>
              <a:t>で定められています。</a:t>
            </a:r>
            <a:r>
              <a:rPr lang="ja-JP" altLang="en-US" dirty="0"/>
              <a:t> </a:t>
            </a:r>
            <a:endParaRPr lang="ja-JP" dirty="0"/>
          </a:p>
          <a:p>
            <a:r>
              <a:rPr lang="ja-JP" dirty="0"/>
              <a:t>したがって、労働者の病気に関する情報をやり取りする際は、労働者本人の</a:t>
            </a:r>
            <a:r>
              <a:rPr lang="ja-JP" altLang="en-US" dirty="0"/>
              <a:t>同意</a:t>
            </a:r>
            <a:r>
              <a:rPr lang="ja-JP" dirty="0"/>
              <a:t>を得た上で慎重に取り扱わなければなりません。 </a:t>
            </a:r>
          </a:p>
          <a:p>
            <a:r>
              <a:rPr lang="ja-JP" dirty="0"/>
              <a:t>本人の意向を最優先に、情報開示の対象者および対象者ごとの開示範囲を明確に決めて対応するようにしましょう。</a:t>
            </a:r>
          </a:p>
        </p:txBody>
      </p:sp>
      <p:sp>
        <p:nvSpPr>
          <p:cNvPr id="4" name="スライド番号プレースホルダー 3"/>
          <p:cNvSpPr>
            <a:spLocks noGrp="1"/>
          </p:cNvSpPr>
          <p:nvPr>
            <p:ph type="sldNum" sz="quarter" idx="5"/>
          </p:nvPr>
        </p:nvSpPr>
        <p:spPr/>
        <p:txBody>
          <a:bodyPr/>
          <a:lstStyle/>
          <a:p>
            <a:fld id="{8862992B-7183-4AD8-BE81-2A7E8FBBEE6F}" type="slidenum">
              <a:rPr kumimoji="1" lang="ja-JP" altLang="en-US" smtClean="0"/>
              <a:t>17</a:t>
            </a:fld>
            <a:endParaRPr kumimoji="1" lang="ja-JP" altLang="en-US"/>
          </a:p>
        </p:txBody>
      </p:sp>
    </p:spTree>
    <p:extLst>
      <p:ext uri="{BB962C8B-B14F-4D97-AF65-F5344CB8AC3E}">
        <p14:creationId xmlns:p14="http://schemas.microsoft.com/office/powerpoint/2010/main" val="8449702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0" dirty="0"/>
              <a:t>病気を告知された労働者は、突然のことに大きなショックを受け、不安定な心理状態になりがちです。</a:t>
            </a:r>
            <a:endParaRPr kumimoji="1" lang="en-US" altLang="ja-JP" b="0" dirty="0"/>
          </a:p>
          <a:p>
            <a:r>
              <a:rPr kumimoji="1" lang="ja-JP" altLang="en-US" b="0" dirty="0"/>
              <a:t>治療費は払えるか？ 仕事を継続できるか？ 将来はどうなるのか？ といったさまざまな不安があります。</a:t>
            </a:r>
            <a:endParaRPr kumimoji="1" lang="en-US" altLang="ja-JP" b="0" dirty="0"/>
          </a:p>
          <a:p>
            <a:r>
              <a:rPr kumimoji="1" lang="ja-JP" altLang="en-US" b="0" dirty="0"/>
              <a:t>中には、周りに迷惑をかけたくないとの心境から離職を考える人もいます。</a:t>
            </a:r>
            <a:endParaRPr kumimoji="1" lang="en-US" altLang="ja-JP" b="0" dirty="0"/>
          </a:p>
          <a:p>
            <a:r>
              <a:rPr kumimoji="1" lang="ja-JP" altLang="en-US" b="0" dirty="0"/>
              <a:t>これらの不安を取り除くためには、適切な情報を提供することが大切です。</a:t>
            </a:r>
            <a:endParaRPr kumimoji="1" lang="en-US" altLang="ja-JP" b="0" dirty="0"/>
          </a:p>
          <a:p>
            <a:r>
              <a:rPr kumimoji="1" lang="ja-JP" altLang="en-US" dirty="0"/>
              <a:t>例えば、</a:t>
            </a:r>
            <a:r>
              <a:rPr lang="ja-JP" altLang="en-US" dirty="0"/>
              <a:t>治療しながら働くことを支援する</a:t>
            </a:r>
            <a:r>
              <a:rPr lang="ja-JP" dirty="0"/>
              <a:t>社内制度</a:t>
            </a:r>
            <a:r>
              <a:rPr lang="ja-JP" altLang="en-US" dirty="0"/>
              <a:t>や</a:t>
            </a:r>
            <a:r>
              <a:rPr lang="ja-JP" dirty="0"/>
              <a:t>、治療費を</a:t>
            </a:r>
            <a:r>
              <a:rPr lang="ja-JP" altLang="en-US" dirty="0"/>
              <a:t>支援</a:t>
            </a:r>
            <a:r>
              <a:rPr lang="ja-JP" dirty="0"/>
              <a:t>する</a:t>
            </a:r>
            <a:r>
              <a:rPr lang="ja-JP" altLang="en-US" dirty="0"/>
              <a:t>制度、生活を支援する制度の紹介などです</a:t>
            </a:r>
            <a:r>
              <a:rPr lang="ja-JP" dirty="0"/>
              <a:t>。</a:t>
            </a:r>
          </a:p>
          <a:p>
            <a:r>
              <a:rPr lang="ja-JP" altLang="en-US" dirty="0"/>
              <a:t>このほか、診断技術・治療方法の進歩により、病気になっても働き続けられる可能性が高まっていることを伝えることも有効でしょう</a:t>
            </a:r>
            <a:r>
              <a:rPr lang="ja-JP" dirty="0"/>
              <a:t>。</a:t>
            </a:r>
            <a:endParaRPr lang="ja-JP" altLang="en-US" dirty="0"/>
          </a:p>
          <a:p>
            <a:r>
              <a:rPr lang="ja-JP" dirty="0"/>
              <a:t>一例として、</a:t>
            </a:r>
            <a:r>
              <a:rPr lang="ja-JP" altLang="en-US" dirty="0"/>
              <a:t>かつては不治の病気とされていた「がん」の</a:t>
            </a:r>
            <a:r>
              <a:rPr lang="en-US" altLang="ja-JP" dirty="0"/>
              <a:t>5</a:t>
            </a:r>
            <a:r>
              <a:rPr lang="ja-JP" altLang="en-US" dirty="0"/>
              <a:t>年相対生存率は年々上昇しています。</a:t>
            </a:r>
            <a:endParaRPr lang="ja-JP" dirty="0"/>
          </a:p>
          <a:p>
            <a:r>
              <a:rPr kumimoji="1" lang="ja-JP" dirty="0"/>
              <a:t>適切な情報提供</a:t>
            </a:r>
            <a:r>
              <a:rPr lang="ja-JP" dirty="0"/>
              <a:t>により</a:t>
            </a:r>
            <a:r>
              <a:rPr lang="ja-JP" altLang="en-US" dirty="0"/>
              <a:t>患者である</a:t>
            </a:r>
            <a:r>
              <a:rPr lang="ja-JP" dirty="0"/>
              <a:t>労働者の不安が解消され、治療あるいは職場復帰に前向きに取り組むことができるようになります。</a:t>
            </a:r>
          </a:p>
        </p:txBody>
      </p:sp>
      <p:sp>
        <p:nvSpPr>
          <p:cNvPr id="4" name="スライド番号プレースホルダー 3"/>
          <p:cNvSpPr>
            <a:spLocks noGrp="1"/>
          </p:cNvSpPr>
          <p:nvPr>
            <p:ph type="sldNum" sz="quarter" idx="5"/>
          </p:nvPr>
        </p:nvSpPr>
        <p:spPr/>
        <p:txBody>
          <a:bodyPr/>
          <a:lstStyle/>
          <a:p>
            <a:fld id="{8862992B-7183-4AD8-BE81-2A7E8FBBEE6F}" type="slidenum">
              <a:rPr kumimoji="1" lang="ja-JP" altLang="en-US" smtClean="0"/>
              <a:t>18</a:t>
            </a:fld>
            <a:endParaRPr kumimoji="1" lang="ja-JP" altLang="en-US"/>
          </a:p>
        </p:txBody>
      </p:sp>
    </p:spTree>
    <p:extLst>
      <p:ext uri="{BB962C8B-B14F-4D97-AF65-F5344CB8AC3E}">
        <p14:creationId xmlns:p14="http://schemas.microsoft.com/office/powerpoint/2010/main" val="25475482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ここでは、事業場において、治療と仕事の両立支援を行うための環境整備として取り組むことが望ましい事項について確認しましょう。</a:t>
            </a:r>
          </a:p>
        </p:txBody>
      </p:sp>
      <p:sp>
        <p:nvSpPr>
          <p:cNvPr id="4" name="スライド番号プレースホルダー 3"/>
          <p:cNvSpPr>
            <a:spLocks noGrp="1"/>
          </p:cNvSpPr>
          <p:nvPr>
            <p:ph type="sldNum" sz="quarter" idx="5"/>
          </p:nvPr>
        </p:nvSpPr>
        <p:spPr/>
        <p:txBody>
          <a:bodyPr/>
          <a:lstStyle/>
          <a:p>
            <a:fld id="{8862992B-7183-4AD8-BE81-2A7E8FBBEE6F}" type="slidenum">
              <a:rPr kumimoji="1" lang="ja-JP" altLang="en-US" smtClean="0"/>
              <a:t>19</a:t>
            </a:fld>
            <a:endParaRPr kumimoji="1" lang="ja-JP" altLang="en-US"/>
          </a:p>
        </p:txBody>
      </p:sp>
    </p:spTree>
    <p:extLst>
      <p:ext uri="{BB962C8B-B14F-4D97-AF65-F5344CB8AC3E}">
        <p14:creationId xmlns:p14="http://schemas.microsoft.com/office/powerpoint/2010/main" val="30189590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8862992B-7183-4AD8-BE81-2A7E8FBBEE6F}" type="slidenum">
              <a:rPr kumimoji="1" lang="ja-JP" altLang="en-US" smtClean="0"/>
              <a:t>2</a:t>
            </a:fld>
            <a:endParaRPr kumimoji="1" lang="ja-JP" altLang="en-US"/>
          </a:p>
        </p:txBody>
      </p:sp>
    </p:spTree>
    <p:extLst>
      <p:ext uri="{BB962C8B-B14F-4D97-AF65-F5344CB8AC3E}">
        <p14:creationId xmlns:p14="http://schemas.microsoft.com/office/powerpoint/2010/main" val="7531711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事業者として、治療と仕事の両立支援に取り組むに当たっての基本方針や具体的な対応方法等の事業場内ルールを作成し、全ての労働者に周知することが大切です。</a:t>
            </a:r>
            <a:endParaRPr kumimoji="1" lang="en-US" altLang="ja-JP" dirty="0"/>
          </a:p>
          <a:p>
            <a:r>
              <a:rPr kumimoji="1" lang="ja-JP" altLang="en-US" dirty="0"/>
              <a:t>これにより両立支援の必要性や意義が共有され、治療と仕事の両立支援を実現しやすい職場風土を醸成することができます。</a:t>
            </a:r>
          </a:p>
        </p:txBody>
      </p:sp>
      <p:sp>
        <p:nvSpPr>
          <p:cNvPr id="4" name="スライド番号プレースホルダー 3"/>
          <p:cNvSpPr>
            <a:spLocks noGrp="1"/>
          </p:cNvSpPr>
          <p:nvPr>
            <p:ph type="sldNum" sz="quarter" idx="5"/>
          </p:nvPr>
        </p:nvSpPr>
        <p:spPr/>
        <p:txBody>
          <a:bodyPr/>
          <a:lstStyle/>
          <a:p>
            <a:fld id="{8862992B-7183-4AD8-BE81-2A7E8FBBEE6F}" type="slidenum">
              <a:rPr kumimoji="1" lang="ja-JP" altLang="en-US" smtClean="0"/>
              <a:t>20</a:t>
            </a:fld>
            <a:endParaRPr kumimoji="1" lang="ja-JP" altLang="en-US"/>
          </a:p>
        </p:txBody>
      </p:sp>
    </p:spTree>
    <p:extLst>
      <p:ext uri="{BB962C8B-B14F-4D97-AF65-F5344CB8AC3E}">
        <p14:creationId xmlns:p14="http://schemas.microsoft.com/office/powerpoint/2010/main" val="28111794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0" dirty="0"/>
              <a:t>治療と仕事の両立支援を円滑に実施するため、当事者やその同僚となり得る全ての労働者、管理職に対して、治療と仕事の両立に関する研修等を通じた啓発を行います。</a:t>
            </a:r>
            <a:endParaRPr kumimoji="1" lang="en-US" altLang="ja-JP" b="0" dirty="0"/>
          </a:p>
          <a:p>
            <a:r>
              <a:rPr lang="ja-JP" b="0" dirty="0"/>
              <a:t>労働者一人ひとりの置かれた状況に寄り添うことが両立支援には必要です。このため、病気を抱えながら働く労働者を支援する方針であることをすべての人に周知します。</a:t>
            </a:r>
          </a:p>
          <a:p>
            <a:r>
              <a:rPr kumimoji="1" lang="ja-JP" altLang="en-US" b="0" dirty="0"/>
              <a:t>もし自分が、同僚が病気になっても働き続けられるようにみんなで協力して当たり前という持ちつ持たれつの社内風土を</a:t>
            </a:r>
            <a:r>
              <a:rPr lang="ja-JP" altLang="en-US" b="0" dirty="0"/>
              <a:t>育</a:t>
            </a:r>
            <a:r>
              <a:rPr kumimoji="1" lang="ja-JP" altLang="en-US" b="0" dirty="0"/>
              <a:t>む</a:t>
            </a:r>
            <a:r>
              <a:rPr lang="ja-JP" altLang="en-US" b="0" dirty="0"/>
              <a:t>ことが重要です</a:t>
            </a:r>
            <a:r>
              <a:rPr kumimoji="1" lang="ja-JP" altLang="en-US" b="0" dirty="0"/>
              <a:t>。</a:t>
            </a:r>
            <a:endParaRPr lang="ja-JP" altLang="en-US" b="0" dirty="0"/>
          </a:p>
        </p:txBody>
      </p:sp>
      <p:sp>
        <p:nvSpPr>
          <p:cNvPr id="4" name="スライド番号プレースホルダー 3"/>
          <p:cNvSpPr>
            <a:spLocks noGrp="1"/>
          </p:cNvSpPr>
          <p:nvPr>
            <p:ph type="sldNum" sz="quarter" idx="5"/>
          </p:nvPr>
        </p:nvSpPr>
        <p:spPr/>
        <p:txBody>
          <a:bodyPr/>
          <a:lstStyle/>
          <a:p>
            <a:fld id="{8862992B-7183-4AD8-BE81-2A7E8FBBEE6F}" type="slidenum">
              <a:rPr kumimoji="1" lang="ja-JP" altLang="en-US" smtClean="0"/>
              <a:t>21</a:t>
            </a:fld>
            <a:endParaRPr kumimoji="1" lang="ja-JP" altLang="en-US"/>
          </a:p>
        </p:txBody>
      </p:sp>
    </p:spTree>
    <p:extLst>
      <p:ext uri="{BB962C8B-B14F-4D97-AF65-F5344CB8AC3E}">
        <p14:creationId xmlns:p14="http://schemas.microsoft.com/office/powerpoint/2010/main" val="33493524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治療と仕事の両立支援は、原則として労働者の申出から始まります。</a:t>
            </a:r>
            <a:endParaRPr kumimoji="1" lang="en-US" altLang="ja-JP" dirty="0"/>
          </a:p>
          <a:p>
            <a:r>
              <a:rPr kumimoji="1" lang="ja-JP" altLang="en-US" dirty="0"/>
              <a:t>このため、労働者が安心して相談・申出を行えるように、相談窓口を設置することが大切です。</a:t>
            </a:r>
            <a:endParaRPr kumimoji="1" lang="en-US" altLang="ja-JP" dirty="0"/>
          </a:p>
          <a:p>
            <a:r>
              <a:rPr kumimoji="1" lang="ja-JP" altLang="en-US" dirty="0"/>
              <a:t>また、相談・申出をした労働者の情報の取り扱い方法を明確にし、周知することで、労働者は安心して申出ることができます。</a:t>
            </a:r>
          </a:p>
        </p:txBody>
      </p:sp>
      <p:sp>
        <p:nvSpPr>
          <p:cNvPr id="4" name="スライド番号プレースホルダー 3"/>
          <p:cNvSpPr>
            <a:spLocks noGrp="1"/>
          </p:cNvSpPr>
          <p:nvPr>
            <p:ph type="sldNum" sz="quarter" idx="5"/>
          </p:nvPr>
        </p:nvSpPr>
        <p:spPr/>
        <p:txBody>
          <a:bodyPr/>
          <a:lstStyle/>
          <a:p>
            <a:fld id="{8862992B-7183-4AD8-BE81-2A7E8FBBEE6F}" type="slidenum">
              <a:rPr kumimoji="1" lang="ja-JP" altLang="en-US" smtClean="0"/>
              <a:t>22</a:t>
            </a:fld>
            <a:endParaRPr kumimoji="1" lang="ja-JP" altLang="en-US"/>
          </a:p>
        </p:txBody>
      </p:sp>
    </p:spTree>
    <p:extLst>
      <p:ext uri="{BB962C8B-B14F-4D97-AF65-F5344CB8AC3E}">
        <p14:creationId xmlns:p14="http://schemas.microsoft.com/office/powerpoint/2010/main" val="12193882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200" dirty="0"/>
              <a:t>両立支援に関する制度・体制等の整備を進めるためのポイントは次の</a:t>
            </a:r>
            <a:r>
              <a:rPr lang="en-US" altLang="ja-JP" sz="1200" dirty="0"/>
              <a:t>5</a:t>
            </a:r>
            <a:r>
              <a:rPr lang="ja-JP" altLang="en-US" sz="1200" dirty="0"/>
              <a:t>つです。</a:t>
            </a:r>
            <a:endParaRPr lang="en-US" altLang="ja-JP" sz="1200" dirty="0"/>
          </a:p>
          <a:p>
            <a:endParaRPr lang="en-US" altLang="ja-JP" sz="1200" dirty="0"/>
          </a:p>
          <a:p>
            <a:r>
              <a:rPr kumimoji="1" lang="ja-JP" altLang="en-US" dirty="0"/>
              <a:t>①休暇制度、勤務制度の整備</a:t>
            </a:r>
          </a:p>
          <a:p>
            <a:r>
              <a:rPr kumimoji="1" lang="ja-JP" altLang="en-US" dirty="0"/>
              <a:t>治療と仕事の両立支援においては、支援対象となる労働者の状況に配慮した休暇制度、勤務制度の検討と導入が望ましいとされています。</a:t>
            </a:r>
          </a:p>
          <a:p>
            <a:r>
              <a:rPr kumimoji="1" lang="ja-JP" altLang="en-US" dirty="0"/>
              <a:t>休暇制度には、時間単位の年次有給休暇や、傷病休暇・病気休暇などがあります。</a:t>
            </a:r>
            <a:endParaRPr lang="ja-JP" altLang="en-US" dirty="0"/>
          </a:p>
          <a:p>
            <a:r>
              <a:rPr kumimoji="1" lang="ja-JP" altLang="en-US" dirty="0"/>
              <a:t>勤務制度には、時差出勤制度や短時間勤務制度、在宅勤務（テレワーク）などがあります。</a:t>
            </a:r>
            <a:endParaRPr lang="ja-JP" altLang="en-US" dirty="0"/>
          </a:p>
          <a:p>
            <a:r>
              <a:rPr kumimoji="1" lang="ja-JP" altLang="en-US" dirty="0"/>
              <a:t>事業場の実情に応じて検討し導入しましょう。</a:t>
            </a:r>
          </a:p>
          <a:p>
            <a:r>
              <a:rPr kumimoji="1" lang="ja-JP" altLang="en-US" dirty="0"/>
              <a:t>②労働者から申出があった場合の対応手順、関係者の役割の整理</a:t>
            </a:r>
          </a:p>
          <a:p>
            <a:r>
              <a:rPr kumimoji="1" lang="ja-JP" altLang="en-US" dirty="0"/>
              <a:t>労働者から支援を求める申出があった場合に円滑な対応ができるよう、労働者本人、人事労務担当者、上司・同僚等、産業保健スタッフ等の関係者の役割と対応手順をあらかじめ整理しておくことが望まれます。</a:t>
            </a:r>
          </a:p>
          <a:p>
            <a:r>
              <a:rPr kumimoji="1" lang="ja-JP" altLang="en-US" dirty="0"/>
              <a:t>③関係者間の円滑な情報共有のための仕組みづくり</a:t>
            </a:r>
          </a:p>
          <a:p>
            <a:r>
              <a:rPr kumimoji="1" lang="ja-JP" altLang="en-US" dirty="0"/>
              <a:t>治療と仕事の両立のためには、労働者本人を中心に、人事労務担当者や上司・同僚、護師等の産業保健スタッフ、主治医等が、本人の同意を得た上で支援のために必要な情報を共有し連携することが重要です。</a:t>
            </a:r>
          </a:p>
          <a:p>
            <a:r>
              <a:rPr kumimoji="1" lang="ja-JP" altLang="en-US" dirty="0"/>
              <a:t>特に主治医との情報連携をスムーズに行うための書類等の様式を定めておくことが望ましいとされています。</a:t>
            </a:r>
          </a:p>
          <a:p>
            <a:r>
              <a:rPr kumimoji="1" lang="ja-JP" altLang="en-US" dirty="0"/>
              <a:t>④両立支援に関する制度や体制の実効性の確保</a:t>
            </a:r>
          </a:p>
          <a:p>
            <a:r>
              <a:rPr kumimoji="1" lang="ja-JP" altLang="en-US" dirty="0"/>
              <a:t>治療と仕事の両立支援のための制度や体制を機能させるためには、日頃から全ての労働者に対して、制度、相談窓口の周知を行うとともに、管理職に対して、労働者からの申出、相談を受けた際の対応方法や、支援制度・体制について研修等を行うことが望ましいとされています。</a:t>
            </a:r>
          </a:p>
          <a:p>
            <a:r>
              <a:rPr kumimoji="1" lang="ja-JP" altLang="en-US" dirty="0"/>
              <a:t>⑤労使等の協力</a:t>
            </a:r>
          </a:p>
          <a:p>
            <a:r>
              <a:rPr kumimoji="1" lang="ja-JP" altLang="en-US" dirty="0"/>
              <a:t>治療と仕事の両立に関して、制度・体制の整備等の環境整備に向けた検討を行う際には、衛生委員会等で調査審議するなど、労使や産業保健スタッフが連携し、取り組むことが重要です。</a:t>
            </a:r>
            <a:endParaRPr kumimoji="1" lang="en-US" altLang="ja-JP" dirty="0"/>
          </a:p>
          <a:p>
            <a:endParaRPr kumimoji="1" lang="en-US" altLang="ja-JP" dirty="0"/>
          </a:p>
          <a:p>
            <a:r>
              <a:rPr kumimoji="1" lang="ja-JP" altLang="en-US" dirty="0"/>
              <a:t>仕事と育児の両立支援や仕事と介護の両立支援など、既存の働き方改革に向けた取組を活用することで</a:t>
            </a:r>
            <a:r>
              <a:rPr lang="ja-JP" altLang="en-US" dirty="0"/>
              <a:t>、</a:t>
            </a:r>
            <a:r>
              <a:rPr lang="ja-JP" dirty="0"/>
              <a:t>治療と仕事の両立支援についても</a:t>
            </a:r>
            <a:r>
              <a:rPr kumimoji="1" lang="ja-JP" altLang="en-US" dirty="0"/>
              <a:t>制度・体制等の整備をスムーズに進めることができます。</a:t>
            </a:r>
            <a:endParaRPr lang="ja-JP" altLang="en-US" dirty="0"/>
          </a:p>
        </p:txBody>
      </p:sp>
      <p:sp>
        <p:nvSpPr>
          <p:cNvPr id="4" name="スライド番号プレースホルダー 3"/>
          <p:cNvSpPr>
            <a:spLocks noGrp="1"/>
          </p:cNvSpPr>
          <p:nvPr>
            <p:ph type="sldNum" sz="quarter" idx="5"/>
          </p:nvPr>
        </p:nvSpPr>
        <p:spPr/>
        <p:txBody>
          <a:bodyPr/>
          <a:lstStyle/>
          <a:p>
            <a:fld id="{8862992B-7183-4AD8-BE81-2A7E8FBBEE6F}" type="slidenum">
              <a:rPr kumimoji="1" lang="ja-JP" altLang="en-US" smtClean="0"/>
              <a:t>23</a:t>
            </a:fld>
            <a:endParaRPr kumimoji="1" lang="ja-JP" altLang="en-US"/>
          </a:p>
        </p:txBody>
      </p:sp>
    </p:spTree>
    <p:extLst>
      <p:ext uri="{BB962C8B-B14F-4D97-AF65-F5344CB8AC3E}">
        <p14:creationId xmlns:p14="http://schemas.microsoft.com/office/powerpoint/2010/main" val="26963251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ここでは、治療と仕事の両立を支援する各種公的機関を確認しましょう。</a:t>
            </a:r>
          </a:p>
        </p:txBody>
      </p:sp>
      <p:sp>
        <p:nvSpPr>
          <p:cNvPr id="4" name="スライド番号プレースホルダー 3"/>
          <p:cNvSpPr>
            <a:spLocks noGrp="1"/>
          </p:cNvSpPr>
          <p:nvPr>
            <p:ph type="sldNum" sz="quarter" idx="5"/>
          </p:nvPr>
        </p:nvSpPr>
        <p:spPr/>
        <p:txBody>
          <a:bodyPr/>
          <a:lstStyle/>
          <a:p>
            <a:fld id="{8862992B-7183-4AD8-BE81-2A7E8FBBEE6F}" type="slidenum">
              <a:rPr kumimoji="1" lang="ja-JP" altLang="en-US" smtClean="0"/>
              <a:t>24</a:t>
            </a:fld>
            <a:endParaRPr kumimoji="1" lang="ja-JP" altLang="en-US"/>
          </a:p>
        </p:txBody>
      </p:sp>
    </p:spTree>
    <p:extLst>
      <p:ext uri="{BB962C8B-B14F-4D97-AF65-F5344CB8AC3E}">
        <p14:creationId xmlns:p14="http://schemas.microsoft.com/office/powerpoint/2010/main" val="13404511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0" dirty="0"/>
              <a:t>いざというときに頼りになるのが各種公的機関です。</a:t>
            </a:r>
            <a:endParaRPr kumimoji="1" lang="en-US" altLang="ja-JP" b="0" dirty="0"/>
          </a:p>
          <a:p>
            <a:r>
              <a:rPr kumimoji="1" lang="ja-JP" altLang="en-US" b="0" dirty="0"/>
              <a:t>事業者が相談等に活用できる支援機関について、その概要をまとめました。</a:t>
            </a:r>
            <a:endParaRPr kumimoji="1" lang="en-US" altLang="ja-JP" b="0" dirty="0"/>
          </a:p>
          <a:p>
            <a:r>
              <a:rPr lang="ja-JP" altLang="en-US" b="0" dirty="0"/>
              <a:t>例えば、産業保健総合支援センター（さんぽセンター）には、専門の相談員が配置されており、事業者からの各種相談に応じています。</a:t>
            </a:r>
            <a:endParaRPr lang="ja-JP" altLang="en-US" dirty="0"/>
          </a:p>
          <a:p>
            <a:r>
              <a:rPr lang="ja-JP" altLang="en-US" b="0" dirty="0"/>
              <a:t>社内に産業保健スタッフ等がいない場合は、積極的に活用することをお勧めします。</a:t>
            </a:r>
            <a:endParaRPr lang="ja-JP" dirty="0"/>
          </a:p>
          <a:p>
            <a:r>
              <a:rPr lang="ja-JP" altLang="en-US" b="0" dirty="0"/>
              <a:t>各機関の詳細についてはQRコードから確認してください。</a:t>
            </a:r>
          </a:p>
          <a:p>
            <a:endParaRPr lang="ja-JP" altLang="en-US" b="1" dirty="0"/>
          </a:p>
        </p:txBody>
      </p:sp>
      <p:sp>
        <p:nvSpPr>
          <p:cNvPr id="4" name="スライド番号プレースホルダー 3"/>
          <p:cNvSpPr>
            <a:spLocks noGrp="1"/>
          </p:cNvSpPr>
          <p:nvPr>
            <p:ph type="sldNum" sz="quarter" idx="5"/>
          </p:nvPr>
        </p:nvSpPr>
        <p:spPr/>
        <p:txBody>
          <a:bodyPr/>
          <a:lstStyle/>
          <a:p>
            <a:fld id="{8862992B-7183-4AD8-BE81-2A7E8FBBEE6F}" type="slidenum">
              <a:rPr kumimoji="1" lang="ja-JP" altLang="en-US" smtClean="0"/>
              <a:t>25</a:t>
            </a:fld>
            <a:endParaRPr kumimoji="1" lang="ja-JP" altLang="en-US"/>
          </a:p>
        </p:txBody>
      </p:sp>
    </p:spTree>
    <p:extLst>
      <p:ext uri="{BB962C8B-B14F-4D97-AF65-F5344CB8AC3E}">
        <p14:creationId xmlns:p14="http://schemas.microsoft.com/office/powerpoint/2010/main" val="16478574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ここでは、治療と仕事の両立支援に役立つ各種助成金の情報を入手する方法について確認しましょう。</a:t>
            </a:r>
          </a:p>
        </p:txBody>
      </p:sp>
      <p:sp>
        <p:nvSpPr>
          <p:cNvPr id="4" name="スライド番号プレースホルダー 3"/>
          <p:cNvSpPr>
            <a:spLocks noGrp="1"/>
          </p:cNvSpPr>
          <p:nvPr>
            <p:ph type="sldNum" sz="quarter" idx="5"/>
          </p:nvPr>
        </p:nvSpPr>
        <p:spPr/>
        <p:txBody>
          <a:bodyPr/>
          <a:lstStyle/>
          <a:p>
            <a:fld id="{8862992B-7183-4AD8-BE81-2A7E8FBBEE6F}" type="slidenum">
              <a:rPr kumimoji="1" lang="ja-JP" altLang="en-US" smtClean="0"/>
              <a:t>26</a:t>
            </a:fld>
            <a:endParaRPr kumimoji="1" lang="ja-JP" altLang="en-US"/>
          </a:p>
        </p:txBody>
      </p:sp>
    </p:spTree>
    <p:extLst>
      <p:ext uri="{BB962C8B-B14F-4D97-AF65-F5344CB8AC3E}">
        <p14:creationId xmlns:p14="http://schemas.microsoft.com/office/powerpoint/2010/main" val="120845703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厚生労働省の「治療と仕事の両立支援ナビ」（</a:t>
            </a:r>
            <a:r>
              <a:rPr kumimoji="1" lang="en-US" altLang="ja-JP" dirty="0"/>
              <a:t>Web</a:t>
            </a:r>
            <a:r>
              <a:rPr kumimoji="1" lang="ja-JP" altLang="en-US" dirty="0"/>
              <a:t>サイト）では、治療と仕事の両立支援に関連する各種助成金の情報を提供しています。</a:t>
            </a:r>
            <a:endParaRPr kumimoji="1" lang="en-US" altLang="ja-JP" dirty="0"/>
          </a:p>
          <a:p>
            <a:r>
              <a:rPr kumimoji="1" lang="ja-JP" altLang="en-US" dirty="0"/>
              <a:t>助成金の内容は毎年変わります。</a:t>
            </a:r>
            <a:endParaRPr kumimoji="1" lang="en-US" altLang="ja-JP" dirty="0"/>
          </a:p>
          <a:p>
            <a:r>
              <a:rPr kumimoji="1" lang="ja-JP" altLang="en-US" dirty="0"/>
              <a:t>最新情報については上記の</a:t>
            </a:r>
            <a:r>
              <a:rPr kumimoji="1" lang="en-US" altLang="ja-JP" dirty="0"/>
              <a:t>URL</a:t>
            </a:r>
            <a:r>
              <a:rPr kumimoji="1" lang="ja-JP" altLang="en-US" dirty="0"/>
              <a:t>または</a:t>
            </a:r>
            <a:r>
              <a:rPr kumimoji="1" lang="en-US" altLang="ja-JP" dirty="0"/>
              <a:t>QR</a:t>
            </a:r>
            <a:r>
              <a:rPr kumimoji="1" lang="ja-JP" altLang="en-US" dirty="0"/>
              <a:t>コードから確認してください。</a:t>
            </a:r>
          </a:p>
        </p:txBody>
      </p:sp>
      <p:sp>
        <p:nvSpPr>
          <p:cNvPr id="4" name="スライド番号プレースホルダー 3"/>
          <p:cNvSpPr>
            <a:spLocks noGrp="1"/>
          </p:cNvSpPr>
          <p:nvPr>
            <p:ph type="sldNum" sz="quarter" idx="5"/>
          </p:nvPr>
        </p:nvSpPr>
        <p:spPr/>
        <p:txBody>
          <a:bodyPr/>
          <a:lstStyle/>
          <a:p>
            <a:fld id="{8862992B-7183-4AD8-BE81-2A7E8FBBEE6F}" type="slidenum">
              <a:rPr kumimoji="1" lang="ja-JP" altLang="en-US" smtClean="0"/>
              <a:t>27</a:t>
            </a:fld>
            <a:endParaRPr kumimoji="1" lang="ja-JP" altLang="en-US"/>
          </a:p>
        </p:txBody>
      </p:sp>
    </p:spTree>
    <p:extLst>
      <p:ext uri="{BB962C8B-B14F-4D97-AF65-F5344CB8AC3E}">
        <p14:creationId xmlns:p14="http://schemas.microsoft.com/office/powerpoint/2010/main" val="396915238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ここでは、参考情報として、病気になった労働者の医療費や生活費を支援する各種制度（治療費を支援する制度、生活を支援する制度）について確認しましょう。</a:t>
            </a:r>
          </a:p>
        </p:txBody>
      </p:sp>
      <p:sp>
        <p:nvSpPr>
          <p:cNvPr id="4" name="スライド番号プレースホルダー 3"/>
          <p:cNvSpPr>
            <a:spLocks noGrp="1"/>
          </p:cNvSpPr>
          <p:nvPr>
            <p:ph type="sldNum" sz="quarter" idx="5"/>
          </p:nvPr>
        </p:nvSpPr>
        <p:spPr/>
        <p:txBody>
          <a:bodyPr/>
          <a:lstStyle/>
          <a:p>
            <a:fld id="{8862992B-7183-4AD8-BE81-2A7E8FBBEE6F}" type="slidenum">
              <a:rPr kumimoji="1" lang="ja-JP" altLang="en-US" smtClean="0"/>
              <a:t>28</a:t>
            </a:fld>
            <a:endParaRPr kumimoji="1" lang="ja-JP" altLang="en-US"/>
          </a:p>
        </p:txBody>
      </p:sp>
    </p:spTree>
    <p:extLst>
      <p:ext uri="{BB962C8B-B14F-4D97-AF65-F5344CB8AC3E}">
        <p14:creationId xmlns:p14="http://schemas.microsoft.com/office/powerpoint/2010/main" val="407036781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病気になると、まず気になるのがお金のことです。</a:t>
            </a:r>
            <a:endParaRPr kumimoji="1" lang="en-US" altLang="ja-JP" dirty="0"/>
          </a:p>
          <a:p>
            <a:r>
              <a:rPr kumimoji="1" lang="ja-JP" altLang="en-US" dirty="0"/>
              <a:t>これまで通り働くことが難しくなる中で、収入が減り、高額な治療費の支払が困難な人もいるでしょう。</a:t>
            </a:r>
            <a:endParaRPr kumimoji="1" lang="en-US" altLang="ja-JP" dirty="0"/>
          </a:p>
          <a:p>
            <a:r>
              <a:rPr kumimoji="1" lang="ja-JP" altLang="en-US" dirty="0"/>
              <a:t>これらは、そういった人々を金銭面から支援する目的でつくられた制度です。</a:t>
            </a:r>
            <a:endParaRPr kumimoji="1" lang="en-US" altLang="ja-JP" dirty="0"/>
          </a:p>
          <a:p>
            <a:r>
              <a:rPr kumimoji="1" lang="ja-JP" altLang="en-US" dirty="0"/>
              <a:t>労働者にアドバイスする際の情報として目を通しておくとよいでしょう。</a:t>
            </a:r>
          </a:p>
        </p:txBody>
      </p:sp>
      <p:sp>
        <p:nvSpPr>
          <p:cNvPr id="4" name="スライド番号プレースホルダー 3"/>
          <p:cNvSpPr>
            <a:spLocks noGrp="1"/>
          </p:cNvSpPr>
          <p:nvPr>
            <p:ph type="sldNum" sz="quarter" idx="5"/>
          </p:nvPr>
        </p:nvSpPr>
        <p:spPr/>
        <p:txBody>
          <a:bodyPr/>
          <a:lstStyle/>
          <a:p>
            <a:fld id="{8862992B-7183-4AD8-BE81-2A7E8FBBEE6F}" type="slidenum">
              <a:rPr kumimoji="1" lang="ja-JP" altLang="en-US" smtClean="0"/>
              <a:t>29</a:t>
            </a:fld>
            <a:endParaRPr kumimoji="1" lang="ja-JP" altLang="en-US"/>
          </a:p>
        </p:txBody>
      </p:sp>
    </p:spTree>
    <p:extLst>
      <p:ext uri="{BB962C8B-B14F-4D97-AF65-F5344CB8AC3E}">
        <p14:creationId xmlns:p14="http://schemas.microsoft.com/office/powerpoint/2010/main" val="32191294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ここでは、治療と仕事の両立支援の必要性について、企業の持続可能性の観点から確認しましょう。</a:t>
            </a:r>
          </a:p>
        </p:txBody>
      </p:sp>
      <p:sp>
        <p:nvSpPr>
          <p:cNvPr id="4" name="スライド番号プレースホルダー 3"/>
          <p:cNvSpPr>
            <a:spLocks noGrp="1"/>
          </p:cNvSpPr>
          <p:nvPr>
            <p:ph type="sldNum" sz="quarter" idx="5"/>
          </p:nvPr>
        </p:nvSpPr>
        <p:spPr/>
        <p:txBody>
          <a:bodyPr/>
          <a:lstStyle/>
          <a:p>
            <a:fld id="{8862992B-7183-4AD8-BE81-2A7E8FBBEE6F}" type="slidenum">
              <a:rPr kumimoji="1" lang="ja-JP" altLang="en-US" smtClean="0"/>
              <a:t>3</a:t>
            </a:fld>
            <a:endParaRPr kumimoji="1" lang="ja-JP" altLang="en-US"/>
          </a:p>
        </p:txBody>
      </p:sp>
    </p:spTree>
    <p:extLst>
      <p:ext uri="{BB962C8B-B14F-4D97-AF65-F5344CB8AC3E}">
        <p14:creationId xmlns:p14="http://schemas.microsoft.com/office/powerpoint/2010/main" val="279621083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病気やケガなどで働けなくなった労働者の生活を支援する制度についても確認しておきましょう。</a:t>
            </a:r>
            <a:endParaRPr kumimoji="1" lang="en-US" altLang="ja-JP" dirty="0"/>
          </a:p>
          <a:p>
            <a:r>
              <a:rPr kumimoji="1" lang="ja-JP" altLang="en-US" dirty="0"/>
              <a:t>各制度には受給条件があります。また、制度が変更されたり廃止されたりする場合があります。</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8862992B-7183-4AD8-BE81-2A7E8FBBEE6F}" type="slidenum">
              <a:rPr kumimoji="1" lang="ja-JP" altLang="en-US" smtClean="0"/>
              <a:t>30</a:t>
            </a:fld>
            <a:endParaRPr kumimoji="1" lang="ja-JP" altLang="en-US"/>
          </a:p>
        </p:txBody>
      </p:sp>
    </p:spTree>
    <p:extLst>
      <p:ext uri="{BB962C8B-B14F-4D97-AF65-F5344CB8AC3E}">
        <p14:creationId xmlns:p14="http://schemas.microsoft.com/office/powerpoint/2010/main" val="236551602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ここでは、治療と仕事の両立支援をサポートするポータルサイトおよびガイドライン（冊子）について確認しましょう。</a:t>
            </a:r>
          </a:p>
        </p:txBody>
      </p:sp>
      <p:sp>
        <p:nvSpPr>
          <p:cNvPr id="4" name="スライド番号プレースホルダー 3"/>
          <p:cNvSpPr>
            <a:spLocks noGrp="1"/>
          </p:cNvSpPr>
          <p:nvPr>
            <p:ph type="sldNum" sz="quarter" idx="5"/>
          </p:nvPr>
        </p:nvSpPr>
        <p:spPr/>
        <p:txBody>
          <a:bodyPr/>
          <a:lstStyle/>
          <a:p>
            <a:fld id="{8862992B-7183-4AD8-BE81-2A7E8FBBEE6F}" type="slidenum">
              <a:rPr kumimoji="1" lang="ja-JP" altLang="en-US" smtClean="0"/>
              <a:t>31</a:t>
            </a:fld>
            <a:endParaRPr kumimoji="1" lang="ja-JP" altLang="en-US"/>
          </a:p>
        </p:txBody>
      </p:sp>
    </p:spTree>
    <p:extLst>
      <p:ext uri="{BB962C8B-B14F-4D97-AF65-F5344CB8AC3E}">
        <p14:creationId xmlns:p14="http://schemas.microsoft.com/office/powerpoint/2010/main" val="139023723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dirty="0"/>
              <a:t>ポータルサイト「治療と仕事の両立支援ナビ」は、治療と仕事の両立支援に携わる支援者（経営者、人事労務担当、上司・同僚、産業保健スタッフ）等に、支援に必要な各種情報を提供することを</a:t>
            </a:r>
            <a:r>
              <a:rPr lang="ja-JP" dirty="0"/>
              <a:t>主な</a:t>
            </a:r>
            <a:r>
              <a:rPr kumimoji="1" lang="ja-JP" dirty="0"/>
              <a:t>目的として運営されています。</a:t>
            </a:r>
            <a:r>
              <a:rPr lang="ja-JP" dirty="0"/>
              <a:t> </a:t>
            </a:r>
            <a:endParaRPr lang="en-US" altLang="ja-JP" dirty="0"/>
          </a:p>
          <a:p>
            <a:r>
              <a:rPr kumimoji="1" lang="ja-JP" dirty="0"/>
              <a:t>「相談</a:t>
            </a:r>
            <a:r>
              <a:rPr lang="ja-JP" dirty="0"/>
              <a:t>先は？</a:t>
            </a:r>
            <a:r>
              <a:rPr kumimoji="1" lang="ja-JP" dirty="0"/>
              <a:t>」「支援</a:t>
            </a:r>
            <a:r>
              <a:rPr lang="ja-JP" dirty="0"/>
              <a:t>制度は？</a:t>
            </a:r>
            <a:r>
              <a:rPr kumimoji="1" lang="ja-JP" dirty="0"/>
              <a:t>」といった様々な疑問への回答を容易に見つけられるようになって</a:t>
            </a:r>
            <a:r>
              <a:rPr lang="ja-JP" dirty="0"/>
              <a:t>おり、相談を受けた際のナビゲーションとして活用できるほか、事前に</a:t>
            </a:r>
            <a:r>
              <a:rPr lang="ja-JP" altLang="en-US" dirty="0"/>
              <a:t>閲覧することで、自身の</a:t>
            </a:r>
            <a:r>
              <a:rPr lang="ja-JP" dirty="0"/>
              <a:t>両立支援に</a:t>
            </a:r>
            <a:r>
              <a:rPr lang="ja-JP" altLang="en-US" dirty="0"/>
              <a:t>関する</a:t>
            </a:r>
            <a:r>
              <a:rPr lang="ja-JP" dirty="0"/>
              <a:t>知識を深めること</a:t>
            </a:r>
            <a:r>
              <a:rPr lang="ja-JP" altLang="en-US" dirty="0"/>
              <a:t>ができます</a:t>
            </a:r>
            <a:r>
              <a:rPr kumimoji="1" lang="ja-JP" dirty="0"/>
              <a:t>。</a:t>
            </a:r>
            <a:endParaRPr lang="ja-JP" dirty="0"/>
          </a:p>
          <a:p>
            <a:r>
              <a:rPr kumimoji="1" lang="ja-JP" dirty="0"/>
              <a:t>例えば、「取組事例」では</a:t>
            </a:r>
            <a:r>
              <a:rPr lang="ja-JP" dirty="0"/>
              <a:t>、</a:t>
            </a:r>
            <a:r>
              <a:rPr kumimoji="1" lang="ja-JP" dirty="0"/>
              <a:t>各種事業者の取組</a:t>
            </a:r>
            <a:r>
              <a:rPr lang="ja-JP" altLang="en-US" dirty="0"/>
              <a:t>内容と成果を検索・</a:t>
            </a:r>
            <a:r>
              <a:rPr lang="ja-JP" dirty="0"/>
              <a:t>閲</a:t>
            </a:r>
            <a:r>
              <a:rPr kumimoji="1" lang="ja-JP" dirty="0"/>
              <a:t>覧</a:t>
            </a:r>
            <a:r>
              <a:rPr lang="ja-JP" dirty="0"/>
              <a:t>する</a:t>
            </a:r>
            <a:r>
              <a:rPr kumimoji="1" lang="ja-JP" dirty="0"/>
              <a:t>ことができます</a:t>
            </a:r>
            <a:r>
              <a:rPr lang="ja-JP" dirty="0"/>
              <a:t>。有効に活用しましょう</a:t>
            </a:r>
            <a:r>
              <a:rPr kumimoji="1" lang="ja-JP" dirty="0"/>
              <a:t>。</a:t>
            </a:r>
            <a:endParaRPr lang="en-US" dirty="0"/>
          </a:p>
        </p:txBody>
      </p:sp>
      <p:sp>
        <p:nvSpPr>
          <p:cNvPr id="4" name="スライド番号プレースホルダー 3"/>
          <p:cNvSpPr>
            <a:spLocks noGrp="1"/>
          </p:cNvSpPr>
          <p:nvPr>
            <p:ph type="sldNum" sz="quarter" idx="5"/>
          </p:nvPr>
        </p:nvSpPr>
        <p:spPr/>
        <p:txBody>
          <a:bodyPr/>
          <a:lstStyle/>
          <a:p>
            <a:fld id="{8862992B-7183-4AD8-BE81-2A7E8FBBEE6F}" type="slidenum">
              <a:rPr kumimoji="1" lang="ja-JP" altLang="en-US" smtClean="0"/>
              <a:t>32</a:t>
            </a:fld>
            <a:endParaRPr kumimoji="1" lang="ja-JP" altLang="en-US"/>
          </a:p>
        </p:txBody>
      </p:sp>
    </p:spTree>
    <p:extLst>
      <p:ext uri="{BB962C8B-B14F-4D97-AF65-F5344CB8AC3E}">
        <p14:creationId xmlns:p14="http://schemas.microsoft.com/office/powerpoint/2010/main" val="3337256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ガイドラインは、事業場が、がん、脳卒中などの病気の方々に対して、適切な就業上の措置や治療に対する配慮を行い、治療と仕事が両立できるようにするため、事業場における取組</a:t>
            </a:r>
            <a:r>
              <a:rPr lang="ja-JP" altLang="en-US" dirty="0"/>
              <a:t>方法</a:t>
            </a:r>
            <a:r>
              <a:rPr kumimoji="1" lang="ja-JP" altLang="en-US" dirty="0"/>
              <a:t>などをまとめたものです。</a:t>
            </a:r>
            <a:endParaRPr kumimoji="1" lang="en-US" altLang="ja-JP" dirty="0"/>
          </a:p>
          <a:p>
            <a:r>
              <a:rPr kumimoji="1" lang="ja-JP" altLang="en-US" dirty="0"/>
              <a:t>このほか、参考資料として「</a:t>
            </a:r>
            <a:r>
              <a:rPr lang="ja-JP" dirty="0"/>
              <a:t>事業者と主治医の情報連携等</a:t>
            </a:r>
            <a:r>
              <a:rPr kumimoji="1" lang="ja-JP" dirty="0"/>
              <a:t>に必要な書類の様式例</a:t>
            </a:r>
            <a:r>
              <a:rPr lang="ja-JP" dirty="0"/>
              <a:t>集</a:t>
            </a:r>
            <a:r>
              <a:rPr kumimoji="1" lang="ja-JP" altLang="en-US" dirty="0"/>
              <a:t>」や、「治療と仕事の両立を支援する支援制度・機関」、「がんや脳卒中といった病気ごとの留意事項」も掲載されています。</a:t>
            </a:r>
            <a:endParaRPr lang="ja-JP" altLang="en-US" dirty="0"/>
          </a:p>
          <a:p>
            <a:r>
              <a:rPr kumimoji="1" lang="ja-JP" altLang="en-US" dirty="0"/>
              <a:t>本ガイドラインは主に、事業者、人事労務担当者及び産業医や保健師、看護師等の産業保健スタッフを対象としていますが、労働者本人や、家族、医療機関の関係者などの支援に関わる方にも活用いただけます。</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8862992B-7183-4AD8-BE81-2A7E8FBBEE6F}" type="slidenum">
              <a:rPr kumimoji="1" lang="ja-JP" altLang="en-US" smtClean="0"/>
              <a:t>33</a:t>
            </a:fld>
            <a:endParaRPr kumimoji="1" lang="ja-JP" altLang="en-US"/>
          </a:p>
        </p:txBody>
      </p:sp>
    </p:spTree>
    <p:extLst>
      <p:ext uri="{BB962C8B-B14F-4D97-AF65-F5344CB8AC3E}">
        <p14:creationId xmlns:p14="http://schemas.microsoft.com/office/powerpoint/2010/main" val="28249360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b="0" i="0" kern="1200" dirty="0">
                <a:solidFill>
                  <a:schemeClr val="tx1"/>
                </a:solidFill>
                <a:effectLst/>
                <a:cs typeface="+mn-cs"/>
              </a:rPr>
              <a:t>中小企業を取り巻く雇用環境は厳しさを増しています。</a:t>
            </a:r>
            <a:endParaRPr kumimoji="1" lang="en-US" altLang="ja-JP" sz="1200" b="0" i="0" kern="1200" dirty="0">
              <a:solidFill>
                <a:schemeClr val="tx1"/>
              </a:solidFill>
              <a:effectLst/>
              <a:cs typeface="+mn-cs"/>
            </a:endParaRPr>
          </a:p>
          <a:p>
            <a:r>
              <a:rPr kumimoji="1" lang="ja-JP" altLang="en-US" sz="1200" b="0" i="0" kern="1200" dirty="0">
                <a:solidFill>
                  <a:schemeClr val="tx1"/>
                </a:solidFill>
                <a:effectLst/>
                <a:cs typeface="+mn-cs"/>
              </a:rPr>
              <a:t>少子高齢化による生産年齢人口の減少、大卒予定者や転職者の大企業志向の高止まりなどがその背景にあります。</a:t>
            </a:r>
            <a:endParaRPr kumimoji="1" lang="en-US" altLang="ja-JP" sz="1200" b="0" i="0" kern="1200" dirty="0">
              <a:solidFill>
                <a:schemeClr val="tx1"/>
              </a:solidFill>
              <a:effectLst/>
              <a:cs typeface="+mn-cs"/>
            </a:endParaRPr>
          </a:p>
          <a:p>
            <a:r>
              <a:rPr kumimoji="1" lang="ja-JP" altLang="en-US" sz="1200" b="0" i="0" kern="1200" dirty="0">
                <a:solidFill>
                  <a:schemeClr val="tx1"/>
                </a:solidFill>
                <a:effectLst/>
                <a:cs typeface="+mn-cs"/>
              </a:rPr>
              <a:t>中小企業が持続的な経営を実現するためには、雇用の維持が不可欠です。</a:t>
            </a:r>
            <a:endParaRPr lang="en-US" altLang="ja-JP" dirty="0"/>
          </a:p>
          <a:p>
            <a:r>
              <a:rPr kumimoji="1" lang="ja-JP" altLang="en-US" sz="1200" b="0" i="0" kern="1200" dirty="0">
                <a:solidFill>
                  <a:schemeClr val="tx1"/>
                </a:solidFill>
                <a:effectLst/>
                <a:cs typeface="+mn-cs"/>
              </a:rPr>
              <a:t>新規採用に加え、豊富な知識や経験を持った既存の労働者が、長期間にわたって安心して働き続けられる職場環境の整備が重要になります。</a:t>
            </a:r>
            <a:endParaRPr lang="en-US" altLang="ja-JP" sz="1200" b="0" i="0" kern="1200" dirty="0">
              <a:solidFill>
                <a:schemeClr val="tx1"/>
              </a:solidFill>
              <a:effectLst/>
            </a:endParaRPr>
          </a:p>
        </p:txBody>
      </p:sp>
      <p:sp>
        <p:nvSpPr>
          <p:cNvPr id="4" name="スライド番号プレースホルダー 3"/>
          <p:cNvSpPr>
            <a:spLocks noGrp="1"/>
          </p:cNvSpPr>
          <p:nvPr>
            <p:ph type="sldNum" sz="quarter" idx="5"/>
          </p:nvPr>
        </p:nvSpPr>
        <p:spPr/>
        <p:txBody>
          <a:bodyPr/>
          <a:lstStyle/>
          <a:p>
            <a:fld id="{8862992B-7183-4AD8-BE81-2A7E8FBBEE6F}" type="slidenum">
              <a:rPr kumimoji="1" lang="ja-JP" altLang="en-US" smtClean="0"/>
              <a:t>4</a:t>
            </a:fld>
            <a:endParaRPr kumimoji="1" lang="ja-JP" altLang="en-US"/>
          </a:p>
        </p:txBody>
      </p:sp>
    </p:spTree>
    <p:extLst>
      <p:ext uri="{BB962C8B-B14F-4D97-AF65-F5344CB8AC3E}">
        <p14:creationId xmlns:p14="http://schemas.microsoft.com/office/powerpoint/2010/main" val="20031328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b="0" i="0" kern="1200" dirty="0">
                <a:effectLst/>
              </a:rPr>
              <a:t>高齢化を背景に、職場においても労働力の高齢化が進み、病気を抱えた労働者が増</a:t>
            </a:r>
            <a:r>
              <a:rPr lang="ja-JP" dirty="0"/>
              <a:t>加傾向にあります</a:t>
            </a:r>
            <a:r>
              <a:rPr kumimoji="1" lang="ja-JP" b="0" i="0" kern="1200" dirty="0">
                <a:effectLst/>
              </a:rPr>
              <a:t>。</a:t>
            </a:r>
            <a:endParaRPr lang="en-US" dirty="0"/>
          </a:p>
          <a:p>
            <a:r>
              <a:rPr lang="ja-JP" dirty="0"/>
              <a:t>職場環境</a:t>
            </a:r>
            <a:r>
              <a:rPr kumimoji="1" lang="ja-JP" b="0" i="0" kern="1200" dirty="0">
                <a:effectLst/>
              </a:rPr>
              <a:t>を</a:t>
            </a:r>
            <a:r>
              <a:rPr lang="ja-JP" dirty="0"/>
              <a:t>整備し</a:t>
            </a:r>
            <a:r>
              <a:rPr kumimoji="1" lang="ja-JP" b="0" i="0" kern="1200" dirty="0">
                <a:effectLst/>
              </a:rPr>
              <a:t>、治療と仕事の両立</a:t>
            </a:r>
            <a:r>
              <a:rPr lang="ja-JP" dirty="0"/>
              <a:t>支援に取</a:t>
            </a:r>
            <a:r>
              <a:rPr kumimoji="1" lang="ja-JP" b="0" i="0" kern="1200" dirty="0">
                <a:effectLst/>
              </a:rPr>
              <a:t>り</a:t>
            </a:r>
            <a:r>
              <a:rPr lang="ja-JP" dirty="0"/>
              <a:t>組むことで、病気に</a:t>
            </a:r>
            <a:r>
              <a:rPr kumimoji="1" lang="ja-JP" b="0" i="0" kern="1200" dirty="0">
                <a:effectLst/>
              </a:rPr>
              <a:t>な</a:t>
            </a:r>
            <a:r>
              <a:rPr lang="ja-JP" dirty="0"/>
              <a:t>った労働者の離職を防止</a:t>
            </a:r>
            <a:r>
              <a:rPr lang="ja-JP" altLang="en-US" dirty="0"/>
              <a:t>し、必要な人材の</a:t>
            </a:r>
            <a:r>
              <a:rPr lang="ja-JP" dirty="0"/>
              <a:t>雇用を継続することができ</a:t>
            </a:r>
            <a:r>
              <a:rPr kumimoji="1" lang="ja-JP" b="0" i="0" kern="1200" dirty="0">
                <a:effectLst/>
              </a:rPr>
              <a:t>ます。</a:t>
            </a:r>
            <a:endParaRPr lang="ja-JP" b="0" i="0" kern="1200" dirty="0">
              <a:effectLst/>
            </a:endParaRPr>
          </a:p>
          <a:p>
            <a:r>
              <a:rPr lang="ja-JP" dirty="0"/>
              <a:t>診断技術・治療方法の進歩により、治療と仕事の両立支援のハードルは以前よりも低くなりつつあります。 </a:t>
            </a:r>
          </a:p>
          <a:p>
            <a:r>
              <a:rPr lang="ja-JP" altLang="en-US" dirty="0"/>
              <a:t>労働者の病状によっては、</a:t>
            </a:r>
            <a:r>
              <a:rPr lang="ja-JP" dirty="0"/>
              <a:t>「病気の人を働かせてもいいのか」との不安を感じることもあるでしょう。</a:t>
            </a:r>
            <a:endParaRPr lang="ja-JP" altLang="en-US" dirty="0"/>
          </a:p>
          <a:p>
            <a:r>
              <a:rPr lang="ja-JP" dirty="0"/>
              <a:t>その</a:t>
            </a:r>
            <a:r>
              <a:rPr lang="ja-JP" altLang="en-US" dirty="0"/>
              <a:t>ような場合は</a:t>
            </a:r>
            <a:r>
              <a:rPr lang="ja-JP" dirty="0"/>
              <a:t>、産業保健スタッフや医療機関等に相談をするとよいでしょう。</a:t>
            </a:r>
          </a:p>
          <a:p>
            <a:endParaRPr lang="ja-JP" altLang="en-US" dirty="0"/>
          </a:p>
        </p:txBody>
      </p:sp>
      <p:sp>
        <p:nvSpPr>
          <p:cNvPr id="4" name="スライド番号プレースホルダー 3"/>
          <p:cNvSpPr>
            <a:spLocks noGrp="1"/>
          </p:cNvSpPr>
          <p:nvPr>
            <p:ph type="sldNum" sz="quarter" idx="5"/>
          </p:nvPr>
        </p:nvSpPr>
        <p:spPr/>
        <p:txBody>
          <a:bodyPr/>
          <a:lstStyle/>
          <a:p>
            <a:fld id="{8862992B-7183-4AD8-BE81-2A7E8FBBEE6F}" type="slidenum">
              <a:rPr kumimoji="1" lang="ja-JP" altLang="en-US" smtClean="0"/>
              <a:t>5</a:t>
            </a:fld>
            <a:endParaRPr kumimoji="1" lang="ja-JP" altLang="en-US"/>
          </a:p>
        </p:txBody>
      </p:sp>
    </p:spTree>
    <p:extLst>
      <p:ext uri="{BB962C8B-B14F-4D97-AF65-F5344CB8AC3E}">
        <p14:creationId xmlns:p14="http://schemas.microsoft.com/office/powerpoint/2010/main" val="24429002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ja-JP" altLang="en-US" dirty="0"/>
              <a:t>持続的な経営の実現に向けて重要になるのが、組織の意識改革です。</a:t>
            </a:r>
          </a:p>
          <a:p>
            <a:r>
              <a:rPr lang="ja-JP" altLang="en-US" dirty="0"/>
              <a:t>働き方改革の一環として、育児と仕事の両立や介護と仕事の両立が注目されていますが、治療と仕事の両立もまた、組織に属する全ての人が自分事として考え、積極的に取り組むべき課題になっています。</a:t>
            </a:r>
            <a:endParaRPr lang="en-US" altLang="ja-JP" dirty="0"/>
          </a:p>
          <a:p>
            <a:r>
              <a:rPr lang="ja-JP" altLang="en-US" dirty="0"/>
              <a:t>この課題を解決するにあたっては、経営者はもちろんのこと、管理職の意識も変えていかなければなりません。</a:t>
            </a:r>
            <a:endParaRPr lang="en-US" dirty="0"/>
          </a:p>
        </p:txBody>
      </p:sp>
      <p:sp>
        <p:nvSpPr>
          <p:cNvPr id="4" name="Slide Number Placeholder 3"/>
          <p:cNvSpPr>
            <a:spLocks noGrp="1"/>
          </p:cNvSpPr>
          <p:nvPr>
            <p:ph type="sldNum" sz="quarter" idx="5"/>
          </p:nvPr>
        </p:nvSpPr>
        <p:spPr/>
        <p:txBody>
          <a:bodyPr/>
          <a:lstStyle/>
          <a:p>
            <a:fld id="{8862992B-7183-4AD8-BE81-2A7E8FBBEE6F}" type="slidenum">
              <a:rPr kumimoji="1" lang="ja-JP" altLang="en-US" smtClean="0"/>
              <a:t>6</a:t>
            </a:fld>
            <a:endParaRPr kumimoji="1" lang="ja-JP" altLang="en-US"/>
          </a:p>
        </p:txBody>
      </p:sp>
    </p:spTree>
    <p:extLst>
      <p:ext uri="{BB962C8B-B14F-4D97-AF65-F5344CB8AC3E}">
        <p14:creationId xmlns:p14="http://schemas.microsoft.com/office/powerpoint/2010/main" val="12879646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dirty="0"/>
              <a:t>治療と仕事の両立支援による企業のメリットとして、次のようなものがあります。</a:t>
            </a:r>
            <a:r>
              <a:rPr lang="ja-JP" altLang="en-US" dirty="0"/>
              <a:t> </a:t>
            </a:r>
            <a:endParaRPr lang="en-US" dirty="0"/>
          </a:p>
          <a:p>
            <a:r>
              <a:rPr lang="ja-JP" altLang="en-US" dirty="0"/>
              <a:t> </a:t>
            </a:r>
            <a:endParaRPr lang="en-US" dirty="0"/>
          </a:p>
          <a:p>
            <a:pPr marL="0" indent="0">
              <a:buFont typeface="Arial"/>
              <a:buNone/>
            </a:pPr>
            <a:r>
              <a:rPr lang="ja-JP" altLang="en-US" sz="1200" dirty="0">
                <a:solidFill>
                  <a:srgbClr val="3B3838"/>
                </a:solidFill>
                <a:latin typeface="Noto Sans JP Regular" panose="020B0200000000000000" pitchFamily="34" charset="-122"/>
                <a:ea typeface="Noto Sans JP Regular" panose="020B0200000000000000" pitchFamily="34" charset="-122"/>
              </a:rPr>
              <a:t>・</a:t>
            </a:r>
            <a:r>
              <a:rPr lang="ja-JP" altLang="en-US" dirty="0"/>
              <a:t>継続的な人材の確保（人手不足の解消）</a:t>
            </a:r>
            <a:endParaRPr lang="en-US" dirty="0"/>
          </a:p>
          <a:p>
            <a:pPr marL="0" indent="0">
              <a:buFont typeface="Arial"/>
              <a:buNone/>
            </a:pPr>
            <a:r>
              <a:rPr lang="ja-JP" altLang="en-US" sz="1200" dirty="0">
                <a:solidFill>
                  <a:srgbClr val="3B3838"/>
                </a:solidFill>
                <a:latin typeface="Noto Sans JP Regular" panose="020B0200000000000000" pitchFamily="34" charset="-122"/>
                <a:ea typeface="Noto Sans JP Regular" panose="020B0200000000000000" pitchFamily="34" charset="-122"/>
              </a:rPr>
              <a:t>・</a:t>
            </a:r>
            <a:r>
              <a:rPr lang="ja-JP" dirty="0"/>
              <a:t>労働者の</a:t>
            </a:r>
            <a:r>
              <a:rPr lang="ja-JP" altLang="en-US" dirty="0"/>
              <a:t>安心感やモチベーションの向上</a:t>
            </a:r>
            <a:r>
              <a:rPr lang="ja-JP" dirty="0"/>
              <a:t>による</a:t>
            </a:r>
            <a:r>
              <a:rPr lang="ja-JP" altLang="en-US" dirty="0"/>
              <a:t>人材の定着・</a:t>
            </a:r>
            <a:r>
              <a:rPr lang="ja-JP" dirty="0"/>
              <a:t>生産性の向上</a:t>
            </a:r>
            <a:r>
              <a:rPr lang="ja-JP" altLang="en-US" dirty="0"/>
              <a:t> </a:t>
            </a:r>
            <a:endParaRPr lang="ja-JP" dirty="0"/>
          </a:p>
          <a:p>
            <a:pPr marL="0" indent="0">
              <a:buFont typeface="Arial"/>
              <a:buNone/>
            </a:pPr>
            <a:r>
              <a:rPr lang="ja-JP" altLang="en-US" sz="1200" dirty="0">
                <a:solidFill>
                  <a:srgbClr val="3B3838"/>
                </a:solidFill>
                <a:latin typeface="Noto Sans JP Regular" panose="020B0200000000000000" pitchFamily="34" charset="-122"/>
                <a:ea typeface="Noto Sans JP Regular" panose="020B0200000000000000" pitchFamily="34" charset="-122"/>
              </a:rPr>
              <a:t>・</a:t>
            </a:r>
            <a:r>
              <a:rPr lang="ja-JP" dirty="0"/>
              <a:t>多様な人材の活用による組織・事業の活性化</a:t>
            </a:r>
            <a:endParaRPr lang="en-US" dirty="0"/>
          </a:p>
          <a:p>
            <a:pPr marL="0" indent="0">
              <a:buFont typeface="Arial"/>
              <a:buNone/>
            </a:pPr>
            <a:r>
              <a:rPr lang="ja-JP" altLang="en-US" sz="1200" dirty="0">
                <a:solidFill>
                  <a:srgbClr val="3B3838"/>
                </a:solidFill>
                <a:latin typeface="Noto Sans JP Regular" panose="020B0200000000000000" pitchFamily="34" charset="-122"/>
                <a:ea typeface="Noto Sans JP Regular" panose="020B0200000000000000" pitchFamily="34" charset="-122"/>
              </a:rPr>
              <a:t>・</a:t>
            </a:r>
            <a:r>
              <a:rPr lang="ja-JP" altLang="en-US" dirty="0"/>
              <a:t>労働者のワーク・ライフ・バランスの実現　など</a:t>
            </a:r>
            <a:endParaRPr lang="en-US" dirty="0"/>
          </a:p>
          <a:p>
            <a:r>
              <a:rPr lang="ja-JP" altLang="en-US" dirty="0"/>
              <a:t> </a:t>
            </a:r>
            <a:endParaRPr lang="en-US" dirty="0"/>
          </a:p>
          <a:p>
            <a:r>
              <a:rPr lang="ja-JP" altLang="en-US" dirty="0"/>
              <a:t>これらは、多くの企業が</a:t>
            </a:r>
            <a:r>
              <a:rPr lang="en-US" altLang="ja-JP" dirty="0"/>
              <a:t>CSR</a:t>
            </a:r>
            <a:r>
              <a:rPr lang="ja-JP" altLang="en-US" dirty="0"/>
              <a:t>（企業の社会的責任）の一環として取り組んでいる健康経営そのものです。</a:t>
            </a:r>
            <a:endParaRPr lang="en-US" altLang="ja-JP" dirty="0"/>
          </a:p>
          <a:p>
            <a:r>
              <a:rPr lang="ja-JP" altLang="en-US" dirty="0"/>
              <a:t>治療と仕事の両立支援は、誰もが働きやすい職場環境をつくるとともに、企業の業績や企業価値を向上させることにもつながります。</a:t>
            </a:r>
            <a:endParaRPr lang="en-US" dirty="0"/>
          </a:p>
        </p:txBody>
      </p:sp>
      <p:sp>
        <p:nvSpPr>
          <p:cNvPr id="4" name="スライド番号プレースホルダー 3"/>
          <p:cNvSpPr>
            <a:spLocks noGrp="1"/>
          </p:cNvSpPr>
          <p:nvPr>
            <p:ph type="sldNum" sz="quarter" idx="5"/>
          </p:nvPr>
        </p:nvSpPr>
        <p:spPr/>
        <p:txBody>
          <a:bodyPr/>
          <a:lstStyle/>
          <a:p>
            <a:fld id="{8862992B-7183-4AD8-BE81-2A7E8FBBEE6F}" type="slidenum">
              <a:rPr kumimoji="1" lang="ja-JP" altLang="en-US" smtClean="0"/>
              <a:t>7</a:t>
            </a:fld>
            <a:endParaRPr kumimoji="1" lang="ja-JP" altLang="en-US"/>
          </a:p>
        </p:txBody>
      </p:sp>
    </p:spTree>
    <p:extLst>
      <p:ext uri="{BB962C8B-B14F-4D97-AF65-F5344CB8AC3E}">
        <p14:creationId xmlns:p14="http://schemas.microsoft.com/office/powerpoint/2010/main" val="36311040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ここでは、治療と仕事の両立が困難な場合に、</a:t>
            </a:r>
            <a:r>
              <a:rPr lang="ja-JP" dirty="0"/>
              <a:t>患者である労働者</a:t>
            </a:r>
            <a:r>
              <a:rPr kumimoji="1" lang="ja-JP" altLang="en-US" dirty="0"/>
              <a:t>および</a:t>
            </a:r>
            <a:r>
              <a:rPr lang="ja-JP" altLang="en-US" dirty="0"/>
              <a:t>企業組織</a:t>
            </a:r>
            <a:r>
              <a:rPr kumimoji="1" lang="ja-JP" altLang="en-US" dirty="0"/>
              <a:t>にもたらされるデメリットについて確認しましょう。</a:t>
            </a:r>
          </a:p>
        </p:txBody>
      </p:sp>
      <p:sp>
        <p:nvSpPr>
          <p:cNvPr id="4" name="スライド番号プレースホルダー 3"/>
          <p:cNvSpPr>
            <a:spLocks noGrp="1"/>
          </p:cNvSpPr>
          <p:nvPr>
            <p:ph type="sldNum" sz="quarter" idx="5"/>
          </p:nvPr>
        </p:nvSpPr>
        <p:spPr/>
        <p:txBody>
          <a:bodyPr/>
          <a:lstStyle/>
          <a:p>
            <a:fld id="{8862992B-7183-4AD8-BE81-2A7E8FBBEE6F}" type="slidenum">
              <a:rPr kumimoji="1" lang="ja-JP" altLang="en-US" smtClean="0"/>
              <a:t>8</a:t>
            </a:fld>
            <a:endParaRPr kumimoji="1" lang="ja-JP" altLang="en-US"/>
          </a:p>
        </p:txBody>
      </p:sp>
    </p:spTree>
    <p:extLst>
      <p:ext uri="{BB962C8B-B14F-4D97-AF65-F5344CB8AC3E}">
        <p14:creationId xmlns:p14="http://schemas.microsoft.com/office/powerpoint/2010/main" val="30189590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b="0" dirty="0"/>
              <a:t>病気は</a:t>
            </a:r>
            <a:r>
              <a:rPr lang="ja-JP" altLang="en-US" b="0" dirty="0"/>
              <a:t>患者である労働者</a:t>
            </a:r>
            <a:r>
              <a:rPr kumimoji="1" lang="ja-JP" b="0" dirty="0"/>
              <a:t>のキャリアや人生設計に大きな影響を及ぼします。</a:t>
            </a:r>
            <a:endParaRPr lang="ja-JP" altLang="en-US" b="0" dirty="0"/>
          </a:p>
          <a:p>
            <a:r>
              <a:rPr kumimoji="1" lang="ja-JP" b="0" dirty="0"/>
              <a:t>例えば病気を理由に</a:t>
            </a:r>
            <a:r>
              <a:rPr lang="ja-JP" b="0" dirty="0"/>
              <a:t>収入が</a:t>
            </a:r>
            <a:r>
              <a:rPr lang="ja-JP" altLang="en-US" b="0" dirty="0"/>
              <a:t>大きく減少</a:t>
            </a:r>
            <a:r>
              <a:rPr lang="ja-JP" b="0" dirty="0"/>
              <a:t>す</a:t>
            </a:r>
            <a:r>
              <a:rPr lang="ja-JP" altLang="en-US" b="0" dirty="0"/>
              <a:t>る可能性があり、</a:t>
            </a:r>
            <a:r>
              <a:rPr lang="ja-JP" b="0" dirty="0"/>
              <a:t>将来の年金受給額に影響する可能性があります。</a:t>
            </a:r>
          </a:p>
          <a:p>
            <a:r>
              <a:rPr lang="ja-JP" b="0" dirty="0"/>
              <a:t>また、</a:t>
            </a:r>
            <a:r>
              <a:rPr kumimoji="1" lang="ja-JP" b="0" dirty="0"/>
              <a:t>治療や療養にかかる費用が家計を圧迫</a:t>
            </a:r>
            <a:r>
              <a:rPr lang="ja-JP" altLang="en-US" b="0" dirty="0"/>
              <a:t>します</a:t>
            </a:r>
            <a:r>
              <a:rPr kumimoji="1" lang="ja-JP" b="0" dirty="0"/>
              <a:t>。</a:t>
            </a:r>
            <a:endParaRPr lang="en-US" b="0" dirty="0"/>
          </a:p>
          <a:p>
            <a:r>
              <a:rPr kumimoji="1" lang="ja-JP" b="0" dirty="0"/>
              <a:t>このほか、年齢が上がれば上がるほど再就職が困難になることが予想されます。</a:t>
            </a:r>
            <a:endParaRPr lang="en-US" b="0" dirty="0"/>
          </a:p>
          <a:p>
            <a:r>
              <a:rPr lang="ja-JP" b="0" dirty="0"/>
              <a:t>治療と仕事の両立支援によってこれらデメリットの影響を軽減し、労働者のキャリアや人生をサポートすることができます</a:t>
            </a:r>
            <a:r>
              <a:rPr lang="ja-JP" altLang="en-US" b="0" dirty="0"/>
              <a:t>。</a:t>
            </a:r>
            <a:endParaRPr lang="ja-JP" b="0" dirty="0"/>
          </a:p>
        </p:txBody>
      </p:sp>
      <p:sp>
        <p:nvSpPr>
          <p:cNvPr id="4" name="スライド番号プレースホルダー 3"/>
          <p:cNvSpPr>
            <a:spLocks noGrp="1"/>
          </p:cNvSpPr>
          <p:nvPr>
            <p:ph type="sldNum" sz="quarter" idx="5"/>
          </p:nvPr>
        </p:nvSpPr>
        <p:spPr/>
        <p:txBody>
          <a:bodyPr/>
          <a:lstStyle/>
          <a:p>
            <a:fld id="{8862992B-7183-4AD8-BE81-2A7E8FBBEE6F}" type="slidenum">
              <a:rPr kumimoji="1" lang="ja-JP" altLang="en-US" smtClean="0"/>
              <a:t>9</a:t>
            </a:fld>
            <a:endParaRPr kumimoji="1" lang="ja-JP" altLang="en-US"/>
          </a:p>
        </p:txBody>
      </p:sp>
    </p:spTree>
    <p:extLst>
      <p:ext uri="{BB962C8B-B14F-4D97-AF65-F5344CB8AC3E}">
        <p14:creationId xmlns:p14="http://schemas.microsoft.com/office/powerpoint/2010/main" val="24937766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タイトル スライド">
    <p:bg>
      <p:bgPr>
        <a:solidFill>
          <a:srgbClr val="FAFAFA"/>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19828420"/>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タイトル スライド">
    <p:spTree>
      <p:nvGrpSpPr>
        <p:cNvPr id="1" name=""/>
        <p:cNvGrpSpPr/>
        <p:nvPr/>
      </p:nvGrpSpPr>
      <p:grpSpPr>
        <a:xfrm>
          <a:off x="0" y="0"/>
          <a:ext cx="0" cy="0"/>
          <a:chOff x="0" y="0"/>
          <a:chExt cx="0" cy="0"/>
        </a:xfrm>
      </p:grpSpPr>
    </p:spTree>
    <p:extLst>
      <p:ext uri="{BB962C8B-B14F-4D97-AF65-F5344CB8AC3E}">
        <p14:creationId xmlns:p14="http://schemas.microsoft.com/office/powerpoint/2010/main" val="1230389989"/>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858138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657771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08592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443687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emf"/><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4.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5.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4.xml"/><Relationship Id="rId1"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AFAFA"/>
        </a:solidFill>
        <a:effectLst/>
      </p:bgPr>
    </p:bg>
    <p:spTree>
      <p:nvGrpSpPr>
        <p:cNvPr id="1" name=""/>
        <p:cNvGrpSpPr/>
        <p:nvPr/>
      </p:nvGrpSpPr>
      <p:grpSpPr>
        <a:xfrm>
          <a:off x="0" y="0"/>
          <a:ext cx="0" cy="0"/>
          <a:chOff x="0" y="0"/>
          <a:chExt cx="0" cy="0"/>
        </a:xfrm>
      </p:grpSpPr>
      <p:sp>
        <p:nvSpPr>
          <p:cNvPr id="26" name="正方形/長方形 25">
            <a:extLst>
              <a:ext uri="{FF2B5EF4-FFF2-40B4-BE49-F238E27FC236}">
                <a16:creationId xmlns:a16="http://schemas.microsoft.com/office/drawing/2014/main" id="{C4AEC3F9-CA2C-3390-F050-1061F001ADF4}"/>
              </a:ext>
            </a:extLst>
          </p:cNvPr>
          <p:cNvSpPr/>
          <p:nvPr/>
        </p:nvSpPr>
        <p:spPr>
          <a:xfrm>
            <a:off x="0" y="0"/>
            <a:ext cx="9144000" cy="6858000"/>
          </a:xfrm>
          <a:prstGeom prst="rect">
            <a:avLst/>
          </a:prstGeom>
          <a:gradFill>
            <a:gsLst>
              <a:gs pos="82000">
                <a:schemeClr val="accent4">
                  <a:lumMod val="20000"/>
                  <a:lumOff val="80000"/>
                </a:schemeClr>
              </a:gs>
              <a:gs pos="0">
                <a:schemeClr val="accent4">
                  <a:lumMod val="60000"/>
                  <a:lumOff val="4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正方形/長方形 26">
            <a:extLst>
              <a:ext uri="{FF2B5EF4-FFF2-40B4-BE49-F238E27FC236}">
                <a16:creationId xmlns:a16="http://schemas.microsoft.com/office/drawing/2014/main" id="{B482B876-6CE7-AEB3-3979-F97D4CA1EB9A}"/>
              </a:ext>
            </a:extLst>
          </p:cNvPr>
          <p:cNvSpPr/>
          <p:nvPr/>
        </p:nvSpPr>
        <p:spPr>
          <a:xfrm>
            <a:off x="0" y="1918250"/>
            <a:ext cx="9144000" cy="284424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6" name="図 15">
            <a:extLst>
              <a:ext uri="{FF2B5EF4-FFF2-40B4-BE49-F238E27FC236}">
                <a16:creationId xmlns:a16="http://schemas.microsoft.com/office/drawing/2014/main" id="{26E6262F-0E5B-0C9C-5156-5F46757EE41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45669" y="6237931"/>
            <a:ext cx="1384136" cy="453065"/>
          </a:xfrm>
          <a:prstGeom prst="rect">
            <a:avLst/>
          </a:prstGeom>
        </p:spPr>
      </p:pic>
      <p:pic>
        <p:nvPicPr>
          <p:cNvPr id="2" name="図 1">
            <a:extLst>
              <a:ext uri="{FF2B5EF4-FFF2-40B4-BE49-F238E27FC236}">
                <a16:creationId xmlns:a16="http://schemas.microsoft.com/office/drawing/2014/main" id="{E1DA7D6F-A9EC-6A2A-95ED-23ACC2B98DB4}"/>
              </a:ext>
            </a:extLst>
          </p:cNvPr>
          <p:cNvPicPr>
            <a:picLocks noChangeAspect="1"/>
          </p:cNvPicPr>
          <p:nvPr/>
        </p:nvPicPr>
        <p:blipFill>
          <a:blip r:embed="rId6"/>
          <a:stretch>
            <a:fillRect/>
          </a:stretch>
        </p:blipFill>
        <p:spPr>
          <a:xfrm>
            <a:off x="0" y="5327676"/>
            <a:ext cx="9144000" cy="1530324"/>
          </a:xfrm>
          <a:prstGeom prst="rect">
            <a:avLst/>
          </a:prstGeom>
        </p:spPr>
      </p:pic>
    </p:spTree>
    <p:extLst>
      <p:ext uri="{BB962C8B-B14F-4D97-AF65-F5344CB8AC3E}">
        <p14:creationId xmlns:p14="http://schemas.microsoft.com/office/powerpoint/2010/main" val="2391834916"/>
      </p:ext>
    </p:extLst>
  </p:cSld>
  <p:clrMap bg1="lt1" tx1="dk1" bg2="lt2" tx2="dk2" accent1="accent1" accent2="accent2" accent3="accent3" accent4="accent4" accent5="accent5" accent6="accent6" hlink="hlink" folHlink="folHlink"/>
  <p:sldLayoutIdLst>
    <p:sldLayoutId id="2147483688" r:id="rId1"/>
    <p:sldLayoutId id="2147483697" r:id="rId2"/>
    <p:sldLayoutId id="2147483698" r:id="rId3"/>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AFAFA"/>
        </a:solidFill>
        <a:effectLst/>
      </p:bgPr>
    </p:bg>
    <p:spTree>
      <p:nvGrpSpPr>
        <p:cNvPr id="1" name=""/>
        <p:cNvGrpSpPr/>
        <p:nvPr/>
      </p:nvGrpSpPr>
      <p:grpSpPr>
        <a:xfrm>
          <a:off x="0" y="0"/>
          <a:ext cx="0" cy="0"/>
          <a:chOff x="0" y="0"/>
          <a:chExt cx="0" cy="0"/>
        </a:xfrm>
      </p:grpSpPr>
      <p:sp>
        <p:nvSpPr>
          <p:cNvPr id="12" name="正方形/長方形 11">
            <a:extLst>
              <a:ext uri="{FF2B5EF4-FFF2-40B4-BE49-F238E27FC236}">
                <a16:creationId xmlns:a16="http://schemas.microsoft.com/office/drawing/2014/main" id="{5A3B6C2E-FA8D-AF34-812C-D20F560C905C}"/>
              </a:ext>
            </a:extLst>
          </p:cNvPr>
          <p:cNvSpPr/>
          <p:nvPr/>
        </p:nvSpPr>
        <p:spPr>
          <a:xfrm>
            <a:off x="0" y="0"/>
            <a:ext cx="9144000" cy="6858000"/>
          </a:xfrm>
          <a:prstGeom prst="rect">
            <a:avLst/>
          </a:prstGeom>
          <a:gradFill>
            <a:gsLst>
              <a:gs pos="82000">
                <a:schemeClr val="accent4">
                  <a:lumMod val="20000"/>
                  <a:lumOff val="80000"/>
                </a:schemeClr>
              </a:gs>
              <a:gs pos="0">
                <a:schemeClr val="accent4">
                  <a:lumMod val="60000"/>
                  <a:lumOff val="4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角丸四角形 1">
            <a:extLst>
              <a:ext uri="{FF2B5EF4-FFF2-40B4-BE49-F238E27FC236}">
                <a16:creationId xmlns:a16="http://schemas.microsoft.com/office/drawing/2014/main" id="{7577D733-F627-07FB-5F7C-BD029865B111}"/>
              </a:ext>
            </a:extLst>
          </p:cNvPr>
          <p:cNvSpPr/>
          <p:nvPr/>
        </p:nvSpPr>
        <p:spPr>
          <a:xfrm>
            <a:off x="126000" y="108902"/>
            <a:ext cx="8892000" cy="6640196"/>
          </a:xfrm>
          <a:prstGeom prst="roundRect">
            <a:avLst>
              <a:gd name="adj" fmla="val 2111"/>
            </a:avLst>
          </a:prstGeom>
          <a:solidFill>
            <a:srgbClr val="FAF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5" name="図 14">
            <a:extLst>
              <a:ext uri="{FF2B5EF4-FFF2-40B4-BE49-F238E27FC236}">
                <a16:creationId xmlns:a16="http://schemas.microsoft.com/office/drawing/2014/main" id="{67185297-1E08-D0D3-3B48-CE95460F0D1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45669" y="6237931"/>
            <a:ext cx="1384136" cy="453065"/>
          </a:xfrm>
          <a:prstGeom prst="rect">
            <a:avLst/>
          </a:prstGeom>
        </p:spPr>
      </p:pic>
    </p:spTree>
    <p:extLst>
      <p:ext uri="{BB962C8B-B14F-4D97-AF65-F5344CB8AC3E}">
        <p14:creationId xmlns:p14="http://schemas.microsoft.com/office/powerpoint/2010/main" val="3490237899"/>
      </p:ext>
    </p:extLst>
  </p:cSld>
  <p:clrMap bg1="lt1" tx1="dk1" bg2="lt2" tx2="dk2" accent1="accent1" accent2="accent2" accent3="accent3" accent4="accent4" accent5="accent5" accent6="accent6" hlink="hlink" folHlink="folHlink"/>
  <p:sldLayoutIdLst>
    <p:sldLayoutId id="2147483692" r:id="rId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AFAFA"/>
        </a:solidFill>
        <a:effectLst/>
      </p:bgPr>
    </p:bg>
    <p:spTree>
      <p:nvGrpSpPr>
        <p:cNvPr id="1" name=""/>
        <p:cNvGrpSpPr/>
        <p:nvPr/>
      </p:nvGrpSpPr>
      <p:grpSpPr>
        <a:xfrm>
          <a:off x="0" y="0"/>
          <a:ext cx="0" cy="0"/>
          <a:chOff x="0" y="0"/>
          <a:chExt cx="0" cy="0"/>
        </a:xfrm>
      </p:grpSpPr>
      <p:sp>
        <p:nvSpPr>
          <p:cNvPr id="12" name="正方形/長方形 11">
            <a:extLst>
              <a:ext uri="{FF2B5EF4-FFF2-40B4-BE49-F238E27FC236}">
                <a16:creationId xmlns:a16="http://schemas.microsoft.com/office/drawing/2014/main" id="{5A3B6C2E-FA8D-AF34-812C-D20F560C905C}"/>
              </a:ext>
            </a:extLst>
          </p:cNvPr>
          <p:cNvSpPr/>
          <p:nvPr/>
        </p:nvSpPr>
        <p:spPr>
          <a:xfrm>
            <a:off x="0" y="0"/>
            <a:ext cx="9144000" cy="6858000"/>
          </a:xfrm>
          <a:prstGeom prst="rect">
            <a:avLst/>
          </a:prstGeom>
          <a:gradFill>
            <a:gsLst>
              <a:gs pos="82000">
                <a:schemeClr val="accent4">
                  <a:lumMod val="20000"/>
                  <a:lumOff val="80000"/>
                </a:schemeClr>
              </a:gs>
              <a:gs pos="0">
                <a:schemeClr val="accent4">
                  <a:lumMod val="60000"/>
                  <a:lumOff val="4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3" name="図 12">
            <a:extLst>
              <a:ext uri="{FF2B5EF4-FFF2-40B4-BE49-F238E27FC236}">
                <a16:creationId xmlns:a16="http://schemas.microsoft.com/office/drawing/2014/main" id="{30A61831-CAA4-0EE1-C3BA-68BD03BFC42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45669" y="6237931"/>
            <a:ext cx="1384136" cy="453065"/>
          </a:xfrm>
          <a:prstGeom prst="rect">
            <a:avLst/>
          </a:prstGeom>
        </p:spPr>
      </p:pic>
    </p:spTree>
    <p:extLst>
      <p:ext uri="{BB962C8B-B14F-4D97-AF65-F5344CB8AC3E}">
        <p14:creationId xmlns:p14="http://schemas.microsoft.com/office/powerpoint/2010/main" val="1386849497"/>
      </p:ext>
    </p:extLst>
  </p:cSld>
  <p:clrMap bg1="lt1" tx1="dk1" bg2="lt2" tx2="dk2" accent1="accent1" accent2="accent2" accent3="accent3" accent4="accent4" accent5="accent5" accent6="accent6" hlink="hlink" folHlink="folHlink"/>
  <p:sldLayoutIdLst>
    <p:sldLayoutId id="2147483694" r:id="rId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AFAFA"/>
        </a:solidFill>
        <a:effectLst/>
      </p:bgPr>
    </p:bg>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FB7DD36E-BCB7-C6EB-5514-14E5A1705CF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45669" y="6237931"/>
            <a:ext cx="1384136" cy="453065"/>
          </a:xfrm>
          <a:prstGeom prst="rect">
            <a:avLst/>
          </a:prstGeom>
        </p:spPr>
      </p:pic>
    </p:spTree>
    <p:extLst>
      <p:ext uri="{BB962C8B-B14F-4D97-AF65-F5344CB8AC3E}">
        <p14:creationId xmlns:p14="http://schemas.microsoft.com/office/powerpoint/2010/main" val="1618460046"/>
      </p:ext>
    </p:extLst>
  </p:cSld>
  <p:clrMap bg1="lt1" tx1="dk1" bg2="lt2" tx2="dk2" accent1="accent1" accent2="accent2" accent3="accent3" accent4="accent4" accent5="accent5" accent6="accent6" hlink="hlink" folHlink="folHlink"/>
  <p:sldLayoutIdLst>
    <p:sldLayoutId id="2147483696" r:id="rId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emf"/></Relationships>
</file>

<file path=ppt/slides/_rels/slide10.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12.png"/><Relationship Id="rId7"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13.svg"/></Relationships>
</file>

<file path=ppt/slides/_rels/slide1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image" Target="../media/image12.png"/><Relationship Id="rId7" Type="http://schemas.openxmlformats.org/officeDocument/2006/relationships/image" Target="../media/image32.png"/><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13.svg"/></Relationships>
</file>

<file path=ppt/slides/_rels/slide1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35.png"/></Relationships>
</file>

<file path=ppt/slides/_rels/slide1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8.png"/><Relationship Id="rId7" Type="http://schemas.openxmlformats.org/officeDocument/2006/relationships/image" Target="../media/image36.png"/><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image" Target="../media/image41.svg"/><Relationship Id="rId11" Type="http://schemas.openxmlformats.org/officeDocument/2006/relationships/image" Target="../media/image45.svg"/><Relationship Id="rId5" Type="http://schemas.openxmlformats.org/officeDocument/2006/relationships/image" Target="../media/image40.png"/><Relationship Id="rId10" Type="http://schemas.openxmlformats.org/officeDocument/2006/relationships/image" Target="../media/image44.png"/><Relationship Id="rId4" Type="http://schemas.openxmlformats.org/officeDocument/2006/relationships/image" Target="../media/image39.svg"/><Relationship Id="rId9" Type="http://schemas.openxmlformats.org/officeDocument/2006/relationships/image" Target="../media/image43.svg"/></Relationships>
</file>

<file path=ppt/slides/_rels/slide17.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image" Target="../media/image13.svg"/><Relationship Id="rId5" Type="http://schemas.openxmlformats.org/officeDocument/2006/relationships/image" Target="../media/image12.png"/><Relationship Id="rId10" Type="http://schemas.openxmlformats.org/officeDocument/2006/relationships/image" Target="../media/image17.svg"/><Relationship Id="rId4" Type="http://schemas.openxmlformats.org/officeDocument/2006/relationships/image" Target="../media/image11.svg"/><Relationship Id="rId9"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13.svg"/></Relationships>
</file>

<file path=ppt/slides/_rels/slide1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46.png"/><Relationship Id="rId7" Type="http://schemas.openxmlformats.org/officeDocument/2006/relationships/image" Target="../media/image14.png"/><Relationship Id="rId12" Type="http://schemas.openxmlformats.org/officeDocument/2006/relationships/image" Target="../media/image7.svg"/><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image" Target="../media/image13.svg"/><Relationship Id="rId11" Type="http://schemas.openxmlformats.org/officeDocument/2006/relationships/image" Target="../media/image6.png"/><Relationship Id="rId5" Type="http://schemas.openxmlformats.org/officeDocument/2006/relationships/image" Target="../media/image12.png"/><Relationship Id="rId10" Type="http://schemas.openxmlformats.org/officeDocument/2006/relationships/image" Target="../media/image17.svg"/><Relationship Id="rId4" Type="http://schemas.openxmlformats.org/officeDocument/2006/relationships/image" Target="../media/image47.svg"/><Relationship Id="rId9"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1.xml"/><Relationship Id="rId1" Type="http://schemas.openxmlformats.org/officeDocument/2006/relationships/slideLayout" Target="../slideLayouts/slideLayout4.xml"/><Relationship Id="rId6" Type="http://schemas.openxmlformats.org/officeDocument/2006/relationships/image" Target="../media/image51.svg"/><Relationship Id="rId5" Type="http://schemas.openxmlformats.org/officeDocument/2006/relationships/image" Target="../media/image50.png"/><Relationship Id="rId4" Type="http://schemas.openxmlformats.org/officeDocument/2006/relationships/image" Target="../media/image49.svg"/></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4.xml"/><Relationship Id="rId6" Type="http://schemas.openxmlformats.org/officeDocument/2006/relationships/image" Target="../media/image53.svg"/><Relationship Id="rId5" Type="http://schemas.openxmlformats.org/officeDocument/2006/relationships/image" Target="../media/image52.png"/><Relationship Id="rId4" Type="http://schemas.openxmlformats.org/officeDocument/2006/relationships/image" Target="../media/image13.sv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54.png"/><Relationship Id="rId7" Type="http://schemas.openxmlformats.org/officeDocument/2006/relationships/image" Target="../media/image58.png"/><Relationship Id="rId2" Type="http://schemas.openxmlformats.org/officeDocument/2006/relationships/notesSlide" Target="../notesSlides/notesSlide25.xml"/><Relationship Id="rId1" Type="http://schemas.openxmlformats.org/officeDocument/2006/relationships/slideLayout" Target="../slideLayouts/slideLayout4.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2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7.xml"/><Relationship Id="rId1" Type="http://schemas.openxmlformats.org/officeDocument/2006/relationships/slideLayout" Target="../slideLayouts/slideLayout4.xml"/><Relationship Id="rId5" Type="http://schemas.openxmlformats.org/officeDocument/2006/relationships/image" Target="../media/image61.png"/><Relationship Id="rId4" Type="http://schemas.openxmlformats.org/officeDocument/2006/relationships/image" Target="../media/image60.png"/></Relationships>
</file>

<file path=ppt/slides/_rels/slide2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32.xml"/><Relationship Id="rId1" Type="http://schemas.openxmlformats.org/officeDocument/2006/relationships/slideLayout" Target="../slideLayouts/slideLayout4.xml"/><Relationship Id="rId5" Type="http://schemas.openxmlformats.org/officeDocument/2006/relationships/image" Target="../media/image64.png"/><Relationship Id="rId4" Type="http://schemas.openxmlformats.org/officeDocument/2006/relationships/image" Target="../media/image63.png"/></Relationships>
</file>

<file path=ppt/slides/_rels/slide33.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slides/_rels/slide5.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13.svg"/><Relationship Id="rId5" Type="http://schemas.openxmlformats.org/officeDocument/2006/relationships/image" Target="../media/image12.png"/><Relationship Id="rId10" Type="http://schemas.openxmlformats.org/officeDocument/2006/relationships/image" Target="../media/image17.svg"/><Relationship Id="rId4" Type="http://schemas.openxmlformats.org/officeDocument/2006/relationships/image" Target="../media/image11.svg"/><Relationship Id="rId9" Type="http://schemas.openxmlformats.org/officeDocument/2006/relationships/image" Target="../media/image16.png"/></Relationships>
</file>

<file path=ppt/slides/_rels/slide6.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8.png"/><Relationship Id="rId7" Type="http://schemas.openxmlformats.org/officeDocument/2006/relationships/image" Target="../media/image16.png"/><Relationship Id="rId12" Type="http://schemas.openxmlformats.org/officeDocument/2006/relationships/image" Target="../media/image25.sv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21.svg"/><Relationship Id="rId11" Type="http://schemas.openxmlformats.org/officeDocument/2006/relationships/image" Target="../media/image24.png"/><Relationship Id="rId5" Type="http://schemas.openxmlformats.org/officeDocument/2006/relationships/image" Target="../media/image20.png"/><Relationship Id="rId10" Type="http://schemas.openxmlformats.org/officeDocument/2006/relationships/image" Target="../media/image23.svg"/><Relationship Id="rId4" Type="http://schemas.openxmlformats.org/officeDocument/2006/relationships/image" Target="../media/image19.svg"/><Relationship Id="rId9" Type="http://schemas.openxmlformats.org/officeDocument/2006/relationships/image" Target="../media/image22.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7.svg"/></Relationships>
</file>

<file path=ppt/slides/_rels/slide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28.png"/><Relationship Id="rId7"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13.svg"/><Relationship Id="rId5" Type="http://schemas.openxmlformats.org/officeDocument/2006/relationships/image" Target="../media/image12.png"/><Relationship Id="rId10" Type="http://schemas.openxmlformats.org/officeDocument/2006/relationships/image" Target="../media/image17.svg"/><Relationship Id="rId4" Type="http://schemas.openxmlformats.org/officeDocument/2006/relationships/image" Target="../media/image29.svg"/><Relationship Id="rId9"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15">
            <a:extLst>
              <a:ext uri="{FF2B5EF4-FFF2-40B4-BE49-F238E27FC236}">
                <a16:creationId xmlns:a16="http://schemas.microsoft.com/office/drawing/2014/main" id="{79943587-4905-6F7B-4C19-37E92C4FFFA5}"/>
              </a:ext>
            </a:extLst>
          </p:cNvPr>
          <p:cNvPicPr>
            <a:picLocks noChangeAspect="1"/>
          </p:cNvPicPr>
          <p:nvPr/>
        </p:nvPicPr>
        <p:blipFill>
          <a:blip r:embed="rId3">
            <a:alphaModFix amt="60000"/>
            <a:extLst>
              <a:ext uri="{28A0092B-C50C-407E-A947-70E740481C1C}">
                <a14:useLocalDpi xmlns:a14="http://schemas.microsoft.com/office/drawing/2010/main" val="0"/>
              </a:ext>
            </a:extLst>
          </a:blip>
          <a:srcRect/>
          <a:stretch/>
        </p:blipFill>
        <p:spPr>
          <a:xfrm flipH="1">
            <a:off x="7126227" y="332295"/>
            <a:ext cx="1637349" cy="900000"/>
          </a:xfrm>
          <a:prstGeom prst="rect">
            <a:avLst/>
          </a:prstGeom>
        </p:spPr>
      </p:pic>
      <p:pic>
        <p:nvPicPr>
          <p:cNvPr id="5" name="図 16">
            <a:extLst>
              <a:ext uri="{FF2B5EF4-FFF2-40B4-BE49-F238E27FC236}">
                <a16:creationId xmlns:a16="http://schemas.microsoft.com/office/drawing/2014/main" id="{A2F10670-4F75-228D-B136-0546386695D7}"/>
              </a:ext>
            </a:extLst>
          </p:cNvPr>
          <p:cNvPicPr>
            <a:picLocks noChangeAspect="1"/>
          </p:cNvPicPr>
          <p:nvPr/>
        </p:nvPicPr>
        <p:blipFill>
          <a:blip r:embed="rId3">
            <a:alphaModFix amt="60000"/>
            <a:extLst>
              <a:ext uri="{28A0092B-C50C-407E-A947-70E740481C1C}">
                <a14:useLocalDpi xmlns:a14="http://schemas.microsoft.com/office/drawing/2010/main" val="0"/>
              </a:ext>
            </a:extLst>
          </a:blip>
          <a:srcRect/>
          <a:stretch/>
        </p:blipFill>
        <p:spPr>
          <a:xfrm>
            <a:off x="5900147" y="920469"/>
            <a:ext cx="1134595" cy="623652"/>
          </a:xfrm>
          <a:prstGeom prst="rect">
            <a:avLst/>
          </a:prstGeom>
        </p:spPr>
      </p:pic>
      <p:sp>
        <p:nvSpPr>
          <p:cNvPr id="6" name="タイトル 1">
            <a:extLst>
              <a:ext uri="{FF2B5EF4-FFF2-40B4-BE49-F238E27FC236}">
                <a16:creationId xmlns:a16="http://schemas.microsoft.com/office/drawing/2014/main" id="{E27A55F1-82BD-23F9-0220-50D64901FE8D}"/>
              </a:ext>
            </a:extLst>
          </p:cNvPr>
          <p:cNvSpPr txBox="1">
            <a:spLocks/>
          </p:cNvSpPr>
          <p:nvPr/>
        </p:nvSpPr>
        <p:spPr>
          <a:xfrm>
            <a:off x="685800" y="3360973"/>
            <a:ext cx="7772400" cy="468603"/>
          </a:xfrm>
          <a:prstGeom prst="rect">
            <a:avLst/>
          </a:prstGeom>
        </p:spPr>
        <p:txBody>
          <a:bodyPr wrap="none" tIns="0" bIns="0" anchor="ctr" anchorCtr="0">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ct val="100000"/>
              </a:lnSpc>
            </a:pPr>
            <a:r>
              <a:rPr lang="ja-JP" altLang="en-US" sz="2400" dirty="0">
                <a:solidFill>
                  <a:schemeClr val="accent1"/>
                </a:solidFill>
                <a:latin typeface="Noto Sans JP Regular" panose="020B0200000000000000" pitchFamily="34" charset="-128"/>
                <a:ea typeface="Noto Sans JP Regular" panose="020B0200000000000000" pitchFamily="34" charset="-128"/>
              </a:rPr>
              <a:t>～ 持続可能な経営の実現に向けて ～</a:t>
            </a:r>
          </a:p>
        </p:txBody>
      </p:sp>
      <p:sp>
        <p:nvSpPr>
          <p:cNvPr id="7" name="字幕 2">
            <a:extLst>
              <a:ext uri="{FF2B5EF4-FFF2-40B4-BE49-F238E27FC236}">
                <a16:creationId xmlns:a16="http://schemas.microsoft.com/office/drawing/2014/main" id="{9487F3A5-7891-B55B-B0F3-84DF31F9343D}"/>
              </a:ext>
            </a:extLst>
          </p:cNvPr>
          <p:cNvSpPr txBox="1">
            <a:spLocks/>
          </p:cNvSpPr>
          <p:nvPr/>
        </p:nvSpPr>
        <p:spPr>
          <a:xfrm>
            <a:off x="1143000" y="4019015"/>
            <a:ext cx="6858000" cy="36036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lnSpc>
                <a:spcPct val="100000"/>
              </a:lnSpc>
              <a:buFont typeface="Arial" panose="020B0604020202020204" pitchFamily="34" charset="0"/>
              <a:buNone/>
            </a:pPr>
            <a:r>
              <a:rPr lang="ja-JP" altLang="en-US" sz="1900" dirty="0">
                <a:solidFill>
                  <a:srgbClr val="55779B"/>
                </a:solidFill>
                <a:latin typeface="Noto Sans JP Regular" panose="020B0200000000000000" pitchFamily="34" charset="-128"/>
                <a:ea typeface="Noto Sans JP Regular" panose="020B0200000000000000" pitchFamily="34" charset="-128"/>
              </a:rPr>
              <a:t>（経営</a:t>
            </a:r>
            <a:r>
              <a:rPr lang="ja-JP" altLang="en-US" sz="1900" spc="-150" dirty="0">
                <a:solidFill>
                  <a:srgbClr val="55779B"/>
                </a:solidFill>
                <a:latin typeface="Noto Sans JP Regular" panose="020B0200000000000000" pitchFamily="34" charset="-128"/>
                <a:ea typeface="Noto Sans JP Regular" panose="020B0200000000000000" pitchFamily="34" charset="-128"/>
              </a:rPr>
              <a:t>者・</a:t>
            </a:r>
            <a:r>
              <a:rPr lang="ja-JP" altLang="en-US" sz="1900" dirty="0">
                <a:solidFill>
                  <a:srgbClr val="55779B"/>
                </a:solidFill>
                <a:latin typeface="Noto Sans JP Regular" panose="020B0200000000000000" pitchFamily="34" charset="-128"/>
                <a:ea typeface="Noto Sans JP Regular" panose="020B0200000000000000" pitchFamily="34" charset="-128"/>
              </a:rPr>
              <a:t>人事労務担当者版）</a:t>
            </a:r>
          </a:p>
        </p:txBody>
      </p:sp>
      <p:pic>
        <p:nvPicPr>
          <p:cNvPr id="8" name="図 5">
            <a:extLst>
              <a:ext uri="{FF2B5EF4-FFF2-40B4-BE49-F238E27FC236}">
                <a16:creationId xmlns:a16="http://schemas.microsoft.com/office/drawing/2014/main" id="{61666DCB-3A32-917C-29E6-D5CBFE1D61EF}"/>
              </a:ext>
            </a:extLst>
          </p:cNvPr>
          <p:cNvPicPr>
            <a:picLocks noChangeAspect="1"/>
          </p:cNvPicPr>
          <p:nvPr/>
        </p:nvPicPr>
        <p:blipFill>
          <a:blip r:embed="rId4"/>
          <a:stretch>
            <a:fillRect/>
          </a:stretch>
        </p:blipFill>
        <p:spPr>
          <a:xfrm>
            <a:off x="156265" y="105822"/>
            <a:ext cx="2092831" cy="1787029"/>
          </a:xfrm>
          <a:prstGeom prst="rect">
            <a:avLst/>
          </a:prstGeom>
        </p:spPr>
      </p:pic>
      <p:sp>
        <p:nvSpPr>
          <p:cNvPr id="10" name="タイトル 1">
            <a:extLst>
              <a:ext uri="{FF2B5EF4-FFF2-40B4-BE49-F238E27FC236}">
                <a16:creationId xmlns:a16="http://schemas.microsoft.com/office/drawing/2014/main" id="{54E58EC5-DF0E-9037-9EF5-6E532EC20F2A}"/>
              </a:ext>
            </a:extLst>
          </p:cNvPr>
          <p:cNvSpPr txBox="1">
            <a:spLocks/>
          </p:cNvSpPr>
          <p:nvPr/>
        </p:nvSpPr>
        <p:spPr>
          <a:xfrm>
            <a:off x="0" y="2355146"/>
            <a:ext cx="9144000" cy="1052803"/>
          </a:xfrm>
          <a:prstGeom prst="rect">
            <a:avLst/>
          </a:prstGeom>
        </p:spPr>
        <p:txBody>
          <a:bodyPr wrap="none" tIns="0" bIns="0" anchor="ctr" anchorCtr="0">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ct val="100000"/>
              </a:lnSpc>
            </a:pPr>
            <a:r>
              <a:rPr lang="ja-JP" altLang="en-US" sz="4600" b="1" dirty="0">
                <a:solidFill>
                  <a:schemeClr val="accent1"/>
                </a:solidFill>
                <a:latin typeface="Noto Sans JP SemiBold" panose="020B0200000000000000" pitchFamily="34" charset="-128"/>
                <a:ea typeface="Noto Sans JP SemiBold" panose="020B0200000000000000" pitchFamily="34" charset="-128"/>
              </a:rPr>
              <a:t>治療</a:t>
            </a:r>
            <a:r>
              <a:rPr lang="ja-JP" altLang="en-US" sz="4200" b="1" dirty="0">
                <a:solidFill>
                  <a:schemeClr val="accent1"/>
                </a:solidFill>
                <a:latin typeface="Noto Sans JP SemiBold" panose="020B0200000000000000" pitchFamily="34" charset="-128"/>
                <a:ea typeface="Noto Sans JP SemiBold" panose="020B0200000000000000" pitchFamily="34" charset="-128"/>
              </a:rPr>
              <a:t>と</a:t>
            </a:r>
            <a:r>
              <a:rPr lang="ja-JP" altLang="en-US" sz="4600" b="1" dirty="0">
                <a:solidFill>
                  <a:schemeClr val="accent1"/>
                </a:solidFill>
                <a:latin typeface="Noto Sans JP SemiBold" panose="020B0200000000000000" pitchFamily="34" charset="-128"/>
                <a:ea typeface="Noto Sans JP SemiBold" panose="020B0200000000000000" pitchFamily="34" charset="-128"/>
              </a:rPr>
              <a:t>仕事</a:t>
            </a:r>
            <a:r>
              <a:rPr lang="ja-JP" altLang="en-US" sz="4200" b="1" dirty="0">
                <a:solidFill>
                  <a:schemeClr val="accent1"/>
                </a:solidFill>
                <a:latin typeface="Noto Sans JP SemiBold" panose="020B0200000000000000" pitchFamily="34" charset="-128"/>
                <a:ea typeface="Noto Sans JP SemiBold" panose="020B0200000000000000" pitchFamily="34" charset="-128"/>
              </a:rPr>
              <a:t>の</a:t>
            </a:r>
            <a:r>
              <a:rPr lang="ja-JP" altLang="en-US" sz="4600" b="1" dirty="0">
                <a:solidFill>
                  <a:schemeClr val="accent1"/>
                </a:solidFill>
                <a:latin typeface="Noto Sans JP SemiBold" panose="020B0200000000000000" pitchFamily="34" charset="-128"/>
                <a:ea typeface="Noto Sans JP SemiBold" panose="020B0200000000000000" pitchFamily="34" charset="-128"/>
              </a:rPr>
              <a:t>両立支援ガイド</a:t>
            </a:r>
            <a:endParaRPr lang="ja-JP" altLang="en-US" sz="4600" dirty="0">
              <a:solidFill>
                <a:schemeClr val="accent1"/>
              </a:solidFill>
              <a:latin typeface="Noto Sans JP Regular" panose="020B0200000000000000" pitchFamily="34" charset="-128"/>
              <a:ea typeface="Noto Sans JP Regular" panose="020B0200000000000000" pitchFamily="34" charset="-128"/>
            </a:endParaRPr>
          </a:p>
        </p:txBody>
      </p:sp>
    </p:spTree>
    <p:extLst>
      <p:ext uri="{BB962C8B-B14F-4D97-AF65-F5344CB8AC3E}">
        <p14:creationId xmlns:p14="http://schemas.microsoft.com/office/powerpoint/2010/main" val="8720937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1">
            <a:extLst>
              <a:ext uri="{FF2B5EF4-FFF2-40B4-BE49-F238E27FC236}">
                <a16:creationId xmlns:a16="http://schemas.microsoft.com/office/drawing/2014/main" id="{40914D63-086E-81A0-3276-6C0EA20BDC5F}"/>
              </a:ext>
            </a:extLst>
          </p:cNvPr>
          <p:cNvSpPr txBox="1">
            <a:spLocks/>
          </p:cNvSpPr>
          <p:nvPr/>
        </p:nvSpPr>
        <p:spPr>
          <a:xfrm>
            <a:off x="152400" y="6427788"/>
            <a:ext cx="20574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US" altLang="ja-JP" sz="1500" dirty="0">
                <a:solidFill>
                  <a:schemeClr val="accent4"/>
                </a:solidFill>
                <a:latin typeface="Noto Sans JP Regular" panose="020B0200000000000000" pitchFamily="34" charset="-128"/>
                <a:ea typeface="Noto Sans JP Regular" panose="020B0200000000000000" pitchFamily="34" charset="-128"/>
              </a:rPr>
              <a:t>10</a:t>
            </a:r>
            <a:endParaRPr kumimoji="1" lang="ja-JP" altLang="en-US" sz="1500" dirty="0">
              <a:solidFill>
                <a:schemeClr val="accent4"/>
              </a:solidFill>
              <a:latin typeface="Noto Sans JP Regular" panose="020B0200000000000000" pitchFamily="34" charset="-128"/>
              <a:ea typeface="Noto Sans JP Regular" panose="020B0200000000000000" pitchFamily="34" charset="-128"/>
            </a:endParaRPr>
          </a:p>
        </p:txBody>
      </p:sp>
      <p:sp>
        <p:nvSpPr>
          <p:cNvPr id="8" name="四角形: 上の 2 つの角を丸める 4">
            <a:extLst>
              <a:ext uri="{FF2B5EF4-FFF2-40B4-BE49-F238E27FC236}">
                <a16:creationId xmlns:a16="http://schemas.microsoft.com/office/drawing/2014/main" id="{969214C3-AC08-02E4-FF89-7F582BBB8346}"/>
              </a:ext>
            </a:extLst>
          </p:cNvPr>
          <p:cNvSpPr/>
          <p:nvPr/>
        </p:nvSpPr>
        <p:spPr>
          <a:xfrm rot="5400000">
            <a:off x="342000" y="40037"/>
            <a:ext cx="432000" cy="1116000"/>
          </a:xfrm>
          <a:prstGeom prst="round2SameRect">
            <a:avLst>
              <a:gd name="adj1" fmla="val 50000"/>
              <a:gd name="adj2" fmla="val 0"/>
            </a:avLst>
          </a:prstGeom>
          <a:solidFill>
            <a:srgbClr val="A6BE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タイトル 1">
            <a:extLst>
              <a:ext uri="{FF2B5EF4-FFF2-40B4-BE49-F238E27FC236}">
                <a16:creationId xmlns:a16="http://schemas.microsoft.com/office/drawing/2014/main" id="{0AF3AE8E-D87C-CA32-D11F-CEB85ADC45F8}"/>
              </a:ext>
            </a:extLst>
          </p:cNvPr>
          <p:cNvSpPr txBox="1">
            <a:spLocks/>
          </p:cNvSpPr>
          <p:nvPr/>
        </p:nvSpPr>
        <p:spPr>
          <a:xfrm>
            <a:off x="56528" y="415174"/>
            <a:ext cx="1040422" cy="365125"/>
          </a:xfrm>
          <a:prstGeom prst="rect">
            <a:avLst/>
          </a:prstGeom>
        </p:spPr>
        <p:txBody>
          <a:bodyPr lIns="0" tIns="36000" rIns="0" bIns="0" anchor="ctr" anchorCtr="1"/>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en-US" altLang="ja-JP" sz="1900" spc="300" dirty="0">
                <a:solidFill>
                  <a:schemeClr val="bg1"/>
                </a:solidFill>
                <a:latin typeface="Noto Sans JP Medium" panose="020B0200000000000000" pitchFamily="50" charset="-128"/>
                <a:ea typeface="Noto Sans JP Medium" panose="020B0200000000000000" pitchFamily="50" charset="-128"/>
              </a:rPr>
              <a:t>2-2</a:t>
            </a:r>
            <a:endParaRPr lang="ja-JP" altLang="en-US" sz="1900" spc="300" dirty="0">
              <a:solidFill>
                <a:schemeClr val="bg1"/>
              </a:solidFill>
              <a:latin typeface="Noto Sans JP Medium" panose="020B0200000000000000" pitchFamily="50" charset="-128"/>
              <a:ea typeface="Noto Sans JP Medium" panose="020B0200000000000000" pitchFamily="50" charset="-128"/>
            </a:endParaRPr>
          </a:p>
        </p:txBody>
      </p:sp>
      <p:sp>
        <p:nvSpPr>
          <p:cNvPr id="10" name="タイトル 1">
            <a:extLst>
              <a:ext uri="{FF2B5EF4-FFF2-40B4-BE49-F238E27FC236}">
                <a16:creationId xmlns:a16="http://schemas.microsoft.com/office/drawing/2014/main" id="{AEECD9E7-1427-19F7-79EA-BAE6F87ACC5F}"/>
              </a:ext>
            </a:extLst>
          </p:cNvPr>
          <p:cNvSpPr txBox="1">
            <a:spLocks/>
          </p:cNvSpPr>
          <p:nvPr/>
        </p:nvSpPr>
        <p:spPr>
          <a:xfrm>
            <a:off x="1116000" y="382428"/>
            <a:ext cx="7875600" cy="502689"/>
          </a:xfrm>
          <a:prstGeom prst="rect">
            <a:avLst/>
          </a:prstGeom>
        </p:spPr>
        <p:txBody>
          <a:bodyPr lIns="144000" tIns="0" bIns="0" anchor="ct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400" dirty="0">
                <a:solidFill>
                  <a:srgbClr val="54779B"/>
                </a:solidFill>
                <a:latin typeface="Noto Sans JP Medium" panose="020B0200000000000000" pitchFamily="50" charset="-128"/>
                <a:ea typeface="Noto Sans JP Medium" panose="020B0200000000000000" pitchFamily="50" charset="-128"/>
              </a:rPr>
              <a:t>両立が困難な場合のデメリット（企業組織）</a:t>
            </a:r>
          </a:p>
        </p:txBody>
      </p:sp>
      <p:grpSp>
        <p:nvGrpSpPr>
          <p:cNvPr id="20" name="グループ化 20">
            <a:extLst>
              <a:ext uri="{FF2B5EF4-FFF2-40B4-BE49-F238E27FC236}">
                <a16:creationId xmlns:a16="http://schemas.microsoft.com/office/drawing/2014/main" id="{36AA7948-03F6-8006-8D94-BA66C159B977}"/>
              </a:ext>
            </a:extLst>
          </p:cNvPr>
          <p:cNvGrpSpPr/>
          <p:nvPr/>
        </p:nvGrpSpPr>
        <p:grpSpPr>
          <a:xfrm>
            <a:off x="2145004" y="1774986"/>
            <a:ext cx="1475246" cy="783411"/>
            <a:chOff x="6804324" y="1770113"/>
            <a:chExt cx="1475246" cy="783411"/>
          </a:xfrm>
        </p:grpSpPr>
        <p:sp>
          <p:nvSpPr>
            <p:cNvPr id="21" name="吹き出し: 円形 20">
              <a:extLst>
                <a:ext uri="{FF2B5EF4-FFF2-40B4-BE49-F238E27FC236}">
                  <a16:creationId xmlns:a16="http://schemas.microsoft.com/office/drawing/2014/main" id="{96F709B3-C041-3BB2-D39C-3904D556AD4D}"/>
                </a:ext>
              </a:extLst>
            </p:cNvPr>
            <p:cNvSpPr/>
            <p:nvPr/>
          </p:nvSpPr>
          <p:spPr>
            <a:xfrm>
              <a:off x="6804324" y="1770113"/>
              <a:ext cx="1475246" cy="783411"/>
            </a:xfrm>
            <a:prstGeom prst="wedgeEllipseCallout">
              <a:avLst>
                <a:gd name="adj1" fmla="val 46344"/>
                <a:gd name="adj2" fmla="val 43643"/>
              </a:avLst>
            </a:prstGeom>
            <a:solidFill>
              <a:srgbClr val="55779B"/>
            </a:solidFill>
            <a:ln w="31750" cap="rnd">
              <a:no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19">
              <a:extLst>
                <a:ext uri="{FF2B5EF4-FFF2-40B4-BE49-F238E27FC236}">
                  <a16:creationId xmlns:a16="http://schemas.microsoft.com/office/drawing/2014/main" id="{91C3FA1D-4E46-E86C-8841-D905476BFE77}"/>
                </a:ext>
              </a:extLst>
            </p:cNvPr>
            <p:cNvSpPr txBox="1"/>
            <p:nvPr/>
          </p:nvSpPr>
          <p:spPr>
            <a:xfrm>
              <a:off x="6987949" y="1977152"/>
              <a:ext cx="1107996" cy="369332"/>
            </a:xfrm>
            <a:prstGeom prst="rect">
              <a:avLst/>
            </a:prstGeom>
            <a:noFill/>
          </p:spPr>
          <p:txBody>
            <a:bodyPr wrap="none" rtlCol="0">
              <a:spAutoFit/>
            </a:bodyPr>
            <a:lstStyle/>
            <a:p>
              <a:pPr algn="ctr"/>
              <a:r>
                <a:rPr kumimoji="1" lang="ja-JP" altLang="en-US" dirty="0">
                  <a:solidFill>
                    <a:schemeClr val="bg1"/>
                  </a:solidFill>
                  <a:latin typeface="Noto Sans JP Medium" panose="020B0200000000000000" pitchFamily="50" charset="-128"/>
                  <a:ea typeface="Noto Sans JP Medium" panose="020B0200000000000000" pitchFamily="50" charset="-128"/>
                </a:rPr>
                <a:t>辞めます</a:t>
              </a:r>
            </a:p>
          </p:txBody>
        </p:sp>
      </p:grpSp>
      <p:sp>
        <p:nvSpPr>
          <p:cNvPr id="23" name="四角形: 角を丸くする 14">
            <a:extLst>
              <a:ext uri="{FF2B5EF4-FFF2-40B4-BE49-F238E27FC236}">
                <a16:creationId xmlns:a16="http://schemas.microsoft.com/office/drawing/2014/main" id="{7F814B38-CD15-9227-19AC-1E2ED9C2E12B}"/>
              </a:ext>
            </a:extLst>
          </p:cNvPr>
          <p:cNvSpPr/>
          <p:nvPr/>
        </p:nvSpPr>
        <p:spPr>
          <a:xfrm>
            <a:off x="1180148" y="3139955"/>
            <a:ext cx="6783705" cy="1708741"/>
          </a:xfrm>
          <a:prstGeom prst="roundRect">
            <a:avLst>
              <a:gd name="adj" fmla="val 9368"/>
            </a:avLst>
          </a:prstGeom>
          <a:solidFill>
            <a:schemeClr val="accent4">
              <a:lumMod val="20000"/>
              <a:lumOff val="80000"/>
            </a:schemeClr>
          </a:solidFill>
          <a:ln w="22225">
            <a:solidFill>
              <a:schemeClr val="accent5">
                <a:lumMod val="90000"/>
              </a:schemeClr>
            </a:solidFill>
          </a:ln>
        </p:spPr>
        <p:txBody>
          <a:bodyPr wrap="none" rtlCol="0" anchor="ctr">
            <a:noAutofit/>
          </a:bodyPr>
          <a:lstStyle/>
          <a:p>
            <a:pPr algn="ctr"/>
            <a:endParaRPr kumimoji="1" lang="ja-JP" altLang="en-US" dirty="0">
              <a:latin typeface="+mn-ea"/>
            </a:endParaRPr>
          </a:p>
        </p:txBody>
      </p:sp>
      <p:grpSp>
        <p:nvGrpSpPr>
          <p:cNvPr id="24" name="グループ化 26">
            <a:extLst>
              <a:ext uri="{FF2B5EF4-FFF2-40B4-BE49-F238E27FC236}">
                <a16:creationId xmlns:a16="http://schemas.microsoft.com/office/drawing/2014/main" id="{EB2FA3AB-449A-DEDC-9E67-B433061E975C}"/>
              </a:ext>
            </a:extLst>
          </p:cNvPr>
          <p:cNvGrpSpPr/>
          <p:nvPr/>
        </p:nvGrpSpPr>
        <p:grpSpPr>
          <a:xfrm>
            <a:off x="1602054" y="3324298"/>
            <a:ext cx="5939893" cy="1340054"/>
            <a:chOff x="1272192" y="3327707"/>
            <a:chExt cx="5939893" cy="1340054"/>
          </a:xfrm>
        </p:grpSpPr>
        <p:sp>
          <p:nvSpPr>
            <p:cNvPr id="25" name="正方形/長方形 5">
              <a:extLst>
                <a:ext uri="{FF2B5EF4-FFF2-40B4-BE49-F238E27FC236}">
                  <a16:creationId xmlns:a16="http://schemas.microsoft.com/office/drawing/2014/main" id="{1A6FBC94-9675-E850-D31E-540759718D3C}"/>
                </a:ext>
              </a:extLst>
            </p:cNvPr>
            <p:cNvSpPr/>
            <p:nvPr/>
          </p:nvSpPr>
          <p:spPr>
            <a:xfrm>
              <a:off x="1272192" y="3327707"/>
              <a:ext cx="5939893" cy="369332"/>
            </a:xfrm>
            <a:prstGeom prst="rect">
              <a:avLst/>
            </a:prstGeom>
            <a:noFill/>
          </p:spPr>
          <p:txBody>
            <a:bodyPr wrap="square" lIns="91440" tIns="45720" rIns="91440" bIns="45720" anchor="t">
              <a:spAutoFit/>
            </a:bodyPr>
            <a:lstStyle/>
            <a:p>
              <a:r>
                <a:rPr kumimoji="1" lang="ja-JP" altLang="en-US" dirty="0">
                  <a:solidFill>
                    <a:srgbClr val="3B3838"/>
                  </a:solidFill>
                  <a:latin typeface="Noto Sans JP Regular" panose="020B0200000000000000" pitchFamily="50" charset="-128"/>
                  <a:ea typeface="Noto Sans JP Regular" panose="020B0200000000000000" pitchFamily="50" charset="-128"/>
                </a:rPr>
                <a:t>・離職者が重要な役割を担っていたプロジェクトの停滞</a:t>
              </a:r>
            </a:p>
          </p:txBody>
        </p:sp>
        <p:sp>
          <p:nvSpPr>
            <p:cNvPr id="26" name="正方形/長方形 22">
              <a:extLst>
                <a:ext uri="{FF2B5EF4-FFF2-40B4-BE49-F238E27FC236}">
                  <a16:creationId xmlns:a16="http://schemas.microsoft.com/office/drawing/2014/main" id="{20117A63-2F6A-A8FF-8ADC-D6D995D62E1D}"/>
                </a:ext>
              </a:extLst>
            </p:cNvPr>
            <p:cNvSpPr/>
            <p:nvPr/>
          </p:nvSpPr>
          <p:spPr>
            <a:xfrm>
              <a:off x="1272192" y="3713425"/>
              <a:ext cx="5939893" cy="468975"/>
            </a:xfrm>
            <a:prstGeom prst="rect">
              <a:avLst/>
            </a:prstGeom>
            <a:noFill/>
          </p:spPr>
          <p:txBody>
            <a:bodyPr wrap="square" lIns="91440" tIns="45720" rIns="91440" bIns="45720" anchor="t">
              <a:spAutoFit/>
            </a:bodyPr>
            <a:lstStyle/>
            <a:p>
              <a:pPr>
                <a:lnSpc>
                  <a:spcPct val="150000"/>
                </a:lnSpc>
              </a:pPr>
              <a:r>
                <a:rPr kumimoji="1" lang="ja-JP" altLang="en-US" dirty="0">
                  <a:solidFill>
                    <a:srgbClr val="3B3838"/>
                  </a:solidFill>
                  <a:latin typeface="Noto Sans JP Regular" panose="020B0200000000000000" pitchFamily="50" charset="-128"/>
                  <a:ea typeface="Noto Sans JP Regular" panose="020B0200000000000000" pitchFamily="50" charset="-128"/>
                </a:rPr>
                <a:t>・新たな人材を採用するためのコスト負担</a:t>
              </a:r>
            </a:p>
          </p:txBody>
        </p:sp>
        <p:sp>
          <p:nvSpPr>
            <p:cNvPr id="36" name="正方形/長方形 22">
              <a:extLst>
                <a:ext uri="{FF2B5EF4-FFF2-40B4-BE49-F238E27FC236}">
                  <a16:creationId xmlns:a16="http://schemas.microsoft.com/office/drawing/2014/main" id="{AA76A261-DB18-EFC1-9E71-4D67B7FC579D}"/>
                </a:ext>
              </a:extLst>
            </p:cNvPr>
            <p:cNvSpPr/>
            <p:nvPr/>
          </p:nvSpPr>
          <p:spPr>
            <a:xfrm>
              <a:off x="1272192" y="4198786"/>
              <a:ext cx="5939893" cy="468975"/>
            </a:xfrm>
            <a:prstGeom prst="rect">
              <a:avLst/>
            </a:prstGeom>
            <a:noFill/>
          </p:spPr>
          <p:txBody>
            <a:bodyPr wrap="square" lIns="91440" tIns="45720" rIns="91440" bIns="45720" anchor="t">
              <a:spAutoFit/>
            </a:bodyPr>
            <a:lstStyle/>
            <a:p>
              <a:pPr>
                <a:lnSpc>
                  <a:spcPct val="150000"/>
                </a:lnSpc>
              </a:pPr>
              <a:r>
                <a:rPr kumimoji="1" lang="ja-JP" altLang="en-US" dirty="0">
                  <a:solidFill>
                    <a:srgbClr val="3B3838"/>
                  </a:solidFill>
                  <a:latin typeface="Noto Sans JP Regular" panose="020B0200000000000000" pitchFamily="50" charset="-128"/>
                  <a:ea typeface="Noto Sans JP Regular" panose="020B0200000000000000" pitchFamily="50" charset="-128"/>
                </a:rPr>
                <a:t>・新たな人材を育成するためのコスト負担</a:t>
              </a:r>
            </a:p>
          </p:txBody>
        </p:sp>
      </p:grpSp>
      <p:grpSp>
        <p:nvGrpSpPr>
          <p:cNvPr id="27" name="グループ化 25">
            <a:extLst>
              <a:ext uri="{FF2B5EF4-FFF2-40B4-BE49-F238E27FC236}">
                <a16:creationId xmlns:a16="http://schemas.microsoft.com/office/drawing/2014/main" id="{5556D6D8-71FC-3ED3-54EE-6DF253177F52}"/>
              </a:ext>
            </a:extLst>
          </p:cNvPr>
          <p:cNvGrpSpPr/>
          <p:nvPr/>
        </p:nvGrpSpPr>
        <p:grpSpPr>
          <a:xfrm>
            <a:off x="971551" y="1020913"/>
            <a:ext cx="7200900" cy="457866"/>
            <a:chOff x="-4363105" y="1502225"/>
            <a:chExt cx="7200900" cy="457866"/>
          </a:xfrm>
        </p:grpSpPr>
        <p:sp>
          <p:nvSpPr>
            <p:cNvPr id="28" name="四角形: 角を丸くする 11">
              <a:extLst>
                <a:ext uri="{FF2B5EF4-FFF2-40B4-BE49-F238E27FC236}">
                  <a16:creationId xmlns:a16="http://schemas.microsoft.com/office/drawing/2014/main" id="{B3D2A56A-E939-C7BD-1A09-A638A6AE3FDD}"/>
                </a:ext>
              </a:extLst>
            </p:cNvPr>
            <p:cNvSpPr/>
            <p:nvPr/>
          </p:nvSpPr>
          <p:spPr>
            <a:xfrm>
              <a:off x="-4363105" y="1502225"/>
              <a:ext cx="7200900" cy="457866"/>
            </a:xfrm>
            <a:prstGeom prst="roundRect">
              <a:avLst/>
            </a:prstGeom>
            <a:solidFill>
              <a:srgbClr val="FFFF96"/>
            </a:solidFill>
          </p:spPr>
          <p:txBody>
            <a:bodyPr wrap="square" rtlCol="0" anchor="ctr">
              <a:spAutoFit/>
            </a:bodyPr>
            <a:lstStyle/>
            <a:p>
              <a:pPr algn="ctr"/>
              <a:endParaRPr kumimoji="1" lang="ja-JP" altLang="en-US" dirty="0">
                <a:latin typeface="+mn-ea"/>
              </a:endParaRPr>
            </a:p>
          </p:txBody>
        </p:sp>
        <p:sp>
          <p:nvSpPr>
            <p:cNvPr id="29" name="正方形/長方形 24">
              <a:extLst>
                <a:ext uri="{FF2B5EF4-FFF2-40B4-BE49-F238E27FC236}">
                  <a16:creationId xmlns:a16="http://schemas.microsoft.com/office/drawing/2014/main" id="{77359951-2AB0-A422-B96E-493BDCD4B580}"/>
                </a:ext>
              </a:extLst>
            </p:cNvPr>
            <p:cNvSpPr/>
            <p:nvPr/>
          </p:nvSpPr>
          <p:spPr>
            <a:xfrm>
              <a:off x="-4196512" y="1577270"/>
              <a:ext cx="6867713" cy="307777"/>
            </a:xfrm>
            <a:prstGeom prst="rect">
              <a:avLst/>
            </a:prstGeom>
            <a:noFill/>
            <a:ln>
              <a:noFill/>
            </a:ln>
          </p:spPr>
          <p:txBody>
            <a:bodyPr wrap="square" lIns="36000" tIns="0" rIns="36000" bIns="0" anchor="ctr" anchorCtr="0">
              <a:spAutoFit/>
            </a:bodyPr>
            <a:lstStyle/>
            <a:p>
              <a:pPr algn="ctr"/>
              <a:r>
                <a:rPr lang="ja-JP" altLang="en-US" sz="2000" dirty="0">
                  <a:solidFill>
                    <a:srgbClr val="3B3838"/>
                  </a:solidFill>
                  <a:latin typeface="Noto Sans JP Regular" panose="020B0200000000000000" pitchFamily="50" charset="-128"/>
                  <a:ea typeface="Noto Sans JP Regular" panose="020B0200000000000000" pitchFamily="50" charset="-128"/>
                </a:rPr>
                <a:t>経験豊富な労働者が離職した場合、大きな損失が発生する</a:t>
              </a:r>
            </a:p>
          </p:txBody>
        </p:sp>
      </p:grpSp>
      <p:sp>
        <p:nvSpPr>
          <p:cNvPr id="30" name="矢印: 下 5">
            <a:extLst>
              <a:ext uri="{FF2B5EF4-FFF2-40B4-BE49-F238E27FC236}">
                <a16:creationId xmlns:a16="http://schemas.microsoft.com/office/drawing/2014/main" id="{49FC3E1B-6214-5981-93A7-ABEEDCE99070}"/>
              </a:ext>
            </a:extLst>
          </p:cNvPr>
          <p:cNvSpPr>
            <a:spLocks noChangeAspect="1"/>
          </p:cNvSpPr>
          <p:nvPr/>
        </p:nvSpPr>
        <p:spPr>
          <a:xfrm>
            <a:off x="4335332" y="5035185"/>
            <a:ext cx="473336" cy="339762"/>
          </a:xfrm>
          <a:prstGeom prst="downArrow">
            <a:avLst/>
          </a:prstGeom>
          <a:solidFill>
            <a:srgbClr val="A6BE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正方形/長方形 18">
            <a:extLst>
              <a:ext uri="{FF2B5EF4-FFF2-40B4-BE49-F238E27FC236}">
                <a16:creationId xmlns:a16="http://schemas.microsoft.com/office/drawing/2014/main" id="{D58C2883-8EC4-9B53-0BB4-16C6CE988C0F}"/>
              </a:ext>
            </a:extLst>
          </p:cNvPr>
          <p:cNvSpPr/>
          <p:nvPr/>
        </p:nvSpPr>
        <p:spPr>
          <a:xfrm>
            <a:off x="1145420" y="5561437"/>
            <a:ext cx="6853159" cy="400110"/>
          </a:xfrm>
          <a:prstGeom prst="rect">
            <a:avLst/>
          </a:prstGeom>
        </p:spPr>
        <p:txBody>
          <a:bodyPr wrap="none" lIns="91440" tIns="45720" rIns="91440" bIns="4572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kumimoji="1" lang="ja-JP" altLang="en-US" sz="2000" dirty="0">
                <a:solidFill>
                  <a:srgbClr val="3B3838"/>
                </a:solidFill>
                <a:latin typeface="Noto Sans JP Regular" panose="020B0200000000000000" pitchFamily="34" charset="-122"/>
                <a:ea typeface="Noto Sans JP Regular" panose="020B0200000000000000" pitchFamily="34" charset="-122"/>
              </a:rPr>
              <a:t>治療と仕事の両立支援は企業が積極的に取り組むべき課題</a:t>
            </a:r>
          </a:p>
        </p:txBody>
      </p:sp>
      <p:pic>
        <p:nvPicPr>
          <p:cNvPr id="2" name="图形 1">
            <a:extLst>
              <a:ext uri="{FF2B5EF4-FFF2-40B4-BE49-F238E27FC236}">
                <a16:creationId xmlns:a16="http://schemas.microsoft.com/office/drawing/2014/main" id="{FCA55EDA-D813-8A9A-2196-EC53654DD75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650752" y="2225942"/>
            <a:ext cx="535533" cy="819051"/>
          </a:xfrm>
          <a:prstGeom prst="rect">
            <a:avLst/>
          </a:prstGeom>
        </p:spPr>
      </p:pic>
      <p:grpSp>
        <p:nvGrpSpPr>
          <p:cNvPr id="11" name="组合 10">
            <a:extLst>
              <a:ext uri="{FF2B5EF4-FFF2-40B4-BE49-F238E27FC236}">
                <a16:creationId xmlns:a16="http://schemas.microsoft.com/office/drawing/2014/main" id="{FE0C03A2-5B53-2050-99B8-B7FF9EC739FF}"/>
              </a:ext>
            </a:extLst>
          </p:cNvPr>
          <p:cNvGrpSpPr/>
          <p:nvPr/>
        </p:nvGrpSpPr>
        <p:grpSpPr>
          <a:xfrm>
            <a:off x="4424161" y="1573741"/>
            <a:ext cx="1416183" cy="1413841"/>
            <a:chOff x="3760598" y="1628850"/>
            <a:chExt cx="1933412" cy="1930214"/>
          </a:xfrm>
        </p:grpSpPr>
        <p:pic>
          <p:nvPicPr>
            <p:cNvPr id="12" name="图形 11">
              <a:extLst>
                <a:ext uri="{FF2B5EF4-FFF2-40B4-BE49-F238E27FC236}">
                  <a16:creationId xmlns:a16="http://schemas.microsoft.com/office/drawing/2014/main" id="{367497F2-E754-176A-F014-D240E6A4D17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760598" y="1790767"/>
              <a:ext cx="1622804" cy="1768297"/>
            </a:xfrm>
            <a:prstGeom prst="rect">
              <a:avLst/>
            </a:prstGeom>
          </p:spPr>
        </p:pic>
        <p:pic>
          <p:nvPicPr>
            <p:cNvPr id="13" name="图形 12">
              <a:extLst>
                <a:ext uri="{FF2B5EF4-FFF2-40B4-BE49-F238E27FC236}">
                  <a16:creationId xmlns:a16="http://schemas.microsoft.com/office/drawing/2014/main" id="{1CCA4F17-49C3-442B-DC3B-7D13640B501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072797" y="1628850"/>
              <a:ext cx="621213" cy="557824"/>
            </a:xfrm>
            <a:prstGeom prst="rect">
              <a:avLst/>
            </a:prstGeom>
          </p:spPr>
        </p:pic>
      </p:grpSp>
    </p:spTree>
    <p:extLst>
      <p:ext uri="{BB962C8B-B14F-4D97-AF65-F5344CB8AC3E}">
        <p14:creationId xmlns:p14="http://schemas.microsoft.com/office/powerpoint/2010/main" val="35592958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9">
            <a:extLst>
              <a:ext uri="{FF2B5EF4-FFF2-40B4-BE49-F238E27FC236}">
                <a16:creationId xmlns:a16="http://schemas.microsoft.com/office/drawing/2014/main" id="{64B3F98F-C38E-D311-5EDB-6DC73D92D0C2}"/>
              </a:ext>
            </a:extLst>
          </p:cNvPr>
          <p:cNvSpPr/>
          <p:nvPr/>
        </p:nvSpPr>
        <p:spPr>
          <a:xfrm>
            <a:off x="0" y="2795369"/>
            <a:ext cx="9144000" cy="1244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2">
            <a:extLst>
              <a:ext uri="{FF2B5EF4-FFF2-40B4-BE49-F238E27FC236}">
                <a16:creationId xmlns:a16="http://schemas.microsoft.com/office/drawing/2014/main" id="{F7B8AE02-86D9-3B9F-2D9E-DF872696FF4B}"/>
              </a:ext>
            </a:extLst>
          </p:cNvPr>
          <p:cNvSpPr/>
          <p:nvPr/>
        </p:nvSpPr>
        <p:spPr>
          <a:xfrm>
            <a:off x="0" y="3123914"/>
            <a:ext cx="9143999" cy="584775"/>
          </a:xfrm>
          <a:prstGeom prst="rect">
            <a:avLst/>
          </a:prstGeom>
        </p:spPr>
        <p:txBody>
          <a:bodyPr wrap="square" tIns="0" bIns="0" anchor="ctr" anchorCtr="0">
            <a:spAutoFit/>
          </a:bodyPr>
          <a:lstStyle/>
          <a:p>
            <a:pPr algn="ctr"/>
            <a:r>
              <a:rPr lang="en-US" altLang="ja-JP" sz="3800" dirty="0">
                <a:solidFill>
                  <a:schemeClr val="bg1"/>
                </a:solidFill>
                <a:latin typeface="Noto Sans JP Medium" panose="020B0200000000000000" pitchFamily="34" charset="-128"/>
                <a:ea typeface="Noto Sans JP Medium" panose="020B0200000000000000" pitchFamily="34" charset="-128"/>
              </a:rPr>
              <a:t>3. </a:t>
            </a:r>
            <a:r>
              <a:rPr lang="ja-JP" altLang="en-US" sz="3800" dirty="0">
                <a:solidFill>
                  <a:schemeClr val="bg1"/>
                </a:solidFill>
                <a:latin typeface="Noto Sans JP Medium" panose="020B0200000000000000" pitchFamily="34" charset="-128"/>
                <a:ea typeface="Noto Sans JP Medium" panose="020B0200000000000000" pitchFamily="34" charset="-128"/>
              </a:rPr>
              <a:t>労働者から相談されたら</a:t>
            </a:r>
          </a:p>
        </p:txBody>
      </p:sp>
      <p:pic>
        <p:nvPicPr>
          <p:cNvPr id="6" name="図 8">
            <a:extLst>
              <a:ext uri="{FF2B5EF4-FFF2-40B4-BE49-F238E27FC236}">
                <a16:creationId xmlns:a16="http://schemas.microsoft.com/office/drawing/2014/main" id="{0846DA8A-3C58-4A6D-BEFC-D6C9A5AC17DD}"/>
              </a:ext>
            </a:extLst>
          </p:cNvPr>
          <p:cNvPicPr>
            <a:picLocks noChangeAspect="1"/>
          </p:cNvPicPr>
          <p:nvPr/>
        </p:nvPicPr>
        <p:blipFill>
          <a:blip r:embed="rId3"/>
          <a:stretch>
            <a:fillRect/>
          </a:stretch>
        </p:blipFill>
        <p:spPr>
          <a:xfrm>
            <a:off x="7154904" y="763659"/>
            <a:ext cx="1158791" cy="1923817"/>
          </a:xfrm>
          <a:prstGeom prst="rect">
            <a:avLst/>
          </a:prstGeom>
        </p:spPr>
      </p:pic>
      <p:sp>
        <p:nvSpPr>
          <p:cNvPr id="7" name="正方形/長方形 13">
            <a:extLst>
              <a:ext uri="{FF2B5EF4-FFF2-40B4-BE49-F238E27FC236}">
                <a16:creationId xmlns:a16="http://schemas.microsoft.com/office/drawing/2014/main" id="{D6FD8B9C-8864-CBBD-619F-4E84ABCBB545}"/>
              </a:ext>
            </a:extLst>
          </p:cNvPr>
          <p:cNvSpPr/>
          <p:nvPr/>
        </p:nvSpPr>
        <p:spPr>
          <a:xfrm>
            <a:off x="0" y="4092575"/>
            <a:ext cx="9144000" cy="748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14">
            <a:extLst>
              <a:ext uri="{FF2B5EF4-FFF2-40B4-BE49-F238E27FC236}">
                <a16:creationId xmlns:a16="http://schemas.microsoft.com/office/drawing/2014/main" id="{B37B4123-DEF1-CE07-5C36-10B95BBE7932}"/>
              </a:ext>
            </a:extLst>
          </p:cNvPr>
          <p:cNvSpPr/>
          <p:nvPr/>
        </p:nvSpPr>
        <p:spPr>
          <a:xfrm>
            <a:off x="0" y="2670175"/>
            <a:ext cx="9144000" cy="748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矩形 2">
            <a:extLst>
              <a:ext uri="{FF2B5EF4-FFF2-40B4-BE49-F238E27FC236}">
                <a16:creationId xmlns:a16="http://schemas.microsoft.com/office/drawing/2014/main" id="{65F86E5A-1B01-6831-79EE-3824DA7D42D8}"/>
              </a:ext>
            </a:extLst>
          </p:cNvPr>
          <p:cNvSpPr/>
          <p:nvPr/>
        </p:nvSpPr>
        <p:spPr>
          <a:xfrm>
            <a:off x="200660" y="6427788"/>
            <a:ext cx="289560" cy="294640"/>
          </a:xfrm>
          <a:prstGeom prst="rect">
            <a:avLst/>
          </a:prstGeom>
          <a:solidFill>
            <a:srgbClr val="F9C9D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スライド番号プレースホルダー 1">
            <a:extLst>
              <a:ext uri="{FF2B5EF4-FFF2-40B4-BE49-F238E27FC236}">
                <a16:creationId xmlns:a16="http://schemas.microsoft.com/office/drawing/2014/main" id="{7CFBC0B5-4CED-14FA-EB5B-EAA07D3777C7}"/>
              </a:ext>
            </a:extLst>
          </p:cNvPr>
          <p:cNvSpPr txBox="1">
            <a:spLocks/>
          </p:cNvSpPr>
          <p:nvPr/>
        </p:nvSpPr>
        <p:spPr>
          <a:xfrm>
            <a:off x="152399" y="6427788"/>
            <a:ext cx="45296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US" altLang="ja-JP" sz="1500" dirty="0">
                <a:solidFill>
                  <a:schemeClr val="bg1"/>
                </a:solidFill>
                <a:latin typeface="Noto Sans JP Regular" panose="020B0200000000000000" pitchFamily="34" charset="-128"/>
                <a:ea typeface="Noto Sans JP Regular" panose="020B0200000000000000" pitchFamily="34" charset="-128"/>
              </a:rPr>
              <a:t>11</a:t>
            </a:r>
            <a:endParaRPr kumimoji="1" lang="ja-JP" altLang="en-US" sz="1500" dirty="0">
              <a:solidFill>
                <a:schemeClr val="bg1"/>
              </a:solidFill>
              <a:latin typeface="Noto Sans JP Regular" panose="020B0200000000000000" pitchFamily="34" charset="-128"/>
              <a:ea typeface="Noto Sans JP Regular" panose="020B0200000000000000" pitchFamily="34" charset="-128"/>
            </a:endParaRPr>
          </a:p>
        </p:txBody>
      </p:sp>
    </p:spTree>
    <p:extLst>
      <p:ext uri="{BB962C8B-B14F-4D97-AF65-F5344CB8AC3E}">
        <p14:creationId xmlns:p14="http://schemas.microsoft.com/office/powerpoint/2010/main" val="19174997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1">
            <a:extLst>
              <a:ext uri="{FF2B5EF4-FFF2-40B4-BE49-F238E27FC236}">
                <a16:creationId xmlns:a16="http://schemas.microsoft.com/office/drawing/2014/main" id="{7BAF2EE9-FC8C-C466-BD91-85329DE42335}"/>
              </a:ext>
            </a:extLst>
          </p:cNvPr>
          <p:cNvSpPr txBox="1">
            <a:spLocks/>
          </p:cNvSpPr>
          <p:nvPr/>
        </p:nvSpPr>
        <p:spPr>
          <a:xfrm>
            <a:off x="152400" y="6427788"/>
            <a:ext cx="20574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US" altLang="ja-JP" sz="1500" dirty="0">
                <a:solidFill>
                  <a:schemeClr val="accent4"/>
                </a:solidFill>
                <a:latin typeface="Noto Sans JP Regular" panose="020B0200000000000000" pitchFamily="34" charset="-128"/>
                <a:ea typeface="Noto Sans JP Regular" panose="020B0200000000000000" pitchFamily="34" charset="-128"/>
              </a:rPr>
              <a:t>12</a:t>
            </a:r>
            <a:endParaRPr kumimoji="1" lang="ja-JP" altLang="en-US" sz="1500" dirty="0">
              <a:solidFill>
                <a:schemeClr val="accent4"/>
              </a:solidFill>
              <a:latin typeface="Noto Sans JP Regular" panose="020B0200000000000000" pitchFamily="34" charset="-128"/>
              <a:ea typeface="Noto Sans JP Regular" panose="020B0200000000000000" pitchFamily="34" charset="-128"/>
            </a:endParaRPr>
          </a:p>
        </p:txBody>
      </p:sp>
      <p:sp>
        <p:nvSpPr>
          <p:cNvPr id="35" name="四角形: 上の 2 つの角を丸める 3">
            <a:extLst>
              <a:ext uri="{FF2B5EF4-FFF2-40B4-BE49-F238E27FC236}">
                <a16:creationId xmlns:a16="http://schemas.microsoft.com/office/drawing/2014/main" id="{2B258785-8E60-59F9-46A4-E26F30053CD3}"/>
              </a:ext>
            </a:extLst>
          </p:cNvPr>
          <p:cNvSpPr/>
          <p:nvPr/>
        </p:nvSpPr>
        <p:spPr>
          <a:xfrm rot="5400000">
            <a:off x="342000" y="40037"/>
            <a:ext cx="432000" cy="1116000"/>
          </a:xfrm>
          <a:prstGeom prst="round2SameRect">
            <a:avLst>
              <a:gd name="adj1" fmla="val 50000"/>
              <a:gd name="adj2" fmla="val 0"/>
            </a:avLst>
          </a:prstGeom>
          <a:solidFill>
            <a:srgbClr val="A6BE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タイトル 1">
            <a:extLst>
              <a:ext uri="{FF2B5EF4-FFF2-40B4-BE49-F238E27FC236}">
                <a16:creationId xmlns:a16="http://schemas.microsoft.com/office/drawing/2014/main" id="{1B152A6D-C7C9-958E-7369-C69520FB66D0}"/>
              </a:ext>
            </a:extLst>
          </p:cNvPr>
          <p:cNvSpPr txBox="1">
            <a:spLocks/>
          </p:cNvSpPr>
          <p:nvPr/>
        </p:nvSpPr>
        <p:spPr>
          <a:xfrm>
            <a:off x="56528" y="415174"/>
            <a:ext cx="1040422" cy="365125"/>
          </a:xfrm>
          <a:prstGeom prst="rect">
            <a:avLst/>
          </a:prstGeom>
        </p:spPr>
        <p:txBody>
          <a:bodyPr lIns="0" tIns="36000" rIns="0" bIns="0" anchor="ctr" anchorCtr="1"/>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en-US" altLang="ja-JP" sz="1900" spc="300" dirty="0">
                <a:solidFill>
                  <a:schemeClr val="bg1"/>
                </a:solidFill>
                <a:latin typeface="Noto Sans JP Medium" panose="020B0200000000000000" pitchFamily="50" charset="-128"/>
                <a:ea typeface="Noto Sans JP Medium" panose="020B0200000000000000" pitchFamily="50" charset="-128"/>
              </a:rPr>
              <a:t>3-1</a:t>
            </a:r>
            <a:endParaRPr lang="ja-JP" altLang="en-US" sz="1900" spc="300" dirty="0">
              <a:solidFill>
                <a:schemeClr val="bg1"/>
              </a:solidFill>
              <a:latin typeface="Noto Sans JP Medium" panose="020B0200000000000000" pitchFamily="50" charset="-128"/>
              <a:ea typeface="Noto Sans JP Medium" panose="020B0200000000000000" pitchFamily="50" charset="-128"/>
            </a:endParaRPr>
          </a:p>
        </p:txBody>
      </p:sp>
      <p:sp>
        <p:nvSpPr>
          <p:cNvPr id="47" name="タイトル 1">
            <a:extLst>
              <a:ext uri="{FF2B5EF4-FFF2-40B4-BE49-F238E27FC236}">
                <a16:creationId xmlns:a16="http://schemas.microsoft.com/office/drawing/2014/main" id="{186011DB-B9C5-95CA-3A90-710B232CE82A}"/>
              </a:ext>
            </a:extLst>
          </p:cNvPr>
          <p:cNvSpPr txBox="1">
            <a:spLocks/>
          </p:cNvSpPr>
          <p:nvPr/>
        </p:nvSpPr>
        <p:spPr>
          <a:xfrm>
            <a:off x="1116000" y="382428"/>
            <a:ext cx="7875600" cy="502689"/>
          </a:xfrm>
          <a:prstGeom prst="rect">
            <a:avLst/>
          </a:prstGeom>
        </p:spPr>
        <p:txBody>
          <a:bodyPr lIns="144000" tIns="0" bIns="0" anchor="ct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400" dirty="0">
                <a:solidFill>
                  <a:srgbClr val="54779B"/>
                </a:solidFill>
                <a:latin typeface="Noto Sans JP Medium" panose="020B0200000000000000" pitchFamily="50" charset="-128"/>
                <a:ea typeface="Noto Sans JP Medium" panose="020B0200000000000000" pitchFamily="50" charset="-128"/>
              </a:rPr>
              <a:t>治療と仕事の両立支援の流れ　 </a:t>
            </a:r>
          </a:p>
        </p:txBody>
      </p:sp>
      <p:cxnSp>
        <p:nvCxnSpPr>
          <p:cNvPr id="96" name="直線矢印コネクタ 50">
            <a:extLst>
              <a:ext uri="{FF2B5EF4-FFF2-40B4-BE49-F238E27FC236}">
                <a16:creationId xmlns:a16="http://schemas.microsoft.com/office/drawing/2014/main" id="{CF3D0E28-0D8C-ACD1-6ACA-71E03E075AB6}"/>
              </a:ext>
            </a:extLst>
          </p:cNvPr>
          <p:cNvCxnSpPr>
            <a:cxnSpLocks/>
            <a:stCxn id="118" idx="3"/>
          </p:cNvCxnSpPr>
          <p:nvPr/>
        </p:nvCxnSpPr>
        <p:spPr>
          <a:xfrm>
            <a:off x="4010075" y="2044809"/>
            <a:ext cx="2036623" cy="14615"/>
          </a:xfrm>
          <a:prstGeom prst="straightConnector1">
            <a:avLst/>
          </a:prstGeom>
          <a:ln w="76200">
            <a:solidFill>
              <a:srgbClr val="E13F85"/>
            </a:solidFill>
            <a:tailEnd type="triangle" w="med" len="sm"/>
          </a:ln>
        </p:spPr>
        <p:style>
          <a:lnRef idx="1">
            <a:schemeClr val="accent1"/>
          </a:lnRef>
          <a:fillRef idx="0">
            <a:schemeClr val="accent1"/>
          </a:fillRef>
          <a:effectRef idx="0">
            <a:schemeClr val="accent1"/>
          </a:effectRef>
          <a:fontRef idx="minor">
            <a:schemeClr val="tx1"/>
          </a:fontRef>
        </p:style>
      </p:cxnSp>
      <p:cxnSp>
        <p:nvCxnSpPr>
          <p:cNvPr id="97" name="コネクタ: カギ線 21">
            <a:extLst>
              <a:ext uri="{FF2B5EF4-FFF2-40B4-BE49-F238E27FC236}">
                <a16:creationId xmlns:a16="http://schemas.microsoft.com/office/drawing/2014/main" id="{95D76404-4B5F-3A87-57B2-B5B6F26C4FA9}"/>
              </a:ext>
            </a:extLst>
          </p:cNvPr>
          <p:cNvCxnSpPr>
            <a:cxnSpLocks/>
            <a:stCxn id="103" idx="2"/>
          </p:cNvCxnSpPr>
          <p:nvPr/>
        </p:nvCxnSpPr>
        <p:spPr>
          <a:xfrm rot="5400000">
            <a:off x="5135087" y="1388089"/>
            <a:ext cx="333015" cy="4414836"/>
          </a:xfrm>
          <a:prstGeom prst="bentConnector2">
            <a:avLst/>
          </a:prstGeom>
          <a:ln w="76200">
            <a:solidFill>
              <a:srgbClr val="E13F85"/>
            </a:solidFill>
            <a:tailEnd type="triangle" w="med" len="sm"/>
          </a:ln>
        </p:spPr>
        <p:style>
          <a:lnRef idx="1">
            <a:schemeClr val="accent1"/>
          </a:lnRef>
          <a:fillRef idx="0">
            <a:schemeClr val="accent1"/>
          </a:fillRef>
          <a:effectRef idx="0">
            <a:schemeClr val="accent1"/>
          </a:effectRef>
          <a:fontRef idx="minor">
            <a:schemeClr val="tx1"/>
          </a:fontRef>
        </p:style>
      </p:cxnSp>
      <p:cxnSp>
        <p:nvCxnSpPr>
          <p:cNvPr id="98" name="コネクタ: カギ線 52">
            <a:extLst>
              <a:ext uri="{FF2B5EF4-FFF2-40B4-BE49-F238E27FC236}">
                <a16:creationId xmlns:a16="http://schemas.microsoft.com/office/drawing/2014/main" id="{E73F8FFB-0542-8209-C3B3-168A820A6132}"/>
              </a:ext>
            </a:extLst>
          </p:cNvPr>
          <p:cNvCxnSpPr>
            <a:cxnSpLocks/>
          </p:cNvCxnSpPr>
          <p:nvPr/>
        </p:nvCxnSpPr>
        <p:spPr>
          <a:xfrm rot="16200000" flipH="1">
            <a:off x="2378421" y="4039674"/>
            <a:ext cx="686890" cy="716192"/>
          </a:xfrm>
          <a:prstGeom prst="bentConnector2">
            <a:avLst/>
          </a:prstGeom>
          <a:ln w="76200">
            <a:solidFill>
              <a:srgbClr val="E13F85"/>
            </a:solidFill>
            <a:tailEnd type="triangle" w="med" len="sm"/>
          </a:ln>
        </p:spPr>
        <p:style>
          <a:lnRef idx="1">
            <a:schemeClr val="accent1"/>
          </a:lnRef>
          <a:fillRef idx="0">
            <a:schemeClr val="accent1"/>
          </a:fillRef>
          <a:effectRef idx="0">
            <a:schemeClr val="accent1"/>
          </a:effectRef>
          <a:fontRef idx="minor">
            <a:schemeClr val="tx1"/>
          </a:fontRef>
        </p:style>
      </p:cxnSp>
      <p:grpSp>
        <p:nvGrpSpPr>
          <p:cNvPr id="99" name="グループ化 89">
            <a:extLst>
              <a:ext uri="{FF2B5EF4-FFF2-40B4-BE49-F238E27FC236}">
                <a16:creationId xmlns:a16="http://schemas.microsoft.com/office/drawing/2014/main" id="{1C4879F4-66B0-D8E2-A4DF-5998461B48D8}"/>
              </a:ext>
            </a:extLst>
          </p:cNvPr>
          <p:cNvGrpSpPr/>
          <p:nvPr/>
        </p:nvGrpSpPr>
        <p:grpSpPr>
          <a:xfrm>
            <a:off x="2348054" y="5352713"/>
            <a:ext cx="4447893" cy="418161"/>
            <a:chOff x="2348054" y="5210159"/>
            <a:chExt cx="4447893" cy="665339"/>
          </a:xfrm>
        </p:grpSpPr>
        <p:cxnSp>
          <p:nvCxnSpPr>
            <p:cNvPr id="100" name="コネクタ: カギ線 61">
              <a:extLst>
                <a:ext uri="{FF2B5EF4-FFF2-40B4-BE49-F238E27FC236}">
                  <a16:creationId xmlns:a16="http://schemas.microsoft.com/office/drawing/2014/main" id="{1AF8F186-76B9-69A3-E8CC-8FD0396FFF6A}"/>
                </a:ext>
              </a:extLst>
            </p:cNvPr>
            <p:cNvCxnSpPr>
              <a:cxnSpLocks/>
            </p:cNvCxnSpPr>
            <p:nvPr/>
          </p:nvCxnSpPr>
          <p:spPr>
            <a:xfrm rot="5400000">
              <a:off x="3130295" y="4430989"/>
              <a:ext cx="659464" cy="2223946"/>
            </a:xfrm>
            <a:prstGeom prst="bentConnector3">
              <a:avLst>
                <a:gd name="adj1" fmla="val 50000"/>
              </a:avLst>
            </a:prstGeom>
            <a:ln w="76200">
              <a:solidFill>
                <a:srgbClr val="E13F85"/>
              </a:solidFill>
              <a:tailEnd type="triangle" w="med" len="sm"/>
            </a:ln>
          </p:spPr>
          <p:style>
            <a:lnRef idx="1">
              <a:schemeClr val="accent1"/>
            </a:lnRef>
            <a:fillRef idx="0">
              <a:schemeClr val="accent1"/>
            </a:fillRef>
            <a:effectRef idx="0">
              <a:schemeClr val="accent1"/>
            </a:effectRef>
            <a:fontRef idx="minor">
              <a:schemeClr val="tx1"/>
            </a:fontRef>
          </p:style>
        </p:cxnSp>
        <p:cxnSp>
          <p:nvCxnSpPr>
            <p:cNvPr id="101" name="コネクタ: カギ線 58">
              <a:extLst>
                <a:ext uri="{FF2B5EF4-FFF2-40B4-BE49-F238E27FC236}">
                  <a16:creationId xmlns:a16="http://schemas.microsoft.com/office/drawing/2014/main" id="{8D83B7A4-9266-6A20-DCDA-68A4D635AAA1}"/>
                </a:ext>
              </a:extLst>
            </p:cNvPr>
            <p:cNvCxnSpPr>
              <a:cxnSpLocks/>
            </p:cNvCxnSpPr>
            <p:nvPr/>
          </p:nvCxnSpPr>
          <p:spPr>
            <a:xfrm rot="16200000" flipH="1">
              <a:off x="5351304" y="4430855"/>
              <a:ext cx="665339" cy="2223947"/>
            </a:xfrm>
            <a:prstGeom prst="bentConnector3">
              <a:avLst>
                <a:gd name="adj1" fmla="val 50000"/>
              </a:avLst>
            </a:prstGeom>
            <a:ln w="76200">
              <a:solidFill>
                <a:srgbClr val="E13F85"/>
              </a:solidFill>
              <a:tailEnd type="triangle" w="med" len="sm"/>
            </a:ln>
          </p:spPr>
          <p:style>
            <a:lnRef idx="1">
              <a:schemeClr val="accent1"/>
            </a:lnRef>
            <a:fillRef idx="0">
              <a:schemeClr val="accent1"/>
            </a:fillRef>
            <a:effectRef idx="0">
              <a:schemeClr val="accent1"/>
            </a:effectRef>
            <a:fontRef idx="minor">
              <a:schemeClr val="tx1"/>
            </a:fontRef>
          </p:style>
        </p:cxnSp>
      </p:grpSp>
      <p:grpSp>
        <p:nvGrpSpPr>
          <p:cNvPr id="102" name="组合 101">
            <a:extLst>
              <a:ext uri="{FF2B5EF4-FFF2-40B4-BE49-F238E27FC236}">
                <a16:creationId xmlns:a16="http://schemas.microsoft.com/office/drawing/2014/main" id="{0961BF0A-F168-88E6-5A7A-16F3F9325634}"/>
              </a:ext>
            </a:extLst>
          </p:cNvPr>
          <p:cNvGrpSpPr/>
          <p:nvPr/>
        </p:nvGrpSpPr>
        <p:grpSpPr>
          <a:xfrm>
            <a:off x="6117203" y="1541488"/>
            <a:ext cx="2783618" cy="1887512"/>
            <a:chOff x="6117203" y="1541489"/>
            <a:chExt cx="2783618" cy="1887512"/>
          </a:xfrm>
        </p:grpSpPr>
        <p:sp>
          <p:nvSpPr>
            <p:cNvPr id="103" name="四角形: 角を丸くする 38">
              <a:extLst>
                <a:ext uri="{FF2B5EF4-FFF2-40B4-BE49-F238E27FC236}">
                  <a16:creationId xmlns:a16="http://schemas.microsoft.com/office/drawing/2014/main" id="{6DF5A8D9-E3EA-7DAF-990E-0BED6F64DBC7}"/>
                </a:ext>
              </a:extLst>
            </p:cNvPr>
            <p:cNvSpPr/>
            <p:nvPr/>
          </p:nvSpPr>
          <p:spPr>
            <a:xfrm>
              <a:off x="6117203" y="1541489"/>
              <a:ext cx="2783618" cy="1887512"/>
            </a:xfrm>
            <a:prstGeom prst="roundRect">
              <a:avLst>
                <a:gd name="adj" fmla="val 8467"/>
              </a:avLst>
            </a:prstGeom>
            <a:solidFill>
              <a:schemeClr val="accent4">
                <a:lumMod val="20000"/>
                <a:lumOff val="80000"/>
              </a:schemeClr>
            </a:solidFill>
            <a:ln w="22225">
              <a:solidFill>
                <a:schemeClr val="accent5">
                  <a:lumMod val="90000"/>
                </a:schemeClr>
              </a:solidFill>
            </a:ln>
          </p:spPr>
          <p:txBody>
            <a:bodyPr wrap="none" rtlCol="0" anchor="ctr">
              <a:noAutofit/>
            </a:bodyPr>
            <a:lstStyle/>
            <a:p>
              <a:pPr algn="ctr"/>
              <a:endParaRPr kumimoji="1" lang="ja-JP" altLang="en-US" sz="1600">
                <a:latin typeface="+mn-ea"/>
              </a:endParaRPr>
            </a:p>
          </p:txBody>
        </p:sp>
        <p:sp>
          <p:nvSpPr>
            <p:cNvPr id="104" name="テキスト ボックス 40">
              <a:extLst>
                <a:ext uri="{FF2B5EF4-FFF2-40B4-BE49-F238E27FC236}">
                  <a16:creationId xmlns:a16="http://schemas.microsoft.com/office/drawing/2014/main" id="{52F0B97A-6153-1399-7FC2-7E76D1E6E2A7}"/>
                </a:ext>
              </a:extLst>
            </p:cNvPr>
            <p:cNvSpPr txBox="1"/>
            <p:nvPr/>
          </p:nvSpPr>
          <p:spPr>
            <a:xfrm>
              <a:off x="6567744" y="1614672"/>
              <a:ext cx="1882537" cy="307777"/>
            </a:xfrm>
            <a:prstGeom prst="rect">
              <a:avLst/>
            </a:prstGeom>
            <a:noFill/>
          </p:spPr>
          <p:txBody>
            <a:bodyPr wrap="square" rtlCol="0">
              <a:spAutoFit/>
            </a:bodyPr>
            <a:lstStyle/>
            <a:p>
              <a:pPr algn="ctr"/>
              <a:r>
                <a:rPr kumimoji="1" lang="ja-JP" altLang="en-US" sz="1400" dirty="0">
                  <a:solidFill>
                    <a:srgbClr val="3B3838"/>
                  </a:solidFill>
                  <a:latin typeface="Noto Sans JP Medium" panose="020B0200000000000000" pitchFamily="34" charset="-122"/>
                  <a:ea typeface="Noto Sans JP Medium" panose="020B0200000000000000" pitchFamily="34" charset="-122"/>
                </a:rPr>
                <a:t>②主治医意見の提供</a:t>
              </a:r>
            </a:p>
          </p:txBody>
        </p:sp>
        <p:sp>
          <p:nvSpPr>
            <p:cNvPr id="105" name="テキスト ボックス 45">
              <a:extLst>
                <a:ext uri="{FF2B5EF4-FFF2-40B4-BE49-F238E27FC236}">
                  <a16:creationId xmlns:a16="http://schemas.microsoft.com/office/drawing/2014/main" id="{2CC65C63-C2C6-9655-1AD5-90A37190B2A0}"/>
                </a:ext>
              </a:extLst>
            </p:cNvPr>
            <p:cNvSpPr txBox="1"/>
            <p:nvPr/>
          </p:nvSpPr>
          <p:spPr>
            <a:xfrm>
              <a:off x="6186590" y="1951724"/>
              <a:ext cx="2644844" cy="461665"/>
            </a:xfrm>
            <a:prstGeom prst="rect">
              <a:avLst/>
            </a:prstGeom>
            <a:noFill/>
          </p:spPr>
          <p:txBody>
            <a:bodyPr wrap="square" rtlCol="0">
              <a:spAutoFit/>
            </a:bodyPr>
            <a:lstStyle/>
            <a:p>
              <a:r>
                <a:rPr kumimoji="1" lang="ja-JP" altLang="en-US" sz="1200" dirty="0">
                  <a:solidFill>
                    <a:srgbClr val="3B3838"/>
                  </a:solidFill>
                  <a:latin typeface="Noto Sans JP Regular" panose="020B0200000000000000" pitchFamily="34" charset="-122"/>
                  <a:ea typeface="Noto Sans JP Regular" panose="020B0200000000000000" pitchFamily="34" charset="-122"/>
                </a:rPr>
                <a:t>主治医意見書（下記を記載）を作成して労働者に提供する。</a:t>
              </a:r>
            </a:p>
          </p:txBody>
        </p:sp>
        <p:sp>
          <p:nvSpPr>
            <p:cNvPr id="106" name="テキスト ボックス 14">
              <a:extLst>
                <a:ext uri="{FF2B5EF4-FFF2-40B4-BE49-F238E27FC236}">
                  <a16:creationId xmlns:a16="http://schemas.microsoft.com/office/drawing/2014/main" id="{D0513F65-4C78-E3FF-7161-EA9CC588BD55}"/>
                </a:ext>
              </a:extLst>
            </p:cNvPr>
            <p:cNvSpPr txBox="1"/>
            <p:nvPr/>
          </p:nvSpPr>
          <p:spPr>
            <a:xfrm>
              <a:off x="6139026" y="2391942"/>
              <a:ext cx="2739973" cy="900246"/>
            </a:xfrm>
            <a:prstGeom prst="rect">
              <a:avLst/>
            </a:prstGeom>
            <a:noFill/>
          </p:spPr>
          <p:txBody>
            <a:bodyPr wrap="square" rtlCol="0">
              <a:spAutoFit/>
            </a:bodyPr>
            <a:lstStyle/>
            <a:p>
              <a:r>
                <a:rPr kumimoji="1" lang="ja-JP" altLang="en-US" sz="1050" dirty="0">
                  <a:solidFill>
                    <a:srgbClr val="3B3838"/>
                  </a:solidFill>
                  <a:latin typeface="Noto Sans JP Regular" panose="020B0200000000000000" pitchFamily="34" charset="-122"/>
                  <a:ea typeface="Noto Sans JP Regular" panose="020B0200000000000000" pitchFamily="34" charset="-122"/>
                </a:rPr>
                <a:t>・症状、治療の状況</a:t>
              </a:r>
              <a:endParaRPr kumimoji="1" lang="en-US" altLang="ja-JP" sz="1050" dirty="0">
                <a:solidFill>
                  <a:srgbClr val="3B3838"/>
                </a:solidFill>
                <a:latin typeface="Noto Sans JP Regular" panose="020B0200000000000000" pitchFamily="34" charset="-122"/>
                <a:ea typeface="Noto Sans JP Regular" panose="020B0200000000000000" pitchFamily="34" charset="-122"/>
              </a:endParaRPr>
            </a:p>
            <a:p>
              <a:r>
                <a:rPr kumimoji="1" lang="ja-JP" altLang="en-US" sz="1050" dirty="0">
                  <a:solidFill>
                    <a:srgbClr val="3B3838"/>
                  </a:solidFill>
                  <a:latin typeface="Noto Sans JP Regular" panose="020B0200000000000000" pitchFamily="34" charset="-122"/>
                  <a:ea typeface="Noto Sans JP Regular" panose="020B0200000000000000" pitchFamily="34" charset="-122"/>
                </a:rPr>
                <a:t>・退院後</a:t>
              </a:r>
              <a:r>
                <a:rPr kumimoji="1" lang="en-US" altLang="ja-JP" sz="1050" dirty="0">
                  <a:solidFill>
                    <a:srgbClr val="3B3838"/>
                  </a:solidFill>
                  <a:latin typeface="Noto Sans JP Regular" panose="020B0200000000000000" pitchFamily="34" charset="-122"/>
                  <a:ea typeface="Noto Sans JP Regular" panose="020B0200000000000000" pitchFamily="34" charset="-122"/>
                </a:rPr>
                <a:t>/</a:t>
              </a:r>
              <a:r>
                <a:rPr kumimoji="1" lang="ja-JP" altLang="en-US" sz="1050" dirty="0">
                  <a:solidFill>
                    <a:srgbClr val="3B3838"/>
                  </a:solidFill>
                  <a:latin typeface="Noto Sans JP Regular" panose="020B0200000000000000" pitchFamily="34" charset="-122"/>
                  <a:ea typeface="Noto Sans JP Regular" panose="020B0200000000000000" pitchFamily="34" charset="-122"/>
                </a:rPr>
                <a:t>通院治療中の就業継続の可否に</a:t>
              </a:r>
              <a:endParaRPr kumimoji="1" lang="en-US" altLang="ja-JP" sz="1050" dirty="0">
                <a:solidFill>
                  <a:srgbClr val="3B3838"/>
                </a:solidFill>
                <a:latin typeface="Noto Sans JP Regular" panose="020B0200000000000000" pitchFamily="34" charset="-122"/>
                <a:ea typeface="Noto Sans JP Regular" panose="020B0200000000000000" pitchFamily="34" charset="-122"/>
              </a:endParaRPr>
            </a:p>
            <a:p>
              <a:r>
                <a:rPr kumimoji="1" lang="zh-CN" altLang="en-US" sz="1050" dirty="0">
                  <a:solidFill>
                    <a:srgbClr val="3B3838"/>
                  </a:solidFill>
                  <a:latin typeface="Noto Sans JP Regular" panose="020B0200000000000000" pitchFamily="34" charset="-122"/>
                  <a:ea typeface="Noto Sans JP Regular" panose="020B0200000000000000" pitchFamily="34" charset="-122"/>
                </a:rPr>
                <a:t>　</a:t>
              </a:r>
              <a:r>
                <a:rPr kumimoji="1" lang="ja-JP" altLang="en-US" sz="1050" dirty="0">
                  <a:solidFill>
                    <a:srgbClr val="3B3838"/>
                  </a:solidFill>
                  <a:latin typeface="Noto Sans JP Regular" panose="020B0200000000000000" pitchFamily="34" charset="-122"/>
                  <a:ea typeface="Noto Sans JP Regular" panose="020B0200000000000000" pitchFamily="34" charset="-122"/>
                </a:rPr>
                <a:t>関する意見</a:t>
              </a:r>
              <a:endParaRPr kumimoji="1" lang="en-US" altLang="ja-JP" sz="1050" dirty="0">
                <a:solidFill>
                  <a:srgbClr val="3B3838"/>
                </a:solidFill>
                <a:latin typeface="Noto Sans JP Regular" panose="020B0200000000000000" pitchFamily="34" charset="-122"/>
                <a:ea typeface="Noto Sans JP Regular" panose="020B0200000000000000" pitchFamily="34" charset="-122"/>
              </a:endParaRPr>
            </a:p>
            <a:p>
              <a:r>
                <a:rPr kumimoji="1" lang="ja-JP" altLang="en-US" sz="1050" dirty="0">
                  <a:solidFill>
                    <a:srgbClr val="3B3838"/>
                  </a:solidFill>
                  <a:latin typeface="Noto Sans JP Regular" panose="020B0200000000000000" pitchFamily="34" charset="-122"/>
                  <a:ea typeface="Noto Sans JP Regular" panose="020B0200000000000000" pitchFamily="34" charset="-122"/>
                </a:rPr>
                <a:t>・望ましい就業上の措置に関する意見</a:t>
              </a:r>
              <a:endParaRPr kumimoji="1" lang="en-US" altLang="ja-JP" sz="1050" dirty="0">
                <a:solidFill>
                  <a:srgbClr val="3B3838"/>
                </a:solidFill>
                <a:latin typeface="Noto Sans JP Regular" panose="020B0200000000000000" pitchFamily="34" charset="-122"/>
                <a:ea typeface="Noto Sans JP Regular" panose="020B0200000000000000" pitchFamily="34" charset="-122"/>
              </a:endParaRPr>
            </a:p>
            <a:p>
              <a:r>
                <a:rPr kumimoji="1" lang="ja-JP" altLang="en-US" sz="1050" dirty="0">
                  <a:solidFill>
                    <a:srgbClr val="3B3838"/>
                  </a:solidFill>
                  <a:latin typeface="Noto Sans JP Regular" panose="020B0200000000000000" pitchFamily="34" charset="-122"/>
                  <a:ea typeface="Noto Sans JP Regular" panose="020B0200000000000000" pitchFamily="34" charset="-122"/>
                </a:rPr>
                <a:t>・その他、配慮が必要な事項に関する意見</a:t>
              </a:r>
            </a:p>
          </p:txBody>
        </p:sp>
      </p:grpSp>
      <p:grpSp>
        <p:nvGrpSpPr>
          <p:cNvPr id="107" name="组合 106">
            <a:extLst>
              <a:ext uri="{FF2B5EF4-FFF2-40B4-BE49-F238E27FC236}">
                <a16:creationId xmlns:a16="http://schemas.microsoft.com/office/drawing/2014/main" id="{8CD349E1-D96F-6412-C1F2-115720EF91C3}"/>
              </a:ext>
            </a:extLst>
          </p:cNvPr>
          <p:cNvGrpSpPr/>
          <p:nvPr/>
        </p:nvGrpSpPr>
        <p:grpSpPr>
          <a:xfrm>
            <a:off x="3151644" y="4002823"/>
            <a:ext cx="2895054" cy="1403232"/>
            <a:chOff x="3198953" y="4159709"/>
            <a:chExt cx="2869779" cy="1265199"/>
          </a:xfrm>
        </p:grpSpPr>
        <p:sp>
          <p:nvSpPr>
            <p:cNvPr id="108" name="四角形: 角を丸くする 42">
              <a:extLst>
                <a:ext uri="{FF2B5EF4-FFF2-40B4-BE49-F238E27FC236}">
                  <a16:creationId xmlns:a16="http://schemas.microsoft.com/office/drawing/2014/main" id="{E27C2589-E011-9E52-461C-E9CD898DAFC8}"/>
                </a:ext>
              </a:extLst>
            </p:cNvPr>
            <p:cNvSpPr/>
            <p:nvPr/>
          </p:nvSpPr>
          <p:spPr>
            <a:xfrm>
              <a:off x="3198953" y="4159709"/>
              <a:ext cx="2807218" cy="1265199"/>
            </a:xfrm>
            <a:prstGeom prst="roundRect">
              <a:avLst>
                <a:gd name="adj" fmla="val 8467"/>
              </a:avLst>
            </a:prstGeom>
            <a:solidFill>
              <a:schemeClr val="accent4">
                <a:lumMod val="20000"/>
                <a:lumOff val="80000"/>
              </a:schemeClr>
            </a:solidFill>
            <a:ln w="22225">
              <a:solidFill>
                <a:schemeClr val="accent5">
                  <a:lumMod val="90000"/>
                </a:schemeClr>
              </a:solidFill>
            </a:ln>
          </p:spPr>
          <p:txBody>
            <a:bodyPr wrap="none" rtlCol="0" anchor="ctr">
              <a:noAutofit/>
            </a:bodyPr>
            <a:lstStyle/>
            <a:p>
              <a:pPr algn="ctr"/>
              <a:endParaRPr kumimoji="1" lang="ja-JP" altLang="en-US">
                <a:latin typeface="+mn-ea"/>
              </a:endParaRPr>
            </a:p>
          </p:txBody>
        </p:sp>
        <p:sp>
          <p:nvSpPr>
            <p:cNvPr id="109" name="テキスト ボックス 44">
              <a:extLst>
                <a:ext uri="{FF2B5EF4-FFF2-40B4-BE49-F238E27FC236}">
                  <a16:creationId xmlns:a16="http://schemas.microsoft.com/office/drawing/2014/main" id="{FD4E815C-AC59-33CA-A7CA-66F26C8D4F7C}"/>
                </a:ext>
              </a:extLst>
            </p:cNvPr>
            <p:cNvSpPr txBox="1"/>
            <p:nvPr/>
          </p:nvSpPr>
          <p:spPr>
            <a:xfrm>
              <a:off x="3335157" y="4245676"/>
              <a:ext cx="2526431" cy="493704"/>
            </a:xfrm>
            <a:prstGeom prst="rect">
              <a:avLst/>
            </a:prstGeom>
            <a:noFill/>
          </p:spPr>
          <p:txBody>
            <a:bodyPr wrap="square" lIns="91440" tIns="45720" rIns="91440" bIns="45720" rtlCol="0" anchor="t">
              <a:spAutoFit/>
            </a:bodyPr>
            <a:lstStyle/>
            <a:p>
              <a:r>
                <a:rPr kumimoji="1" lang="ja-JP" altLang="en-US" sz="1400" dirty="0">
                  <a:solidFill>
                    <a:srgbClr val="3B3838"/>
                  </a:solidFill>
                  <a:latin typeface="Noto Sans JP Medium"/>
                  <a:ea typeface="Noto Sans JP Medium"/>
                </a:rPr>
                <a:t>④産業医等からの意見聴取と</a:t>
              </a:r>
            </a:p>
            <a:p>
              <a:pPr algn="ctr"/>
              <a:r>
                <a:rPr lang="ja-JP" altLang="en-US" sz="1400" dirty="0">
                  <a:solidFill>
                    <a:srgbClr val="3B3838"/>
                  </a:solidFill>
                  <a:latin typeface="Noto Sans JP Medium"/>
                  <a:ea typeface="Noto Sans JP Medium"/>
                </a:rPr>
                <a:t>　配慮等の検討</a:t>
              </a:r>
              <a:endParaRPr lang="ja-JP" altLang="en-US" sz="1400" dirty="0">
                <a:solidFill>
                  <a:srgbClr val="3B3838"/>
                </a:solidFill>
                <a:latin typeface="Noto Sans JP Medium" panose="020B0200000000000000" pitchFamily="34" charset="-122"/>
                <a:ea typeface="Noto Sans JP Medium" panose="020B0200000000000000" pitchFamily="34" charset="-122"/>
              </a:endParaRPr>
            </a:p>
          </p:txBody>
        </p:sp>
        <p:sp>
          <p:nvSpPr>
            <p:cNvPr id="110" name="テキスト ボックス 49">
              <a:extLst>
                <a:ext uri="{FF2B5EF4-FFF2-40B4-BE49-F238E27FC236}">
                  <a16:creationId xmlns:a16="http://schemas.microsoft.com/office/drawing/2014/main" id="{F60A40DF-8E3D-5F92-10E5-CAC22418FBE9}"/>
                </a:ext>
              </a:extLst>
            </p:cNvPr>
            <p:cNvSpPr txBox="1"/>
            <p:nvPr/>
          </p:nvSpPr>
          <p:spPr>
            <a:xfrm>
              <a:off x="3220189" y="4730043"/>
              <a:ext cx="2848543" cy="646331"/>
            </a:xfrm>
            <a:prstGeom prst="rect">
              <a:avLst/>
            </a:prstGeom>
            <a:noFill/>
          </p:spPr>
          <p:txBody>
            <a:bodyPr wrap="square" rtlCol="0">
              <a:spAutoFit/>
            </a:bodyPr>
            <a:lstStyle/>
            <a:p>
              <a:r>
                <a:rPr kumimoji="1" lang="ja-JP" altLang="en-US" sz="1200" dirty="0">
                  <a:solidFill>
                    <a:srgbClr val="3B3838"/>
                  </a:solidFill>
                  <a:latin typeface="Noto Sans JP Regular" panose="020B0200000000000000" pitchFamily="34" charset="-122"/>
                  <a:ea typeface="Noto Sans JP Regular" panose="020B0200000000000000" pitchFamily="34" charset="-122"/>
                </a:rPr>
                <a:t>事業者は産業医等から意見を聴取し、主治医の意見や労働者本人の要望を勘案して具体的な支援内容を検討する。</a:t>
              </a:r>
            </a:p>
          </p:txBody>
        </p:sp>
      </p:grpSp>
      <p:sp>
        <p:nvSpPr>
          <p:cNvPr id="111" name="吹き出し: 円形 82">
            <a:extLst>
              <a:ext uri="{FF2B5EF4-FFF2-40B4-BE49-F238E27FC236}">
                <a16:creationId xmlns:a16="http://schemas.microsoft.com/office/drawing/2014/main" id="{2BDCE118-15D0-C232-8A31-8D58F90CAFC4}"/>
              </a:ext>
            </a:extLst>
          </p:cNvPr>
          <p:cNvSpPr/>
          <p:nvPr/>
        </p:nvSpPr>
        <p:spPr>
          <a:xfrm>
            <a:off x="6455830" y="4002822"/>
            <a:ext cx="2518638" cy="1464742"/>
          </a:xfrm>
          <a:prstGeom prst="wedgeEllipseCallout">
            <a:avLst>
              <a:gd name="adj1" fmla="val 6577"/>
              <a:gd name="adj2" fmla="val -87066"/>
            </a:avLst>
          </a:prstGeom>
          <a:solidFill>
            <a:srgbClr val="55779B"/>
          </a:solidFill>
          <a:ln w="31750" cap="rnd">
            <a:no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2" name="テキスト ボックス 83">
            <a:extLst>
              <a:ext uri="{FF2B5EF4-FFF2-40B4-BE49-F238E27FC236}">
                <a16:creationId xmlns:a16="http://schemas.microsoft.com/office/drawing/2014/main" id="{8D2317C9-B320-0C2B-B516-438C35B89329}"/>
              </a:ext>
            </a:extLst>
          </p:cNvPr>
          <p:cNvSpPr txBox="1"/>
          <p:nvPr/>
        </p:nvSpPr>
        <p:spPr>
          <a:xfrm>
            <a:off x="6455829" y="4258139"/>
            <a:ext cx="2518638" cy="954107"/>
          </a:xfrm>
          <a:prstGeom prst="rect">
            <a:avLst/>
          </a:prstGeom>
          <a:noFill/>
        </p:spPr>
        <p:txBody>
          <a:bodyPr wrap="none" rtlCol="0">
            <a:spAutoFit/>
          </a:bodyPr>
          <a:lstStyle>
            <a:defPPr>
              <a:defRPr lang="en-US"/>
            </a:defPPr>
            <a:lvl1pPr algn="ctr">
              <a:defRPr kumimoji="1" sz="1400">
                <a:solidFill>
                  <a:schemeClr val="bg1"/>
                </a:solidFill>
                <a:latin typeface="Noto Sans JP Medium" panose="020B0200000000000000" pitchFamily="50" charset="-128"/>
                <a:ea typeface="Noto Sans JP Medium" panose="020B0200000000000000" pitchFamily="50" charset="-128"/>
              </a:defRPr>
            </a:lvl1pPr>
          </a:lstStyle>
          <a:p>
            <a:r>
              <a:rPr lang="ja-JP" altLang="en-US" dirty="0"/>
              <a:t>産業医や人事労務</a:t>
            </a:r>
            <a:endParaRPr lang="en-US" altLang="ja-JP" dirty="0"/>
          </a:p>
          <a:p>
            <a:r>
              <a:rPr lang="ja-JP" altLang="en-US" dirty="0"/>
              <a:t>担当者等は、労働者の同意を</a:t>
            </a:r>
            <a:endParaRPr lang="en-US" altLang="ja-JP" dirty="0"/>
          </a:p>
          <a:p>
            <a:r>
              <a:rPr lang="ja-JP" altLang="en-US" dirty="0"/>
              <a:t>得た上で、主治医から追加</a:t>
            </a:r>
            <a:endParaRPr lang="en-US" altLang="ja-JP" dirty="0"/>
          </a:p>
          <a:p>
            <a:r>
              <a:rPr lang="ja-JP" altLang="en-US" dirty="0"/>
              <a:t>情報を収集できる</a:t>
            </a:r>
          </a:p>
        </p:txBody>
      </p:sp>
      <p:grpSp>
        <p:nvGrpSpPr>
          <p:cNvPr id="113" name="组合 112">
            <a:extLst>
              <a:ext uri="{FF2B5EF4-FFF2-40B4-BE49-F238E27FC236}">
                <a16:creationId xmlns:a16="http://schemas.microsoft.com/office/drawing/2014/main" id="{E41922D4-E2FE-E101-3D11-48932779E83B}"/>
              </a:ext>
            </a:extLst>
          </p:cNvPr>
          <p:cNvGrpSpPr/>
          <p:nvPr/>
        </p:nvGrpSpPr>
        <p:grpSpPr>
          <a:xfrm>
            <a:off x="240053" y="2958364"/>
            <a:ext cx="2783618" cy="1262237"/>
            <a:chOff x="240053" y="2958364"/>
            <a:chExt cx="2783618" cy="1262237"/>
          </a:xfrm>
        </p:grpSpPr>
        <p:sp>
          <p:nvSpPr>
            <p:cNvPr id="114" name="四角形: 角を丸くする 39">
              <a:extLst>
                <a:ext uri="{FF2B5EF4-FFF2-40B4-BE49-F238E27FC236}">
                  <a16:creationId xmlns:a16="http://schemas.microsoft.com/office/drawing/2014/main" id="{C691AB6C-D5BC-7047-C43F-76E25F284DA1}"/>
                </a:ext>
              </a:extLst>
            </p:cNvPr>
            <p:cNvSpPr/>
            <p:nvPr/>
          </p:nvSpPr>
          <p:spPr>
            <a:xfrm>
              <a:off x="240053" y="2958364"/>
              <a:ext cx="2783618" cy="1262237"/>
            </a:xfrm>
            <a:prstGeom prst="roundRect">
              <a:avLst>
                <a:gd name="adj" fmla="val 8467"/>
              </a:avLst>
            </a:prstGeom>
            <a:solidFill>
              <a:schemeClr val="accent4">
                <a:lumMod val="20000"/>
                <a:lumOff val="80000"/>
              </a:schemeClr>
            </a:solidFill>
            <a:ln w="22225">
              <a:solidFill>
                <a:schemeClr val="accent5">
                  <a:lumMod val="90000"/>
                </a:schemeClr>
              </a:solidFill>
            </a:ln>
          </p:spPr>
          <p:txBody>
            <a:bodyPr wrap="none" rtlCol="0" anchor="ctr">
              <a:noAutofit/>
            </a:bodyPr>
            <a:lstStyle/>
            <a:p>
              <a:pPr algn="ctr"/>
              <a:endParaRPr kumimoji="1" lang="ja-JP" altLang="en-US">
                <a:latin typeface="+mn-ea"/>
              </a:endParaRPr>
            </a:p>
          </p:txBody>
        </p:sp>
        <p:sp>
          <p:nvSpPr>
            <p:cNvPr id="115" name="テキスト ボックス 41">
              <a:extLst>
                <a:ext uri="{FF2B5EF4-FFF2-40B4-BE49-F238E27FC236}">
                  <a16:creationId xmlns:a16="http://schemas.microsoft.com/office/drawing/2014/main" id="{C82E5540-9299-205B-6485-1B103B2FE557}"/>
                </a:ext>
              </a:extLst>
            </p:cNvPr>
            <p:cNvSpPr txBox="1"/>
            <p:nvPr/>
          </p:nvSpPr>
          <p:spPr>
            <a:xfrm>
              <a:off x="378983" y="3048614"/>
              <a:ext cx="2505759" cy="307777"/>
            </a:xfrm>
            <a:prstGeom prst="rect">
              <a:avLst/>
            </a:prstGeom>
            <a:noFill/>
          </p:spPr>
          <p:txBody>
            <a:bodyPr wrap="square" rtlCol="0">
              <a:spAutoFit/>
            </a:bodyPr>
            <a:lstStyle/>
            <a:p>
              <a:pPr algn="ctr"/>
              <a:r>
                <a:rPr kumimoji="1" lang="ja-JP" altLang="en-US" sz="1400" dirty="0">
                  <a:solidFill>
                    <a:srgbClr val="3B3838"/>
                  </a:solidFill>
                  <a:latin typeface="Noto Sans JP Medium" panose="020B0200000000000000" pitchFamily="34" charset="-122"/>
                  <a:ea typeface="Noto Sans JP Medium" panose="020B0200000000000000" pitchFamily="34" charset="-122"/>
                </a:rPr>
                <a:t>③主治医意見の提出</a:t>
              </a:r>
            </a:p>
          </p:txBody>
        </p:sp>
        <p:sp>
          <p:nvSpPr>
            <p:cNvPr id="116" name="テキスト ボックス 47">
              <a:extLst>
                <a:ext uri="{FF2B5EF4-FFF2-40B4-BE49-F238E27FC236}">
                  <a16:creationId xmlns:a16="http://schemas.microsoft.com/office/drawing/2014/main" id="{873BD29D-BA07-D96C-67E6-8EB33BC88C86}"/>
                </a:ext>
              </a:extLst>
            </p:cNvPr>
            <p:cNvSpPr txBox="1"/>
            <p:nvPr/>
          </p:nvSpPr>
          <p:spPr>
            <a:xfrm>
              <a:off x="355393" y="3377858"/>
              <a:ext cx="2561246" cy="646331"/>
            </a:xfrm>
            <a:prstGeom prst="rect">
              <a:avLst/>
            </a:prstGeom>
            <a:noFill/>
          </p:spPr>
          <p:txBody>
            <a:bodyPr wrap="square" lIns="91440" tIns="45720" rIns="91440" bIns="45720" rtlCol="0" anchor="t">
              <a:spAutoFit/>
            </a:bodyPr>
            <a:lstStyle/>
            <a:p>
              <a:r>
                <a:rPr kumimoji="1" lang="ja-JP" altLang="en-US" sz="1200" dirty="0">
                  <a:solidFill>
                    <a:srgbClr val="3B3838"/>
                  </a:solidFill>
                  <a:latin typeface="Noto Sans JP Regular" panose="020B0200000000000000" pitchFamily="34" charset="-122"/>
                  <a:ea typeface="Noto Sans JP Regular" panose="020B0200000000000000" pitchFamily="34" charset="-122"/>
                </a:rPr>
                <a:t>主治医から入手した主治医意見書等を事業者に提出し、両立支援を申し出る。</a:t>
              </a:r>
            </a:p>
          </p:txBody>
        </p:sp>
      </p:grpSp>
      <p:grpSp>
        <p:nvGrpSpPr>
          <p:cNvPr id="117" name="组合 116">
            <a:extLst>
              <a:ext uri="{FF2B5EF4-FFF2-40B4-BE49-F238E27FC236}">
                <a16:creationId xmlns:a16="http://schemas.microsoft.com/office/drawing/2014/main" id="{F94212F9-7ED0-BCF6-506C-55EADC0AA5DC}"/>
              </a:ext>
            </a:extLst>
          </p:cNvPr>
          <p:cNvGrpSpPr/>
          <p:nvPr/>
        </p:nvGrpSpPr>
        <p:grpSpPr>
          <a:xfrm>
            <a:off x="240053" y="1541488"/>
            <a:ext cx="3770022" cy="1006641"/>
            <a:chOff x="240053" y="1541488"/>
            <a:chExt cx="3770022" cy="1006641"/>
          </a:xfrm>
        </p:grpSpPr>
        <p:sp>
          <p:nvSpPr>
            <p:cNvPr id="118" name="四角形: 角を丸くする 9">
              <a:extLst>
                <a:ext uri="{FF2B5EF4-FFF2-40B4-BE49-F238E27FC236}">
                  <a16:creationId xmlns:a16="http://schemas.microsoft.com/office/drawing/2014/main" id="{3E8D8FB3-3F2A-8E3F-7D97-D531B2776178}"/>
                </a:ext>
              </a:extLst>
            </p:cNvPr>
            <p:cNvSpPr/>
            <p:nvPr/>
          </p:nvSpPr>
          <p:spPr>
            <a:xfrm>
              <a:off x="240053" y="1541488"/>
              <a:ext cx="3770022" cy="1006641"/>
            </a:xfrm>
            <a:prstGeom prst="roundRect">
              <a:avLst>
                <a:gd name="adj" fmla="val 8467"/>
              </a:avLst>
            </a:prstGeom>
            <a:solidFill>
              <a:schemeClr val="accent4">
                <a:lumMod val="20000"/>
                <a:lumOff val="80000"/>
              </a:schemeClr>
            </a:solidFill>
            <a:ln w="22225">
              <a:solidFill>
                <a:schemeClr val="accent5">
                  <a:lumMod val="90000"/>
                </a:schemeClr>
              </a:solidFill>
            </a:ln>
          </p:spPr>
          <p:txBody>
            <a:bodyPr wrap="none" rtlCol="0" anchor="ct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kumimoji="1" lang="ja-JP" altLang="en-US">
                <a:latin typeface="+mn-ea"/>
              </a:endParaRPr>
            </a:p>
          </p:txBody>
        </p:sp>
        <p:sp>
          <p:nvSpPr>
            <p:cNvPr id="119" name="テキスト ボックス 10">
              <a:extLst>
                <a:ext uri="{FF2B5EF4-FFF2-40B4-BE49-F238E27FC236}">
                  <a16:creationId xmlns:a16="http://schemas.microsoft.com/office/drawing/2014/main" id="{379ECCD6-DD48-FFEE-7309-0E7256AB0DE9}"/>
                </a:ext>
              </a:extLst>
            </p:cNvPr>
            <p:cNvSpPr txBox="1"/>
            <p:nvPr/>
          </p:nvSpPr>
          <p:spPr>
            <a:xfrm>
              <a:off x="547563" y="1614672"/>
              <a:ext cx="3155003" cy="3077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kumimoji="1" lang="ja-JP" altLang="en-US" sz="1400" dirty="0">
                  <a:solidFill>
                    <a:srgbClr val="3B3838"/>
                  </a:solidFill>
                  <a:latin typeface="Noto Sans JP Medium" panose="020B0200000000000000" pitchFamily="34" charset="-122"/>
                  <a:ea typeface="Noto Sans JP Medium" panose="020B0200000000000000" pitchFamily="34" charset="-122"/>
                </a:rPr>
                <a:t>①仕事に関する情報の提供</a:t>
              </a:r>
            </a:p>
          </p:txBody>
        </p:sp>
        <p:sp>
          <p:nvSpPr>
            <p:cNvPr id="120" name="テキスト ボックス 13">
              <a:extLst>
                <a:ext uri="{FF2B5EF4-FFF2-40B4-BE49-F238E27FC236}">
                  <a16:creationId xmlns:a16="http://schemas.microsoft.com/office/drawing/2014/main" id="{57E8EB08-236E-39E0-69EA-513552E7CDE4}"/>
                </a:ext>
              </a:extLst>
            </p:cNvPr>
            <p:cNvSpPr txBox="1"/>
            <p:nvPr/>
          </p:nvSpPr>
          <p:spPr>
            <a:xfrm>
              <a:off x="358355" y="1951724"/>
              <a:ext cx="3533418" cy="461665"/>
            </a:xfrm>
            <a:prstGeom prst="rect">
              <a:avLst/>
            </a:prstGeom>
            <a:noFill/>
          </p:spPr>
          <p:txBody>
            <a:bodyPr wrap="square" lIns="91440" tIns="45720" rIns="91440" bIns="4572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ja-JP" altLang="en-US" sz="1200" dirty="0">
                  <a:solidFill>
                    <a:srgbClr val="3B3838"/>
                  </a:solidFill>
                  <a:latin typeface="Noto Sans JP Regular" panose="020B0200000000000000" pitchFamily="34" charset="-122"/>
                  <a:ea typeface="Noto Sans JP Regular" panose="020B0200000000000000" pitchFamily="34" charset="-122"/>
                </a:rPr>
                <a:t>自身の仕事に関する「勤務情報提供書」を作成して主治医に提供する。</a:t>
              </a:r>
            </a:p>
          </p:txBody>
        </p:sp>
      </p:grpSp>
      <p:sp>
        <p:nvSpPr>
          <p:cNvPr id="121" name="吹き出し: 円形 79">
            <a:extLst>
              <a:ext uri="{FF2B5EF4-FFF2-40B4-BE49-F238E27FC236}">
                <a16:creationId xmlns:a16="http://schemas.microsoft.com/office/drawing/2014/main" id="{F5CDEEC5-FCC4-7885-775B-81189FB1DA99}"/>
              </a:ext>
            </a:extLst>
          </p:cNvPr>
          <p:cNvSpPr/>
          <p:nvPr/>
        </p:nvSpPr>
        <p:spPr>
          <a:xfrm>
            <a:off x="3074936" y="2284739"/>
            <a:ext cx="2117489" cy="1022955"/>
          </a:xfrm>
          <a:prstGeom prst="wedgeEllipseCallout">
            <a:avLst>
              <a:gd name="adj1" fmla="val -67554"/>
              <a:gd name="adj2" fmla="val -52971"/>
            </a:avLst>
          </a:prstGeom>
          <a:solidFill>
            <a:srgbClr val="55779B"/>
          </a:solidFill>
          <a:ln w="31750" cap="rnd">
            <a:no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a:p>
        </p:txBody>
      </p:sp>
      <p:sp>
        <p:nvSpPr>
          <p:cNvPr id="122" name="テキスト ボックス 80">
            <a:extLst>
              <a:ext uri="{FF2B5EF4-FFF2-40B4-BE49-F238E27FC236}">
                <a16:creationId xmlns:a16="http://schemas.microsoft.com/office/drawing/2014/main" id="{6E5D558B-F9C0-C5BF-5D83-E7C830FA0B5A}"/>
              </a:ext>
            </a:extLst>
          </p:cNvPr>
          <p:cNvSpPr txBox="1"/>
          <p:nvPr/>
        </p:nvSpPr>
        <p:spPr>
          <a:xfrm>
            <a:off x="3233434" y="2426884"/>
            <a:ext cx="1800493" cy="738664"/>
          </a:xfrm>
          <a:prstGeom prst="rect">
            <a:avLst/>
          </a:prstGeom>
          <a:noFill/>
        </p:spPr>
        <p:txBody>
          <a:bodyPr wrap="none" rtlCol="0">
            <a:spAutoFit/>
          </a:bodyPr>
          <a:lstStyle>
            <a:defPPr>
              <a:defRPr lang="en-US"/>
            </a:defPPr>
            <a:lvl1pPr algn="ctr">
              <a:defRPr kumimoji="1">
                <a:solidFill>
                  <a:schemeClr val="bg1"/>
                </a:solidFill>
                <a:latin typeface="Noto Sans JP Medium" panose="020B0200000000000000" pitchFamily="50" charset="-128"/>
                <a:ea typeface="Noto Sans JP Medium" panose="020B0200000000000000" pitchFamily="50" charset="-128"/>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ja-JP" altLang="en-US" sz="1400" dirty="0"/>
              <a:t>人事労務担当者や</a:t>
            </a:r>
            <a:endParaRPr lang="en-US" altLang="ja-JP" sz="1400" dirty="0"/>
          </a:p>
          <a:p>
            <a:r>
              <a:rPr lang="ja-JP" altLang="en-US" sz="1400" dirty="0"/>
              <a:t>産業保健スタッフと</a:t>
            </a:r>
          </a:p>
          <a:p>
            <a:r>
              <a:rPr lang="ja-JP" altLang="en-US" sz="1400" dirty="0"/>
              <a:t>一緒に作成する</a:t>
            </a:r>
          </a:p>
        </p:txBody>
      </p:sp>
      <p:grpSp>
        <p:nvGrpSpPr>
          <p:cNvPr id="123" name="グループ化 129">
            <a:extLst>
              <a:ext uri="{FF2B5EF4-FFF2-40B4-BE49-F238E27FC236}">
                <a16:creationId xmlns:a16="http://schemas.microsoft.com/office/drawing/2014/main" id="{293D8257-3565-1275-7B78-8FA1322A396E}"/>
              </a:ext>
            </a:extLst>
          </p:cNvPr>
          <p:cNvGrpSpPr/>
          <p:nvPr/>
        </p:nvGrpSpPr>
        <p:grpSpPr>
          <a:xfrm>
            <a:off x="-6471" y="5808553"/>
            <a:ext cx="9156942" cy="397038"/>
            <a:chOff x="0" y="5808553"/>
            <a:chExt cx="9156942" cy="397038"/>
          </a:xfrm>
        </p:grpSpPr>
        <p:grpSp>
          <p:nvGrpSpPr>
            <p:cNvPr id="124" name="グループ化 29">
              <a:extLst>
                <a:ext uri="{FF2B5EF4-FFF2-40B4-BE49-F238E27FC236}">
                  <a16:creationId xmlns:a16="http://schemas.microsoft.com/office/drawing/2014/main" id="{339A3E67-496B-4103-9185-88DCDB747D21}"/>
                </a:ext>
              </a:extLst>
            </p:cNvPr>
            <p:cNvGrpSpPr/>
            <p:nvPr/>
          </p:nvGrpSpPr>
          <p:grpSpPr>
            <a:xfrm>
              <a:off x="0" y="5808553"/>
              <a:ext cx="4673580" cy="397038"/>
              <a:chOff x="-2786978" y="4566789"/>
              <a:chExt cx="4673580" cy="397038"/>
            </a:xfrm>
          </p:grpSpPr>
          <p:sp>
            <p:nvSpPr>
              <p:cNvPr id="128" name="正方形/長方形 26">
                <a:extLst>
                  <a:ext uri="{FF2B5EF4-FFF2-40B4-BE49-F238E27FC236}">
                    <a16:creationId xmlns:a16="http://schemas.microsoft.com/office/drawing/2014/main" id="{63D44EDA-88D9-F84C-2A0C-973FA213A68E}"/>
                  </a:ext>
                </a:extLst>
              </p:cNvPr>
              <p:cNvSpPr/>
              <p:nvPr/>
            </p:nvSpPr>
            <p:spPr>
              <a:xfrm>
                <a:off x="-2610188" y="4566789"/>
                <a:ext cx="4320000" cy="397038"/>
              </a:xfrm>
              <a:prstGeom prst="rect">
                <a:avLst/>
              </a:prstGeom>
              <a:solidFill>
                <a:srgbClr val="ED80AF"/>
              </a:solidFill>
              <a:ln w="25400" cap="rnd">
                <a:solidFill>
                  <a:srgbClr val="ED80AF"/>
                </a:solidFill>
              </a:ln>
            </p:spPr>
            <p:txBody>
              <a:bodyPr wrap="square" rtlCol="0" anchor="ctr">
                <a:noAutofit/>
              </a:bodyPr>
              <a:lstStyle/>
              <a:p>
                <a:pPr algn="ctr"/>
                <a:endParaRPr kumimoji="1" lang="ja-JP" altLang="en-US" dirty="0">
                  <a:latin typeface="+mn-ea"/>
                </a:endParaRPr>
              </a:p>
            </p:txBody>
          </p:sp>
          <p:sp>
            <p:nvSpPr>
              <p:cNvPr id="129" name="正方形/長方形 27">
                <a:extLst>
                  <a:ext uri="{FF2B5EF4-FFF2-40B4-BE49-F238E27FC236}">
                    <a16:creationId xmlns:a16="http://schemas.microsoft.com/office/drawing/2014/main" id="{B0232CBB-BF19-2E1A-C75A-0210777D6817}"/>
                  </a:ext>
                </a:extLst>
              </p:cNvPr>
              <p:cNvSpPr/>
              <p:nvPr/>
            </p:nvSpPr>
            <p:spPr>
              <a:xfrm>
                <a:off x="-2786978" y="4626809"/>
                <a:ext cx="4673580" cy="276999"/>
              </a:xfrm>
              <a:prstGeom prst="rect">
                <a:avLst/>
              </a:prstGeom>
              <a:noFill/>
              <a:ln w="28575">
                <a:noFill/>
              </a:ln>
            </p:spPr>
            <p:txBody>
              <a:bodyPr wrap="square" tIns="0" bIns="0" anchor="ctr" anchorCtr="0">
                <a:spAutoFit/>
              </a:bodyPr>
              <a:lstStyle/>
              <a:p>
                <a:pPr algn="ctr"/>
                <a:r>
                  <a:rPr kumimoji="1" lang="ja-JP" altLang="en-US" b="1" dirty="0">
                    <a:solidFill>
                      <a:schemeClr val="bg1"/>
                    </a:solidFill>
                    <a:latin typeface="Noto Sans JP Bold" panose="020B0200000000000000" pitchFamily="50" charset="-128"/>
                    <a:ea typeface="Noto Sans JP Bold" panose="020B0200000000000000" pitchFamily="50" charset="-128"/>
                  </a:rPr>
                  <a:t>入院等による休業を要さない場合の対応</a:t>
                </a:r>
              </a:p>
            </p:txBody>
          </p:sp>
        </p:grpSp>
        <p:grpSp>
          <p:nvGrpSpPr>
            <p:cNvPr id="125" name="グループ化 30">
              <a:extLst>
                <a:ext uri="{FF2B5EF4-FFF2-40B4-BE49-F238E27FC236}">
                  <a16:creationId xmlns:a16="http://schemas.microsoft.com/office/drawing/2014/main" id="{24C4C462-C595-D207-BBDB-3C5C156308F4}"/>
                </a:ext>
              </a:extLst>
            </p:cNvPr>
            <p:cNvGrpSpPr/>
            <p:nvPr/>
          </p:nvGrpSpPr>
          <p:grpSpPr>
            <a:xfrm>
              <a:off x="4483362" y="5808553"/>
              <a:ext cx="4673580" cy="397038"/>
              <a:chOff x="-2786978" y="4566789"/>
              <a:chExt cx="4673580" cy="397038"/>
            </a:xfrm>
          </p:grpSpPr>
          <p:sp>
            <p:nvSpPr>
              <p:cNvPr id="126" name="正方形/長方形 32">
                <a:extLst>
                  <a:ext uri="{FF2B5EF4-FFF2-40B4-BE49-F238E27FC236}">
                    <a16:creationId xmlns:a16="http://schemas.microsoft.com/office/drawing/2014/main" id="{4A2BD84F-1970-F981-D825-C37ABA32DD88}"/>
                  </a:ext>
                </a:extLst>
              </p:cNvPr>
              <p:cNvSpPr/>
              <p:nvPr/>
            </p:nvSpPr>
            <p:spPr>
              <a:xfrm>
                <a:off x="-2610188" y="4566789"/>
                <a:ext cx="4320000" cy="397038"/>
              </a:xfrm>
              <a:prstGeom prst="rect">
                <a:avLst/>
              </a:prstGeom>
              <a:solidFill>
                <a:srgbClr val="ED80AF"/>
              </a:solidFill>
              <a:ln w="25400" cap="rnd">
                <a:solidFill>
                  <a:srgbClr val="ED80AF"/>
                </a:solidFill>
              </a:ln>
            </p:spPr>
            <p:txBody>
              <a:bodyPr wrap="square" rtlCol="0" anchor="ctr">
                <a:noAutofit/>
              </a:bodyPr>
              <a:lstStyle/>
              <a:p>
                <a:pPr algn="ctr"/>
                <a:endParaRPr kumimoji="1" lang="ja-JP" altLang="en-US" dirty="0">
                  <a:latin typeface="+mn-ea"/>
                </a:endParaRPr>
              </a:p>
            </p:txBody>
          </p:sp>
          <p:sp>
            <p:nvSpPr>
              <p:cNvPr id="127" name="正方形/長方形 33">
                <a:extLst>
                  <a:ext uri="{FF2B5EF4-FFF2-40B4-BE49-F238E27FC236}">
                    <a16:creationId xmlns:a16="http://schemas.microsoft.com/office/drawing/2014/main" id="{80B6873A-3E4A-D7D7-E824-4D914C104D17}"/>
                  </a:ext>
                </a:extLst>
              </p:cNvPr>
              <p:cNvSpPr/>
              <p:nvPr/>
            </p:nvSpPr>
            <p:spPr>
              <a:xfrm>
                <a:off x="-2786978" y="4626809"/>
                <a:ext cx="4673580" cy="276999"/>
              </a:xfrm>
              <a:prstGeom prst="rect">
                <a:avLst/>
              </a:prstGeom>
              <a:noFill/>
              <a:ln w="28575">
                <a:noFill/>
              </a:ln>
            </p:spPr>
            <p:txBody>
              <a:bodyPr wrap="square" tIns="0" bIns="0" anchor="ctr" anchorCtr="0">
                <a:spAutoFit/>
              </a:bodyPr>
              <a:lstStyle/>
              <a:p>
                <a:pPr algn="ctr"/>
                <a:r>
                  <a:rPr kumimoji="1" lang="ja-JP" altLang="en-US" b="1" dirty="0">
                    <a:solidFill>
                      <a:schemeClr val="bg1"/>
                    </a:solidFill>
                    <a:latin typeface="Noto Sans JP Bold" panose="020B0200000000000000" pitchFamily="50" charset="-128"/>
                    <a:ea typeface="Noto Sans JP Bold" panose="020B0200000000000000" pitchFamily="50" charset="-128"/>
                  </a:rPr>
                  <a:t>入院等による休業を要する場合の対応</a:t>
                </a:r>
              </a:p>
            </p:txBody>
          </p:sp>
        </p:grpSp>
      </p:grpSp>
      <p:grpSp>
        <p:nvGrpSpPr>
          <p:cNvPr id="130" name="组合 129">
            <a:extLst>
              <a:ext uri="{FF2B5EF4-FFF2-40B4-BE49-F238E27FC236}">
                <a16:creationId xmlns:a16="http://schemas.microsoft.com/office/drawing/2014/main" id="{71B3DB85-3119-4962-7732-B05AA05DEF35}"/>
              </a:ext>
            </a:extLst>
          </p:cNvPr>
          <p:cNvGrpSpPr/>
          <p:nvPr/>
        </p:nvGrpSpPr>
        <p:grpSpPr>
          <a:xfrm>
            <a:off x="6071179" y="923903"/>
            <a:ext cx="2852068" cy="352484"/>
            <a:chOff x="6474699" y="1031390"/>
            <a:chExt cx="1867477" cy="352484"/>
          </a:xfrm>
        </p:grpSpPr>
        <p:sp>
          <p:nvSpPr>
            <p:cNvPr id="131" name="四角形: 角を丸くする 11">
              <a:extLst>
                <a:ext uri="{FF2B5EF4-FFF2-40B4-BE49-F238E27FC236}">
                  <a16:creationId xmlns:a16="http://schemas.microsoft.com/office/drawing/2014/main" id="{D4029A1B-A505-0D96-6FE6-D60F66A896F6}"/>
                </a:ext>
              </a:extLst>
            </p:cNvPr>
            <p:cNvSpPr/>
            <p:nvPr/>
          </p:nvSpPr>
          <p:spPr>
            <a:xfrm>
              <a:off x="6489382" y="1031390"/>
              <a:ext cx="1838110" cy="352484"/>
            </a:xfrm>
            <a:prstGeom prst="roundRect">
              <a:avLst/>
            </a:prstGeom>
            <a:solidFill>
              <a:srgbClr val="FFFF96"/>
            </a:solidFill>
          </p:spPr>
          <p:txBody>
            <a:bodyPr wrap="square" rtlCol="0" anchor="ctr">
              <a:noAutofit/>
            </a:bodyPr>
            <a:lstStyle/>
            <a:p>
              <a:pPr algn="ctr"/>
              <a:endParaRPr kumimoji="1" lang="ja-JP" altLang="en-US" dirty="0">
                <a:latin typeface="+mn-ea"/>
              </a:endParaRPr>
            </a:p>
          </p:txBody>
        </p:sp>
        <p:sp>
          <p:nvSpPr>
            <p:cNvPr id="132" name="正方形/長方形 61">
              <a:extLst>
                <a:ext uri="{FF2B5EF4-FFF2-40B4-BE49-F238E27FC236}">
                  <a16:creationId xmlns:a16="http://schemas.microsoft.com/office/drawing/2014/main" id="{D656F824-D137-9CF4-C77A-07E7FC6287F7}"/>
                </a:ext>
              </a:extLst>
            </p:cNvPr>
            <p:cNvSpPr/>
            <p:nvPr/>
          </p:nvSpPr>
          <p:spPr>
            <a:xfrm>
              <a:off x="6474699" y="1050957"/>
              <a:ext cx="1867477" cy="313350"/>
            </a:xfrm>
            <a:prstGeom prst="rect">
              <a:avLst/>
            </a:prstGeom>
            <a:noFill/>
            <a:ln w="28575">
              <a:noFill/>
            </a:ln>
          </p:spPr>
          <p:txBody>
            <a:bodyPr wrap="square" tIns="36000" bIns="0" anchor="ctr" anchorCtr="1">
              <a:spAutoFit/>
            </a:bodyPr>
            <a:lstStyle/>
            <a:p>
              <a:pPr algn="ctr"/>
              <a:r>
                <a:rPr kumimoji="1" lang="ja-JP" altLang="en-US" dirty="0">
                  <a:solidFill>
                    <a:srgbClr val="3B3838"/>
                  </a:solidFill>
                  <a:latin typeface="Noto Sans JP Regular" panose="020B0200000000000000" pitchFamily="34" charset="-122"/>
                  <a:ea typeface="Noto Sans JP Regular" panose="020B0200000000000000" pitchFamily="34" charset="-122"/>
                </a:rPr>
                <a:t>医師・医療機関</a:t>
              </a:r>
            </a:p>
          </p:txBody>
        </p:sp>
      </p:grpSp>
      <p:grpSp>
        <p:nvGrpSpPr>
          <p:cNvPr id="133" name="组合 132">
            <a:extLst>
              <a:ext uri="{FF2B5EF4-FFF2-40B4-BE49-F238E27FC236}">
                <a16:creationId xmlns:a16="http://schemas.microsoft.com/office/drawing/2014/main" id="{8A54968B-4ABA-EEAC-2FD0-A008C07FF55C}"/>
              </a:ext>
            </a:extLst>
          </p:cNvPr>
          <p:cNvGrpSpPr/>
          <p:nvPr/>
        </p:nvGrpSpPr>
        <p:grpSpPr>
          <a:xfrm>
            <a:off x="220754" y="923903"/>
            <a:ext cx="2852068" cy="352484"/>
            <a:chOff x="558682" y="1031390"/>
            <a:chExt cx="1867477" cy="352484"/>
          </a:xfrm>
        </p:grpSpPr>
        <p:sp>
          <p:nvSpPr>
            <p:cNvPr id="134" name="四角形: 角を丸くする 11">
              <a:extLst>
                <a:ext uri="{FF2B5EF4-FFF2-40B4-BE49-F238E27FC236}">
                  <a16:creationId xmlns:a16="http://schemas.microsoft.com/office/drawing/2014/main" id="{3F92095B-E614-781B-873C-498F3AC2BEEE}"/>
                </a:ext>
              </a:extLst>
            </p:cNvPr>
            <p:cNvSpPr/>
            <p:nvPr/>
          </p:nvSpPr>
          <p:spPr>
            <a:xfrm>
              <a:off x="573365" y="1031390"/>
              <a:ext cx="1838110" cy="352484"/>
            </a:xfrm>
            <a:prstGeom prst="roundRect">
              <a:avLst/>
            </a:prstGeom>
            <a:solidFill>
              <a:srgbClr val="FFFF96"/>
            </a:solidFill>
          </p:spPr>
          <p:txBody>
            <a:bodyPr wrap="square" rtlCol="0" anchor="ctr">
              <a:noAutofit/>
            </a:bodyPr>
            <a:lstStyle/>
            <a:p>
              <a:pPr algn="ctr"/>
              <a:endParaRPr kumimoji="1" lang="ja-JP" altLang="en-US" dirty="0">
                <a:latin typeface="+mn-ea"/>
              </a:endParaRPr>
            </a:p>
          </p:txBody>
        </p:sp>
        <p:sp>
          <p:nvSpPr>
            <p:cNvPr id="135" name="正方形/長方形 12">
              <a:extLst>
                <a:ext uri="{FF2B5EF4-FFF2-40B4-BE49-F238E27FC236}">
                  <a16:creationId xmlns:a16="http://schemas.microsoft.com/office/drawing/2014/main" id="{16007B27-EB38-E955-4251-F9FA652AF071}"/>
                </a:ext>
              </a:extLst>
            </p:cNvPr>
            <p:cNvSpPr/>
            <p:nvPr/>
          </p:nvSpPr>
          <p:spPr>
            <a:xfrm>
              <a:off x="558682" y="1050957"/>
              <a:ext cx="1867477" cy="313350"/>
            </a:xfrm>
            <a:prstGeom prst="rect">
              <a:avLst/>
            </a:prstGeom>
            <a:noFill/>
            <a:ln w="28575">
              <a:noFill/>
            </a:ln>
          </p:spPr>
          <p:txBody>
            <a:bodyPr wrap="square" tIns="36000" bIns="0" anchor="ctr" anchorCtr="1">
              <a:spAutoFit/>
            </a:bodyPr>
            <a:lstStyle/>
            <a:p>
              <a:pPr algn="ctr"/>
              <a:r>
                <a:rPr kumimoji="1" lang="ja-JP" altLang="en-US" dirty="0">
                  <a:solidFill>
                    <a:srgbClr val="3B3838"/>
                  </a:solidFill>
                  <a:latin typeface="Noto Sans JP Regular" panose="020B0200000000000000" pitchFamily="34" charset="-122"/>
                  <a:ea typeface="Noto Sans JP Regular" panose="020B0200000000000000" pitchFamily="34" charset="-122"/>
                </a:rPr>
                <a:t>労働者（患者）</a:t>
              </a:r>
            </a:p>
          </p:txBody>
        </p:sp>
      </p:grpSp>
      <p:grpSp>
        <p:nvGrpSpPr>
          <p:cNvPr id="136" name="组合 135">
            <a:extLst>
              <a:ext uri="{FF2B5EF4-FFF2-40B4-BE49-F238E27FC236}">
                <a16:creationId xmlns:a16="http://schemas.microsoft.com/office/drawing/2014/main" id="{3844CDEE-3108-5792-3BE6-45F5EB275331}"/>
              </a:ext>
            </a:extLst>
          </p:cNvPr>
          <p:cNvGrpSpPr/>
          <p:nvPr/>
        </p:nvGrpSpPr>
        <p:grpSpPr>
          <a:xfrm>
            <a:off x="3145966" y="923903"/>
            <a:ext cx="2852068" cy="352484"/>
            <a:chOff x="3516691" y="1031390"/>
            <a:chExt cx="1867477" cy="352484"/>
          </a:xfrm>
        </p:grpSpPr>
        <p:sp>
          <p:nvSpPr>
            <p:cNvPr id="137" name="四角形: 角を丸くする 11">
              <a:extLst>
                <a:ext uri="{FF2B5EF4-FFF2-40B4-BE49-F238E27FC236}">
                  <a16:creationId xmlns:a16="http://schemas.microsoft.com/office/drawing/2014/main" id="{E61B8FD9-A46F-E331-49E5-0228DA957837}"/>
                </a:ext>
              </a:extLst>
            </p:cNvPr>
            <p:cNvSpPr/>
            <p:nvPr/>
          </p:nvSpPr>
          <p:spPr>
            <a:xfrm>
              <a:off x="3531374" y="1031390"/>
              <a:ext cx="1838110" cy="352484"/>
            </a:xfrm>
            <a:prstGeom prst="roundRect">
              <a:avLst/>
            </a:prstGeom>
            <a:solidFill>
              <a:srgbClr val="FFFF96"/>
            </a:solidFill>
          </p:spPr>
          <p:txBody>
            <a:bodyPr wrap="square" rtlCol="0" anchor="ctr">
              <a:noAutofit/>
            </a:bodyPr>
            <a:lstStyle/>
            <a:p>
              <a:pPr algn="ctr"/>
              <a:endParaRPr kumimoji="1" lang="ja-JP" altLang="en-US" dirty="0">
                <a:latin typeface="+mn-ea"/>
              </a:endParaRPr>
            </a:p>
          </p:txBody>
        </p:sp>
        <p:sp>
          <p:nvSpPr>
            <p:cNvPr id="138" name="正方形/長方形 57">
              <a:extLst>
                <a:ext uri="{FF2B5EF4-FFF2-40B4-BE49-F238E27FC236}">
                  <a16:creationId xmlns:a16="http://schemas.microsoft.com/office/drawing/2014/main" id="{A98A8CE6-3ECC-B918-08FE-0F028CC52C13}"/>
                </a:ext>
              </a:extLst>
            </p:cNvPr>
            <p:cNvSpPr/>
            <p:nvPr/>
          </p:nvSpPr>
          <p:spPr>
            <a:xfrm>
              <a:off x="3516691" y="1050957"/>
              <a:ext cx="1867477" cy="313350"/>
            </a:xfrm>
            <a:prstGeom prst="rect">
              <a:avLst/>
            </a:prstGeom>
            <a:noFill/>
            <a:ln w="28575">
              <a:noFill/>
            </a:ln>
          </p:spPr>
          <p:txBody>
            <a:bodyPr wrap="square" tIns="36000" bIns="0" anchor="ctr" anchorCtr="1">
              <a:spAutoFit/>
            </a:bodyPr>
            <a:lstStyle/>
            <a:p>
              <a:pPr algn="ctr"/>
              <a:r>
                <a:rPr kumimoji="1" lang="ja-JP" altLang="en-US" dirty="0">
                  <a:solidFill>
                    <a:srgbClr val="3B3838"/>
                  </a:solidFill>
                  <a:latin typeface="Noto Sans JP Regular" panose="020B0200000000000000" pitchFamily="34" charset="-122"/>
                  <a:ea typeface="Noto Sans JP Regular" panose="020B0200000000000000" pitchFamily="34" charset="-122"/>
                </a:rPr>
                <a:t>企業・事業者</a:t>
              </a:r>
            </a:p>
          </p:txBody>
        </p:sp>
      </p:grpSp>
      <p:pic>
        <p:nvPicPr>
          <p:cNvPr id="139" name="图形 138">
            <a:extLst>
              <a:ext uri="{FF2B5EF4-FFF2-40B4-BE49-F238E27FC236}">
                <a16:creationId xmlns:a16="http://schemas.microsoft.com/office/drawing/2014/main" id="{30446E18-45D2-CE57-E53A-C384B5459AF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537981" y="891822"/>
            <a:ext cx="328681" cy="502689"/>
          </a:xfrm>
          <a:prstGeom prst="rect">
            <a:avLst/>
          </a:prstGeom>
        </p:spPr>
      </p:pic>
      <p:pic>
        <p:nvPicPr>
          <p:cNvPr id="140" name="图形 139">
            <a:extLst>
              <a:ext uri="{FF2B5EF4-FFF2-40B4-BE49-F238E27FC236}">
                <a16:creationId xmlns:a16="http://schemas.microsoft.com/office/drawing/2014/main" id="{F8793CCD-90F9-2EA6-CF48-958366B17F6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404669" y="891822"/>
            <a:ext cx="328681" cy="502689"/>
          </a:xfrm>
          <a:prstGeom prst="rect">
            <a:avLst/>
          </a:prstGeom>
        </p:spPr>
      </p:pic>
      <p:pic>
        <p:nvPicPr>
          <p:cNvPr id="141" name="图形 140">
            <a:extLst>
              <a:ext uri="{FF2B5EF4-FFF2-40B4-BE49-F238E27FC236}">
                <a16:creationId xmlns:a16="http://schemas.microsoft.com/office/drawing/2014/main" id="{991F6279-6535-2C7A-44E4-9EBC2A2FE5E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478497" y="814485"/>
            <a:ext cx="328681" cy="580026"/>
          </a:xfrm>
          <a:prstGeom prst="rect">
            <a:avLst/>
          </a:prstGeom>
        </p:spPr>
      </p:pic>
      <p:sp>
        <p:nvSpPr>
          <p:cNvPr id="142" name="吹き出し: 円形 67">
            <a:extLst>
              <a:ext uri="{FF2B5EF4-FFF2-40B4-BE49-F238E27FC236}">
                <a16:creationId xmlns:a16="http://schemas.microsoft.com/office/drawing/2014/main" id="{876B6C34-D733-1AE9-863A-AE8388A676B4}"/>
              </a:ext>
            </a:extLst>
          </p:cNvPr>
          <p:cNvSpPr/>
          <p:nvPr/>
        </p:nvSpPr>
        <p:spPr>
          <a:xfrm>
            <a:off x="222868" y="4511257"/>
            <a:ext cx="2115854" cy="1006641"/>
          </a:xfrm>
          <a:prstGeom prst="wedgeEllipseCallout">
            <a:avLst>
              <a:gd name="adj1" fmla="val 3109"/>
              <a:gd name="adj2" fmla="val -107840"/>
            </a:avLst>
          </a:prstGeom>
          <a:solidFill>
            <a:srgbClr val="55779B"/>
          </a:solidFill>
          <a:ln w="31750" cap="rnd">
            <a:no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43" name="テキスト ボックス 68">
            <a:extLst>
              <a:ext uri="{FF2B5EF4-FFF2-40B4-BE49-F238E27FC236}">
                <a16:creationId xmlns:a16="http://schemas.microsoft.com/office/drawing/2014/main" id="{3529E6A3-E380-430F-FB07-EC48F4151DFB}"/>
              </a:ext>
            </a:extLst>
          </p:cNvPr>
          <p:cNvSpPr txBox="1"/>
          <p:nvPr/>
        </p:nvSpPr>
        <p:spPr>
          <a:xfrm>
            <a:off x="290781" y="4752967"/>
            <a:ext cx="1980029" cy="523220"/>
          </a:xfrm>
          <a:prstGeom prst="rect">
            <a:avLst/>
          </a:prstGeom>
          <a:noFill/>
        </p:spPr>
        <p:txBody>
          <a:bodyPr wrap="none" rtlCol="0">
            <a:spAutoFit/>
          </a:bodyPr>
          <a:lstStyle>
            <a:defPPr>
              <a:defRPr lang="en-US"/>
            </a:defPPr>
            <a:lvl1pPr algn="ctr">
              <a:defRPr kumimoji="1" sz="1400">
                <a:solidFill>
                  <a:schemeClr val="bg1"/>
                </a:solidFill>
                <a:latin typeface="Noto Sans JP Medium" panose="020B0200000000000000" pitchFamily="50" charset="-128"/>
                <a:ea typeface="Noto Sans JP Medium" panose="020B0200000000000000" pitchFamily="50" charset="-128"/>
              </a:defRPr>
            </a:lvl1pPr>
          </a:lstStyle>
          <a:p>
            <a:r>
              <a:rPr lang="ja-JP" altLang="en-US" dirty="0"/>
              <a:t>両立支援は労働者の</a:t>
            </a:r>
            <a:endParaRPr lang="en-US" altLang="ja-JP" dirty="0"/>
          </a:p>
          <a:p>
            <a:r>
              <a:rPr lang="ja-JP" altLang="en-US" dirty="0"/>
              <a:t>申出からスタートする</a:t>
            </a:r>
            <a:endParaRPr lang="en-US" altLang="ja-JP" dirty="0"/>
          </a:p>
        </p:txBody>
      </p:sp>
    </p:spTree>
    <p:extLst>
      <p:ext uri="{BB962C8B-B14F-4D97-AF65-F5344CB8AC3E}">
        <p14:creationId xmlns:p14="http://schemas.microsoft.com/office/powerpoint/2010/main" val="32732014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CB0F6CA-2ACD-449A-229B-46BDD6863154}"/>
              </a:ext>
            </a:extLst>
          </p:cNvPr>
          <p:cNvPicPr>
            <a:picLocks noChangeAspect="1"/>
          </p:cNvPicPr>
          <p:nvPr/>
        </p:nvPicPr>
        <p:blipFill rotWithShape="1">
          <a:blip r:embed="rId3"/>
          <a:srcRect t="5689" r="397" b="-300"/>
          <a:stretch/>
        </p:blipFill>
        <p:spPr>
          <a:xfrm>
            <a:off x="549211" y="1460880"/>
            <a:ext cx="3550824" cy="4476178"/>
          </a:xfrm>
          <a:prstGeom prst="rect">
            <a:avLst/>
          </a:prstGeom>
          <a:ln>
            <a:solidFill>
              <a:schemeClr val="bg1">
                <a:lumMod val="85000"/>
              </a:schemeClr>
            </a:solidFill>
          </a:ln>
        </p:spPr>
      </p:pic>
      <p:pic>
        <p:nvPicPr>
          <p:cNvPr id="12" name="Picture 11">
            <a:extLst>
              <a:ext uri="{FF2B5EF4-FFF2-40B4-BE49-F238E27FC236}">
                <a16:creationId xmlns:a16="http://schemas.microsoft.com/office/drawing/2014/main" id="{7BD6EFCE-33B7-1C9F-AC16-3BB8735EBD0B}"/>
              </a:ext>
            </a:extLst>
          </p:cNvPr>
          <p:cNvPicPr>
            <a:picLocks noChangeAspect="1"/>
          </p:cNvPicPr>
          <p:nvPr/>
        </p:nvPicPr>
        <p:blipFill>
          <a:blip r:embed="rId4"/>
          <a:stretch>
            <a:fillRect/>
          </a:stretch>
        </p:blipFill>
        <p:spPr>
          <a:xfrm>
            <a:off x="4934521" y="1459427"/>
            <a:ext cx="3660268" cy="4476178"/>
          </a:xfrm>
          <a:prstGeom prst="rect">
            <a:avLst/>
          </a:prstGeom>
          <a:ln>
            <a:solidFill>
              <a:schemeClr val="bg1">
                <a:lumMod val="85000"/>
              </a:schemeClr>
            </a:solidFill>
          </a:ln>
        </p:spPr>
      </p:pic>
      <p:sp>
        <p:nvSpPr>
          <p:cNvPr id="3" name="TextBox 2">
            <a:extLst>
              <a:ext uri="{FF2B5EF4-FFF2-40B4-BE49-F238E27FC236}">
                <a16:creationId xmlns:a16="http://schemas.microsoft.com/office/drawing/2014/main" id="{F0712289-5A66-0896-5BF2-66FAA89C9E58}"/>
              </a:ext>
            </a:extLst>
          </p:cNvPr>
          <p:cNvSpPr txBox="1"/>
          <p:nvPr/>
        </p:nvSpPr>
        <p:spPr>
          <a:xfrm>
            <a:off x="88900" y="5984911"/>
            <a:ext cx="8966200"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dirty="0">
                <a:solidFill>
                  <a:srgbClr val="3B3838"/>
                </a:solidFill>
                <a:latin typeface="Noto Sans JP" panose="020B0200000000000000" pitchFamily="50" charset="-128"/>
                <a:ea typeface="Noto Sans JP" panose="020B0200000000000000" pitchFamily="50" charset="-128"/>
              </a:rPr>
              <a:t>※</a:t>
            </a:r>
            <a:r>
              <a:rPr lang="ja-JP" altLang="en-US" sz="1200" dirty="0">
                <a:solidFill>
                  <a:srgbClr val="3B3838"/>
                </a:solidFill>
                <a:latin typeface="Noto Sans JP" panose="020B0200000000000000" pitchFamily="50" charset="-128"/>
                <a:ea typeface="Noto Sans JP" panose="020B0200000000000000" pitchFamily="50" charset="-128"/>
              </a:rPr>
              <a:t>詳細についてはスライド</a:t>
            </a:r>
            <a:r>
              <a:rPr lang="en-US" sz="1200" dirty="0">
                <a:solidFill>
                  <a:srgbClr val="3B3838"/>
                </a:solidFill>
                <a:latin typeface="Noto Sans JP" panose="020B0200000000000000" pitchFamily="50" charset="-128"/>
                <a:ea typeface="Noto Sans JP" panose="020B0200000000000000" pitchFamily="50" charset="-128"/>
              </a:rPr>
              <a:t>33</a:t>
            </a:r>
            <a:r>
              <a:rPr lang="ja-JP" altLang="en-US" sz="1200" dirty="0">
                <a:solidFill>
                  <a:srgbClr val="3B3838"/>
                </a:solidFill>
                <a:latin typeface="Noto Sans JP" panose="020B0200000000000000" pitchFamily="50" charset="-128"/>
                <a:ea typeface="Noto Sans JP" panose="020B0200000000000000" pitchFamily="50" charset="-128"/>
              </a:rPr>
              <a:t>の「事業場における治療と仕事の両立支援のためのガイドライン」</a:t>
            </a:r>
            <a:r>
              <a:rPr lang="en-US" altLang="ja-JP" sz="1200" dirty="0">
                <a:solidFill>
                  <a:srgbClr val="3B3838"/>
                </a:solidFill>
                <a:latin typeface="Noto Sans JP" panose="020B0200000000000000" pitchFamily="50" charset="-128"/>
                <a:ea typeface="Noto Sans JP" panose="020B0200000000000000" pitchFamily="50" charset="-128"/>
              </a:rPr>
              <a:t>​</a:t>
            </a:r>
            <a:r>
              <a:rPr lang="ja-JP" altLang="en-US" sz="1200" dirty="0">
                <a:solidFill>
                  <a:srgbClr val="3B3838"/>
                </a:solidFill>
                <a:latin typeface="Noto Sans JP" panose="020B0200000000000000" pitchFamily="50" charset="-128"/>
                <a:ea typeface="Noto Sans JP" panose="020B0200000000000000" pitchFamily="50" charset="-128"/>
              </a:rPr>
              <a:t>を参照ください</a:t>
            </a:r>
            <a:r>
              <a:rPr lang="en-US" sz="1200" dirty="0">
                <a:solidFill>
                  <a:srgbClr val="3B3838"/>
                </a:solidFill>
                <a:latin typeface="Noto Sans JP" panose="020B0200000000000000" pitchFamily="50" charset="-128"/>
                <a:ea typeface="Noto Sans JP" panose="020B0200000000000000" pitchFamily="50" charset="-128"/>
              </a:rPr>
              <a:t>。</a:t>
            </a:r>
            <a:endParaRPr lang="en-US" dirty="0">
              <a:solidFill>
                <a:srgbClr val="3B3838"/>
              </a:solidFill>
            </a:endParaRPr>
          </a:p>
        </p:txBody>
      </p:sp>
      <p:sp>
        <p:nvSpPr>
          <p:cNvPr id="7" name="スライド番号プレースホルダー 1">
            <a:extLst>
              <a:ext uri="{FF2B5EF4-FFF2-40B4-BE49-F238E27FC236}">
                <a16:creationId xmlns:a16="http://schemas.microsoft.com/office/drawing/2014/main" id="{F55CCE39-4C52-3CC3-2914-A1222BC37B0B}"/>
              </a:ext>
            </a:extLst>
          </p:cNvPr>
          <p:cNvSpPr txBox="1">
            <a:spLocks/>
          </p:cNvSpPr>
          <p:nvPr/>
        </p:nvSpPr>
        <p:spPr>
          <a:xfrm>
            <a:off x="152400" y="6427788"/>
            <a:ext cx="20574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US" altLang="ja-JP" sz="1500" dirty="0">
                <a:solidFill>
                  <a:schemeClr val="accent4"/>
                </a:solidFill>
                <a:latin typeface="Noto Sans JP Regular" panose="020B0200000000000000" pitchFamily="34" charset="-128"/>
                <a:ea typeface="Noto Sans JP Regular" panose="020B0200000000000000" pitchFamily="34" charset="-128"/>
              </a:rPr>
              <a:t>13</a:t>
            </a:r>
            <a:endParaRPr kumimoji="1" lang="ja-JP" altLang="en-US" sz="1500" dirty="0">
              <a:solidFill>
                <a:schemeClr val="accent4"/>
              </a:solidFill>
              <a:latin typeface="Noto Sans JP Regular" panose="020B0200000000000000" pitchFamily="34" charset="-128"/>
              <a:ea typeface="Noto Sans JP Regular" panose="020B0200000000000000" pitchFamily="34" charset="-128"/>
            </a:endParaRPr>
          </a:p>
        </p:txBody>
      </p:sp>
      <p:sp>
        <p:nvSpPr>
          <p:cNvPr id="13" name="四角形: 上の 2 つの角を丸める 4">
            <a:extLst>
              <a:ext uri="{FF2B5EF4-FFF2-40B4-BE49-F238E27FC236}">
                <a16:creationId xmlns:a16="http://schemas.microsoft.com/office/drawing/2014/main" id="{006350BF-A645-45E8-10C3-09D83A3DA35B}"/>
              </a:ext>
            </a:extLst>
          </p:cNvPr>
          <p:cNvSpPr/>
          <p:nvPr/>
        </p:nvSpPr>
        <p:spPr>
          <a:xfrm rot="5400000">
            <a:off x="342000" y="40037"/>
            <a:ext cx="432000" cy="1116000"/>
          </a:xfrm>
          <a:prstGeom prst="round2SameRect">
            <a:avLst>
              <a:gd name="adj1" fmla="val 50000"/>
              <a:gd name="adj2" fmla="val 0"/>
            </a:avLst>
          </a:prstGeom>
          <a:solidFill>
            <a:srgbClr val="A6BE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タイトル 1">
            <a:extLst>
              <a:ext uri="{FF2B5EF4-FFF2-40B4-BE49-F238E27FC236}">
                <a16:creationId xmlns:a16="http://schemas.microsoft.com/office/drawing/2014/main" id="{11147135-46F9-901B-97BC-1BED07C1DEBC}"/>
              </a:ext>
            </a:extLst>
          </p:cNvPr>
          <p:cNvSpPr txBox="1">
            <a:spLocks/>
          </p:cNvSpPr>
          <p:nvPr/>
        </p:nvSpPr>
        <p:spPr>
          <a:xfrm>
            <a:off x="56528" y="415174"/>
            <a:ext cx="1040422" cy="365125"/>
          </a:xfrm>
          <a:prstGeom prst="rect">
            <a:avLst/>
          </a:prstGeom>
        </p:spPr>
        <p:txBody>
          <a:bodyPr lIns="0" tIns="36000" rIns="0" bIns="0" anchor="ctr" anchorCtr="1"/>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en-US" altLang="ja-JP" sz="1900" spc="300" dirty="0">
                <a:solidFill>
                  <a:schemeClr val="bg1"/>
                </a:solidFill>
                <a:latin typeface="Noto Sans JP Medium" panose="020B0200000000000000" pitchFamily="50" charset="-128"/>
                <a:ea typeface="Noto Sans JP Medium" panose="020B0200000000000000" pitchFamily="50" charset="-128"/>
              </a:rPr>
              <a:t>3-1</a:t>
            </a:r>
            <a:endParaRPr lang="ja-JP" altLang="en-US" sz="1900" spc="300" dirty="0">
              <a:solidFill>
                <a:schemeClr val="bg1"/>
              </a:solidFill>
              <a:latin typeface="Noto Sans JP Medium" panose="020B0200000000000000" pitchFamily="50" charset="-128"/>
              <a:ea typeface="Noto Sans JP Medium" panose="020B0200000000000000" pitchFamily="50" charset="-128"/>
            </a:endParaRPr>
          </a:p>
        </p:txBody>
      </p:sp>
      <p:sp>
        <p:nvSpPr>
          <p:cNvPr id="15" name="タイトル 1">
            <a:extLst>
              <a:ext uri="{FF2B5EF4-FFF2-40B4-BE49-F238E27FC236}">
                <a16:creationId xmlns:a16="http://schemas.microsoft.com/office/drawing/2014/main" id="{307AB8B2-99C7-D836-C5C6-0D1179651AF2}"/>
              </a:ext>
            </a:extLst>
          </p:cNvPr>
          <p:cNvSpPr txBox="1">
            <a:spLocks/>
          </p:cNvSpPr>
          <p:nvPr/>
        </p:nvSpPr>
        <p:spPr>
          <a:xfrm>
            <a:off x="1116000" y="382428"/>
            <a:ext cx="7875600" cy="502689"/>
          </a:xfrm>
          <a:prstGeom prst="rect">
            <a:avLst/>
          </a:prstGeom>
        </p:spPr>
        <p:txBody>
          <a:bodyPr lIns="144000" tIns="0" bIns="0" anchor="ct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400" dirty="0">
                <a:solidFill>
                  <a:srgbClr val="54779B"/>
                </a:solidFill>
                <a:latin typeface="Noto Sans JP Medium" panose="020B0200000000000000" pitchFamily="50" charset="-128"/>
                <a:ea typeface="Noto Sans JP Medium" panose="020B0200000000000000" pitchFamily="50" charset="-128"/>
              </a:rPr>
              <a:t>治療と仕事の両立支援の流れ（参考資料）　 </a:t>
            </a:r>
          </a:p>
        </p:txBody>
      </p:sp>
      <p:grpSp>
        <p:nvGrpSpPr>
          <p:cNvPr id="16" name="グループ化 24">
            <a:extLst>
              <a:ext uri="{FF2B5EF4-FFF2-40B4-BE49-F238E27FC236}">
                <a16:creationId xmlns:a16="http://schemas.microsoft.com/office/drawing/2014/main" id="{FDE480DF-3969-2F30-32EF-DFD038FB20DD}"/>
              </a:ext>
            </a:extLst>
          </p:cNvPr>
          <p:cNvGrpSpPr/>
          <p:nvPr/>
        </p:nvGrpSpPr>
        <p:grpSpPr>
          <a:xfrm>
            <a:off x="722532" y="972000"/>
            <a:ext cx="3209104" cy="386077"/>
            <a:chOff x="722532" y="1006573"/>
            <a:chExt cx="3209104" cy="386077"/>
          </a:xfrm>
        </p:grpSpPr>
        <p:sp>
          <p:nvSpPr>
            <p:cNvPr id="17" name="四角形: 角を丸くする 11">
              <a:extLst>
                <a:ext uri="{FF2B5EF4-FFF2-40B4-BE49-F238E27FC236}">
                  <a16:creationId xmlns:a16="http://schemas.microsoft.com/office/drawing/2014/main" id="{CA2B33B2-712C-ED3A-6B14-731FDD47588B}"/>
                </a:ext>
              </a:extLst>
            </p:cNvPr>
            <p:cNvSpPr/>
            <p:nvPr/>
          </p:nvSpPr>
          <p:spPr>
            <a:xfrm>
              <a:off x="722532" y="1006573"/>
              <a:ext cx="3209104" cy="386076"/>
            </a:xfrm>
            <a:prstGeom prst="roundRect">
              <a:avLst/>
            </a:prstGeom>
            <a:solidFill>
              <a:srgbClr val="FFFF96"/>
            </a:solidFill>
          </p:spPr>
          <p:txBody>
            <a:bodyPr wrap="square" rtlCol="0" anchor="ctr">
              <a:noAutofit/>
            </a:bodyPr>
            <a:lstStyle/>
            <a:p>
              <a:pPr algn="ctr"/>
              <a:endParaRPr kumimoji="1" lang="ja-JP" altLang="en-US" dirty="0">
                <a:latin typeface="+mn-ea"/>
              </a:endParaRPr>
            </a:p>
          </p:txBody>
        </p:sp>
        <p:sp>
          <p:nvSpPr>
            <p:cNvPr id="18" name="正方形/長方形 13">
              <a:extLst>
                <a:ext uri="{FF2B5EF4-FFF2-40B4-BE49-F238E27FC236}">
                  <a16:creationId xmlns:a16="http://schemas.microsoft.com/office/drawing/2014/main" id="{6B7663B9-44A8-4FA1-9B2A-3A0013E89EDA}"/>
                </a:ext>
              </a:extLst>
            </p:cNvPr>
            <p:cNvSpPr/>
            <p:nvPr/>
          </p:nvSpPr>
          <p:spPr>
            <a:xfrm>
              <a:off x="790433" y="1006573"/>
              <a:ext cx="3073303" cy="386077"/>
            </a:xfrm>
            <a:prstGeom prst="rect">
              <a:avLst/>
            </a:prstGeom>
          </p:spPr>
          <p:txBody>
            <a:bodyPr lIns="36000" tIns="36000" rIns="36000" bIns="0" anchor="ctr" anchorCtr="1"/>
            <a:lstStyle/>
            <a:p>
              <a:pPr defTabSz="914400">
                <a:lnSpc>
                  <a:spcPct val="90000"/>
                </a:lnSpc>
                <a:spcBef>
                  <a:spcPct val="0"/>
                </a:spcBef>
              </a:pPr>
              <a:r>
                <a:rPr kumimoji="1" lang="ja-JP" altLang="en-US" sz="2000" dirty="0">
                  <a:solidFill>
                    <a:srgbClr val="3B3838"/>
                  </a:solidFill>
                  <a:latin typeface="Noto Sans JP Regular" panose="020B0200000000000000" pitchFamily="34" charset="-122"/>
                  <a:ea typeface="Noto Sans JP Regular" panose="020B0200000000000000" pitchFamily="34" charset="-122"/>
                  <a:cs typeface="+mj-cs"/>
                </a:rPr>
                <a:t>勤務情報提供書の様式例</a:t>
              </a:r>
            </a:p>
          </p:txBody>
        </p:sp>
      </p:grpSp>
      <p:grpSp>
        <p:nvGrpSpPr>
          <p:cNvPr id="19" name="グループ化 23">
            <a:extLst>
              <a:ext uri="{FF2B5EF4-FFF2-40B4-BE49-F238E27FC236}">
                <a16:creationId xmlns:a16="http://schemas.microsoft.com/office/drawing/2014/main" id="{7AD7C01B-F49C-585D-441E-FDD9D25DCA28}"/>
              </a:ext>
            </a:extLst>
          </p:cNvPr>
          <p:cNvGrpSpPr/>
          <p:nvPr/>
        </p:nvGrpSpPr>
        <p:grpSpPr>
          <a:xfrm>
            <a:off x="5157627" y="972000"/>
            <a:ext cx="3209104" cy="386077"/>
            <a:chOff x="5157627" y="1006573"/>
            <a:chExt cx="3209104" cy="386077"/>
          </a:xfrm>
        </p:grpSpPr>
        <p:sp>
          <p:nvSpPr>
            <p:cNvPr id="20" name="四角形: 角を丸くする 11">
              <a:extLst>
                <a:ext uri="{FF2B5EF4-FFF2-40B4-BE49-F238E27FC236}">
                  <a16:creationId xmlns:a16="http://schemas.microsoft.com/office/drawing/2014/main" id="{7B947537-EE94-BE86-1CED-3C3E66C8E139}"/>
                </a:ext>
              </a:extLst>
            </p:cNvPr>
            <p:cNvSpPr/>
            <p:nvPr/>
          </p:nvSpPr>
          <p:spPr>
            <a:xfrm>
              <a:off x="5157627" y="1006573"/>
              <a:ext cx="3209104" cy="386076"/>
            </a:xfrm>
            <a:prstGeom prst="roundRect">
              <a:avLst/>
            </a:prstGeom>
            <a:solidFill>
              <a:srgbClr val="FFFF96"/>
            </a:solidFill>
          </p:spPr>
          <p:txBody>
            <a:bodyPr wrap="square" rtlCol="0" anchor="ctr">
              <a:noAutofit/>
            </a:bodyPr>
            <a:lstStyle/>
            <a:p>
              <a:pPr algn="ctr"/>
              <a:endParaRPr kumimoji="1" lang="ja-JP" altLang="en-US" dirty="0">
                <a:latin typeface="+mn-ea"/>
              </a:endParaRPr>
            </a:p>
          </p:txBody>
        </p:sp>
        <p:sp>
          <p:nvSpPr>
            <p:cNvPr id="21" name="正方形/長方形 17">
              <a:extLst>
                <a:ext uri="{FF2B5EF4-FFF2-40B4-BE49-F238E27FC236}">
                  <a16:creationId xmlns:a16="http://schemas.microsoft.com/office/drawing/2014/main" id="{7BAC0CE5-C50B-2463-2D14-F589DB77F27A}"/>
                </a:ext>
              </a:extLst>
            </p:cNvPr>
            <p:cNvSpPr/>
            <p:nvPr/>
          </p:nvSpPr>
          <p:spPr>
            <a:xfrm>
              <a:off x="5225528" y="1006573"/>
              <a:ext cx="3073303" cy="386077"/>
            </a:xfrm>
            <a:prstGeom prst="rect">
              <a:avLst/>
            </a:prstGeom>
          </p:spPr>
          <p:txBody>
            <a:bodyPr lIns="36000" tIns="36000" rIns="36000" bIns="0" anchor="ctr" anchorCtr="1"/>
            <a:lstStyle/>
            <a:p>
              <a:pPr defTabSz="914400">
                <a:lnSpc>
                  <a:spcPct val="90000"/>
                </a:lnSpc>
                <a:spcBef>
                  <a:spcPct val="0"/>
                </a:spcBef>
              </a:pPr>
              <a:r>
                <a:rPr kumimoji="1" lang="ja-JP" altLang="en-US" sz="2000" dirty="0">
                  <a:solidFill>
                    <a:srgbClr val="3B3838"/>
                  </a:solidFill>
                  <a:latin typeface="Noto Sans JP Regular" panose="020B0200000000000000" pitchFamily="34" charset="-122"/>
                  <a:ea typeface="Noto Sans JP Regular" panose="020B0200000000000000" pitchFamily="34" charset="-122"/>
                  <a:cs typeface="+mj-cs"/>
                </a:rPr>
                <a:t>主治医意見書の様式例</a:t>
              </a:r>
            </a:p>
          </p:txBody>
        </p:sp>
      </p:grpSp>
    </p:spTree>
    <p:extLst>
      <p:ext uri="{BB962C8B-B14F-4D97-AF65-F5344CB8AC3E}">
        <p14:creationId xmlns:p14="http://schemas.microsoft.com/office/powerpoint/2010/main" val="34374015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1">
            <a:extLst>
              <a:ext uri="{FF2B5EF4-FFF2-40B4-BE49-F238E27FC236}">
                <a16:creationId xmlns:a16="http://schemas.microsoft.com/office/drawing/2014/main" id="{3FFA06B4-093D-1E1D-F201-F21573B87054}"/>
              </a:ext>
            </a:extLst>
          </p:cNvPr>
          <p:cNvSpPr txBox="1">
            <a:spLocks/>
          </p:cNvSpPr>
          <p:nvPr/>
        </p:nvSpPr>
        <p:spPr>
          <a:xfrm>
            <a:off x="152400" y="6427788"/>
            <a:ext cx="20574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US" altLang="ja-JP" sz="1500" dirty="0">
                <a:solidFill>
                  <a:schemeClr val="accent4"/>
                </a:solidFill>
                <a:latin typeface="Noto Sans JP Regular" panose="020B0200000000000000" pitchFamily="34" charset="-128"/>
                <a:ea typeface="Noto Sans JP Regular" panose="020B0200000000000000" pitchFamily="34" charset="-128"/>
              </a:rPr>
              <a:t>14</a:t>
            </a:r>
            <a:endParaRPr kumimoji="1" lang="ja-JP" altLang="en-US" sz="1500" dirty="0">
              <a:solidFill>
                <a:schemeClr val="accent4"/>
              </a:solidFill>
              <a:latin typeface="Noto Sans JP Regular" panose="020B0200000000000000" pitchFamily="34" charset="-128"/>
              <a:ea typeface="Noto Sans JP Regular" panose="020B0200000000000000" pitchFamily="34" charset="-128"/>
            </a:endParaRPr>
          </a:p>
        </p:txBody>
      </p:sp>
      <p:cxnSp>
        <p:nvCxnSpPr>
          <p:cNvPr id="5" name="直線矢印コネクタ 41">
            <a:extLst>
              <a:ext uri="{FF2B5EF4-FFF2-40B4-BE49-F238E27FC236}">
                <a16:creationId xmlns:a16="http://schemas.microsoft.com/office/drawing/2014/main" id="{9C24F50E-B3F1-FA81-3C4A-061C2E5A6C74}"/>
              </a:ext>
            </a:extLst>
          </p:cNvPr>
          <p:cNvCxnSpPr>
            <a:cxnSpLocks/>
          </p:cNvCxnSpPr>
          <p:nvPr/>
        </p:nvCxnSpPr>
        <p:spPr>
          <a:xfrm>
            <a:off x="2330319" y="2646636"/>
            <a:ext cx="0" cy="395525"/>
          </a:xfrm>
          <a:prstGeom prst="straightConnector1">
            <a:avLst/>
          </a:prstGeom>
          <a:ln w="76200">
            <a:solidFill>
              <a:srgbClr val="E13F85"/>
            </a:solidFill>
            <a:headEnd w="med" len="med"/>
            <a:tailEnd type="triangle" w="med" len="sm"/>
          </a:ln>
        </p:spPr>
        <p:style>
          <a:lnRef idx="1">
            <a:schemeClr val="accent1"/>
          </a:lnRef>
          <a:fillRef idx="0">
            <a:schemeClr val="accent1"/>
          </a:fillRef>
          <a:effectRef idx="0">
            <a:schemeClr val="accent1"/>
          </a:effectRef>
          <a:fontRef idx="minor">
            <a:schemeClr val="tx1"/>
          </a:fontRef>
        </p:style>
      </p:cxnSp>
      <p:cxnSp>
        <p:nvCxnSpPr>
          <p:cNvPr id="6" name="直線矢印コネクタ 46">
            <a:extLst>
              <a:ext uri="{FF2B5EF4-FFF2-40B4-BE49-F238E27FC236}">
                <a16:creationId xmlns:a16="http://schemas.microsoft.com/office/drawing/2014/main" id="{523C156F-20A8-EA69-F1FF-43DE6D8B75A2}"/>
              </a:ext>
            </a:extLst>
          </p:cNvPr>
          <p:cNvCxnSpPr>
            <a:cxnSpLocks/>
          </p:cNvCxnSpPr>
          <p:nvPr/>
        </p:nvCxnSpPr>
        <p:spPr>
          <a:xfrm>
            <a:off x="6813681" y="4650706"/>
            <a:ext cx="0" cy="337820"/>
          </a:xfrm>
          <a:prstGeom prst="straightConnector1">
            <a:avLst/>
          </a:prstGeom>
          <a:ln w="76200">
            <a:solidFill>
              <a:srgbClr val="E13F85"/>
            </a:solidFill>
            <a:headEnd w="med" len="med"/>
            <a:tailEnd type="triangle" w="med" len="sm"/>
          </a:ln>
        </p:spPr>
        <p:style>
          <a:lnRef idx="1">
            <a:schemeClr val="accent1"/>
          </a:lnRef>
          <a:fillRef idx="0">
            <a:schemeClr val="accent1"/>
          </a:fillRef>
          <a:effectRef idx="0">
            <a:schemeClr val="accent1"/>
          </a:effectRef>
          <a:fontRef idx="minor">
            <a:schemeClr val="tx1"/>
          </a:fontRef>
        </p:style>
      </p:cxnSp>
      <p:sp>
        <p:nvSpPr>
          <p:cNvPr id="18" name="四角形: 角を丸くする 20">
            <a:extLst>
              <a:ext uri="{FF2B5EF4-FFF2-40B4-BE49-F238E27FC236}">
                <a16:creationId xmlns:a16="http://schemas.microsoft.com/office/drawing/2014/main" id="{349CF75B-BDDC-C256-398D-A14A0E004D14}"/>
              </a:ext>
            </a:extLst>
          </p:cNvPr>
          <p:cNvSpPr/>
          <p:nvPr/>
        </p:nvSpPr>
        <p:spPr>
          <a:xfrm>
            <a:off x="314320" y="3150865"/>
            <a:ext cx="4031999" cy="1458684"/>
          </a:xfrm>
          <a:prstGeom prst="roundRect">
            <a:avLst>
              <a:gd name="adj" fmla="val 8467"/>
            </a:avLst>
          </a:prstGeom>
          <a:solidFill>
            <a:schemeClr val="accent4">
              <a:lumMod val="20000"/>
              <a:lumOff val="80000"/>
            </a:schemeClr>
          </a:solidFill>
          <a:ln w="22225">
            <a:solidFill>
              <a:schemeClr val="accent5">
                <a:lumMod val="90000"/>
              </a:schemeClr>
            </a:solidFill>
          </a:ln>
        </p:spPr>
        <p:txBody>
          <a:bodyPr wrap="none" rtlCol="0" anchor="ctr">
            <a:noAutofit/>
          </a:bodyPr>
          <a:lstStyle/>
          <a:p>
            <a:pPr algn="ctr"/>
            <a:endParaRPr kumimoji="1" lang="ja-JP" altLang="en-US" sz="1600">
              <a:latin typeface="+mn-ea"/>
            </a:endParaRPr>
          </a:p>
        </p:txBody>
      </p:sp>
      <p:sp>
        <p:nvSpPr>
          <p:cNvPr id="25" name="テキスト ボックス 23">
            <a:extLst>
              <a:ext uri="{FF2B5EF4-FFF2-40B4-BE49-F238E27FC236}">
                <a16:creationId xmlns:a16="http://schemas.microsoft.com/office/drawing/2014/main" id="{984A3863-D919-1D6C-4E5F-BE204377F619}"/>
              </a:ext>
            </a:extLst>
          </p:cNvPr>
          <p:cNvSpPr txBox="1"/>
          <p:nvPr/>
        </p:nvSpPr>
        <p:spPr>
          <a:xfrm>
            <a:off x="552115" y="3238085"/>
            <a:ext cx="3556408" cy="338554"/>
          </a:xfrm>
          <a:prstGeom prst="rect">
            <a:avLst/>
          </a:prstGeom>
          <a:noFill/>
        </p:spPr>
        <p:txBody>
          <a:bodyPr wrap="square" rtlCol="0">
            <a:spAutoFit/>
          </a:bodyPr>
          <a:lstStyle/>
          <a:p>
            <a:pPr algn="ctr"/>
            <a:r>
              <a:rPr kumimoji="1" lang="ja-JP" altLang="en-US" sz="1600" dirty="0">
                <a:solidFill>
                  <a:srgbClr val="3B3838"/>
                </a:solidFill>
                <a:latin typeface="Noto Sans JP Medium" panose="020B0200000000000000" pitchFamily="34" charset="-122"/>
                <a:ea typeface="Noto Sans JP Medium" panose="020B0200000000000000" pitchFamily="34" charset="-122"/>
              </a:rPr>
              <a:t>②「両立支援プラン」の実行</a:t>
            </a:r>
          </a:p>
        </p:txBody>
      </p:sp>
      <p:sp>
        <p:nvSpPr>
          <p:cNvPr id="27" name="テキスト ボックス 28">
            <a:extLst>
              <a:ext uri="{FF2B5EF4-FFF2-40B4-BE49-F238E27FC236}">
                <a16:creationId xmlns:a16="http://schemas.microsoft.com/office/drawing/2014/main" id="{0DE5F30D-C521-06E3-677A-4D462B051254}"/>
              </a:ext>
            </a:extLst>
          </p:cNvPr>
          <p:cNvSpPr txBox="1"/>
          <p:nvPr/>
        </p:nvSpPr>
        <p:spPr>
          <a:xfrm>
            <a:off x="690803" y="3546404"/>
            <a:ext cx="3279033" cy="954107"/>
          </a:xfrm>
          <a:prstGeom prst="rect">
            <a:avLst/>
          </a:prstGeom>
          <a:noFill/>
        </p:spPr>
        <p:txBody>
          <a:bodyPr wrap="square" rtlCol="0">
            <a:spAutoFit/>
          </a:bodyPr>
          <a:lstStyle/>
          <a:p>
            <a:r>
              <a:rPr kumimoji="1" lang="ja-JP" altLang="en-US" sz="1400" dirty="0">
                <a:solidFill>
                  <a:srgbClr val="3B3838"/>
                </a:solidFill>
                <a:latin typeface="Noto Sans JP Regular" panose="020B0200000000000000" pitchFamily="34" charset="-122"/>
                <a:ea typeface="Noto Sans JP Regular" panose="020B0200000000000000" pitchFamily="34" charset="-122"/>
              </a:rPr>
              <a:t>周囲の同僚や上司等に、情報を必要な範囲に限定した上で可能な限り開示し、理解を得ながら「両立支援プラン」を実行する。</a:t>
            </a:r>
          </a:p>
        </p:txBody>
      </p:sp>
      <p:pic>
        <p:nvPicPr>
          <p:cNvPr id="31" name="図 40">
            <a:extLst>
              <a:ext uri="{FF2B5EF4-FFF2-40B4-BE49-F238E27FC236}">
                <a16:creationId xmlns:a16="http://schemas.microsoft.com/office/drawing/2014/main" id="{59343D86-C97B-9DA8-D5D7-FC11ED5910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6739" y="5111715"/>
            <a:ext cx="1197035" cy="1540421"/>
          </a:xfrm>
          <a:prstGeom prst="rect">
            <a:avLst/>
          </a:prstGeom>
        </p:spPr>
      </p:pic>
      <p:sp>
        <p:nvSpPr>
          <p:cNvPr id="33" name="四角形: 角を丸くする 36">
            <a:extLst>
              <a:ext uri="{FF2B5EF4-FFF2-40B4-BE49-F238E27FC236}">
                <a16:creationId xmlns:a16="http://schemas.microsoft.com/office/drawing/2014/main" id="{C3C9F0D5-936E-E135-5FE3-8779DFECD705}"/>
              </a:ext>
            </a:extLst>
          </p:cNvPr>
          <p:cNvSpPr/>
          <p:nvPr/>
        </p:nvSpPr>
        <p:spPr>
          <a:xfrm>
            <a:off x="4741324" y="3494157"/>
            <a:ext cx="4144714" cy="1115392"/>
          </a:xfrm>
          <a:prstGeom prst="roundRect">
            <a:avLst>
              <a:gd name="adj" fmla="val 8467"/>
            </a:avLst>
          </a:prstGeom>
          <a:solidFill>
            <a:schemeClr val="accent4">
              <a:lumMod val="20000"/>
              <a:lumOff val="80000"/>
            </a:schemeClr>
          </a:solidFill>
          <a:ln w="22225">
            <a:solidFill>
              <a:schemeClr val="accent5">
                <a:lumMod val="90000"/>
              </a:schemeClr>
            </a:solidFill>
          </a:ln>
        </p:spPr>
        <p:txBody>
          <a:bodyPr wrap="none" rtlCol="0" anchor="ctr">
            <a:noAutofit/>
          </a:bodyPr>
          <a:lstStyle/>
          <a:p>
            <a:pPr algn="ctr"/>
            <a:endParaRPr kumimoji="1" lang="ja-JP" altLang="en-US" sz="1600">
              <a:latin typeface="+mn-ea"/>
            </a:endParaRPr>
          </a:p>
        </p:txBody>
      </p:sp>
      <p:sp>
        <p:nvSpPr>
          <p:cNvPr id="34" name="テキスト ボックス 37">
            <a:extLst>
              <a:ext uri="{FF2B5EF4-FFF2-40B4-BE49-F238E27FC236}">
                <a16:creationId xmlns:a16="http://schemas.microsoft.com/office/drawing/2014/main" id="{8AEFA353-4054-A63A-8D34-91039454FC30}"/>
              </a:ext>
            </a:extLst>
          </p:cNvPr>
          <p:cNvSpPr txBox="1"/>
          <p:nvPr/>
        </p:nvSpPr>
        <p:spPr>
          <a:xfrm>
            <a:off x="5077752" y="3514300"/>
            <a:ext cx="3471858" cy="338554"/>
          </a:xfrm>
          <a:prstGeom prst="rect">
            <a:avLst/>
          </a:prstGeom>
          <a:noFill/>
        </p:spPr>
        <p:txBody>
          <a:bodyPr wrap="square" rtlCol="0">
            <a:spAutoFit/>
          </a:bodyPr>
          <a:lstStyle/>
          <a:p>
            <a:pPr algn="ctr"/>
            <a:r>
              <a:rPr kumimoji="1" lang="ja-JP" altLang="en-US" sz="1600" dirty="0">
                <a:solidFill>
                  <a:srgbClr val="3B3838"/>
                </a:solidFill>
                <a:latin typeface="Noto Sans JP Medium" panose="020B0200000000000000" pitchFamily="34" charset="-122"/>
                <a:ea typeface="Noto Sans JP Medium" panose="020B0200000000000000" pitchFamily="34" charset="-122"/>
              </a:rPr>
              <a:t>②労働者のフォローアップ</a:t>
            </a:r>
          </a:p>
        </p:txBody>
      </p:sp>
      <p:sp>
        <p:nvSpPr>
          <p:cNvPr id="35" name="テキスト ボックス 39">
            <a:extLst>
              <a:ext uri="{FF2B5EF4-FFF2-40B4-BE49-F238E27FC236}">
                <a16:creationId xmlns:a16="http://schemas.microsoft.com/office/drawing/2014/main" id="{E4BB1BD4-1809-CB45-7E90-1A0261271E19}"/>
              </a:ext>
            </a:extLst>
          </p:cNvPr>
          <p:cNvSpPr txBox="1"/>
          <p:nvPr/>
        </p:nvSpPr>
        <p:spPr>
          <a:xfrm>
            <a:off x="4862626" y="3825842"/>
            <a:ext cx="3902110" cy="738664"/>
          </a:xfrm>
          <a:prstGeom prst="rect">
            <a:avLst/>
          </a:prstGeom>
          <a:noFill/>
        </p:spPr>
        <p:txBody>
          <a:bodyPr wrap="square" rtlCol="0">
            <a:spAutoFit/>
          </a:bodyPr>
          <a:lstStyle/>
          <a:p>
            <a:r>
              <a:rPr kumimoji="1" lang="ja-JP" altLang="en-US" sz="1400" dirty="0">
                <a:solidFill>
                  <a:srgbClr val="3B3838"/>
                </a:solidFill>
                <a:latin typeface="Noto Sans JP Regular" panose="020B0200000000000000" pitchFamily="34" charset="-122"/>
                <a:ea typeface="Noto Sans JP Regular" panose="020B0200000000000000" pitchFamily="34" charset="-122"/>
              </a:rPr>
              <a:t>あらかじめ定めた連絡方法等によって労働者と連絡をとり、状況確認や相談等のフォローアップを行う。</a:t>
            </a:r>
          </a:p>
        </p:txBody>
      </p:sp>
      <p:sp>
        <p:nvSpPr>
          <p:cNvPr id="39" name="四角形: 角を丸くする 43">
            <a:extLst>
              <a:ext uri="{FF2B5EF4-FFF2-40B4-BE49-F238E27FC236}">
                <a16:creationId xmlns:a16="http://schemas.microsoft.com/office/drawing/2014/main" id="{CDB27EB3-4D9B-C50C-F51F-B0BAB98DDA57}"/>
              </a:ext>
            </a:extLst>
          </p:cNvPr>
          <p:cNvSpPr/>
          <p:nvPr/>
        </p:nvSpPr>
        <p:spPr>
          <a:xfrm>
            <a:off x="3294615" y="5029683"/>
            <a:ext cx="5591423" cy="1183158"/>
          </a:xfrm>
          <a:prstGeom prst="roundRect">
            <a:avLst>
              <a:gd name="adj" fmla="val 8467"/>
            </a:avLst>
          </a:prstGeom>
          <a:solidFill>
            <a:schemeClr val="accent4">
              <a:lumMod val="20000"/>
              <a:lumOff val="80000"/>
            </a:schemeClr>
          </a:solidFill>
          <a:ln w="22225">
            <a:solidFill>
              <a:schemeClr val="accent5">
                <a:lumMod val="90000"/>
              </a:schemeClr>
            </a:solidFill>
          </a:ln>
        </p:spPr>
        <p:txBody>
          <a:bodyPr wrap="none" rtlCol="0" anchor="ctr">
            <a:noAutofit/>
          </a:bodyPr>
          <a:lstStyle/>
          <a:p>
            <a:pPr algn="ctr"/>
            <a:endParaRPr kumimoji="1" lang="ja-JP" altLang="en-US" sz="1600">
              <a:latin typeface="+mn-ea"/>
            </a:endParaRPr>
          </a:p>
        </p:txBody>
      </p:sp>
      <p:sp>
        <p:nvSpPr>
          <p:cNvPr id="48" name="テキスト ボックス 44">
            <a:extLst>
              <a:ext uri="{FF2B5EF4-FFF2-40B4-BE49-F238E27FC236}">
                <a16:creationId xmlns:a16="http://schemas.microsoft.com/office/drawing/2014/main" id="{438844E7-168C-E628-332E-C0721554C5A7}"/>
              </a:ext>
            </a:extLst>
          </p:cNvPr>
          <p:cNvSpPr txBox="1"/>
          <p:nvPr/>
        </p:nvSpPr>
        <p:spPr>
          <a:xfrm>
            <a:off x="3753536" y="5066506"/>
            <a:ext cx="4673580" cy="338554"/>
          </a:xfrm>
          <a:prstGeom prst="rect">
            <a:avLst/>
          </a:prstGeom>
          <a:noFill/>
        </p:spPr>
        <p:txBody>
          <a:bodyPr wrap="square" lIns="91440" tIns="45720" rIns="91440" bIns="45720" rtlCol="0" anchor="t">
            <a:spAutoFit/>
          </a:bodyPr>
          <a:lstStyle/>
          <a:p>
            <a:pPr algn="ctr"/>
            <a:r>
              <a:rPr kumimoji="1" lang="ja-JP" altLang="en-US" sz="1600" dirty="0">
                <a:solidFill>
                  <a:srgbClr val="3B3838"/>
                </a:solidFill>
                <a:latin typeface="Noto Sans JP Medium" panose="020B0200000000000000" pitchFamily="34" charset="-122"/>
                <a:ea typeface="Noto Sans JP Medium" panose="020B0200000000000000" pitchFamily="34" charset="-122"/>
              </a:rPr>
              <a:t>③「職場復帰支援プラン」の策定・実行</a:t>
            </a:r>
          </a:p>
        </p:txBody>
      </p:sp>
      <p:sp>
        <p:nvSpPr>
          <p:cNvPr id="49" name="テキスト ボックス 45">
            <a:extLst>
              <a:ext uri="{FF2B5EF4-FFF2-40B4-BE49-F238E27FC236}">
                <a16:creationId xmlns:a16="http://schemas.microsoft.com/office/drawing/2014/main" id="{F631D8C5-CAC7-06BE-BE70-DAF62CD02429}"/>
              </a:ext>
            </a:extLst>
          </p:cNvPr>
          <p:cNvSpPr txBox="1"/>
          <p:nvPr/>
        </p:nvSpPr>
        <p:spPr>
          <a:xfrm>
            <a:off x="3444914" y="5369538"/>
            <a:ext cx="5290825" cy="738664"/>
          </a:xfrm>
          <a:prstGeom prst="rect">
            <a:avLst/>
          </a:prstGeom>
          <a:noFill/>
        </p:spPr>
        <p:txBody>
          <a:bodyPr wrap="square" lIns="91440" tIns="45720" rIns="91440" bIns="45720" rtlCol="0" anchor="t">
            <a:spAutoFit/>
          </a:bodyPr>
          <a:lstStyle/>
          <a:p>
            <a:r>
              <a:rPr kumimoji="1" lang="ja-JP" altLang="en-US" sz="1400" dirty="0">
                <a:solidFill>
                  <a:srgbClr val="3B3838"/>
                </a:solidFill>
                <a:latin typeface="Noto Sans JP Regular" panose="020B0200000000000000" pitchFamily="34" charset="-122"/>
                <a:ea typeface="Noto Sans JP Regular" panose="020B0200000000000000" pitchFamily="34" charset="-122"/>
              </a:rPr>
              <a:t>病状が回復したら、配置転換も含めた職場復帰の可否を判断し、労働者（患者）が職場復帰するまでの「職場復帰支援プラン」を策定・実行する。</a:t>
            </a:r>
          </a:p>
        </p:txBody>
      </p:sp>
      <p:sp>
        <p:nvSpPr>
          <p:cNvPr id="50" name="四角形: 角を丸くする 18">
            <a:extLst>
              <a:ext uri="{FF2B5EF4-FFF2-40B4-BE49-F238E27FC236}">
                <a16:creationId xmlns:a16="http://schemas.microsoft.com/office/drawing/2014/main" id="{A24531A0-55DB-8A0A-AE5A-8DCDD76739A0}"/>
              </a:ext>
            </a:extLst>
          </p:cNvPr>
          <p:cNvSpPr/>
          <p:nvPr/>
        </p:nvSpPr>
        <p:spPr>
          <a:xfrm>
            <a:off x="314319" y="1486744"/>
            <a:ext cx="4032000" cy="1051188"/>
          </a:xfrm>
          <a:prstGeom prst="roundRect">
            <a:avLst>
              <a:gd name="adj" fmla="val 8467"/>
            </a:avLst>
          </a:prstGeom>
          <a:solidFill>
            <a:schemeClr val="accent4">
              <a:lumMod val="20000"/>
              <a:lumOff val="80000"/>
            </a:schemeClr>
          </a:solidFill>
          <a:ln w="22225">
            <a:solidFill>
              <a:schemeClr val="accent5">
                <a:lumMod val="90000"/>
              </a:schemeClr>
            </a:solidFill>
          </a:ln>
        </p:spPr>
        <p:txBody>
          <a:bodyPr wrap="none" rtlCol="0" anchor="ctr">
            <a:noAutofit/>
          </a:bodyPr>
          <a:lstStyle/>
          <a:p>
            <a:pPr algn="ctr"/>
            <a:endParaRPr kumimoji="1" lang="ja-JP" altLang="en-US" sz="1600">
              <a:latin typeface="+mn-ea"/>
            </a:endParaRPr>
          </a:p>
        </p:txBody>
      </p:sp>
      <p:sp>
        <p:nvSpPr>
          <p:cNvPr id="51" name="テキスト ボックス 21">
            <a:extLst>
              <a:ext uri="{FF2B5EF4-FFF2-40B4-BE49-F238E27FC236}">
                <a16:creationId xmlns:a16="http://schemas.microsoft.com/office/drawing/2014/main" id="{CB1A7D0B-C84A-4703-97BE-EA5B781A3F3E}"/>
              </a:ext>
            </a:extLst>
          </p:cNvPr>
          <p:cNvSpPr txBox="1"/>
          <p:nvPr/>
        </p:nvSpPr>
        <p:spPr>
          <a:xfrm>
            <a:off x="544887" y="1566491"/>
            <a:ext cx="3570865" cy="338554"/>
          </a:xfrm>
          <a:prstGeom prst="rect">
            <a:avLst/>
          </a:prstGeom>
          <a:noFill/>
        </p:spPr>
        <p:txBody>
          <a:bodyPr wrap="square" rtlCol="0">
            <a:spAutoFit/>
          </a:bodyPr>
          <a:lstStyle/>
          <a:p>
            <a:pPr algn="ctr"/>
            <a:r>
              <a:rPr kumimoji="1" lang="ja-JP" altLang="en-US" sz="1600" dirty="0">
                <a:solidFill>
                  <a:srgbClr val="3B3838"/>
                </a:solidFill>
                <a:latin typeface="Noto Sans JP Medium" panose="020B0200000000000000" pitchFamily="34" charset="-122"/>
                <a:ea typeface="Noto Sans JP Medium" panose="020B0200000000000000" pitchFamily="34" charset="-122"/>
              </a:rPr>
              <a:t>①「両立支援プラン」の策定</a:t>
            </a:r>
          </a:p>
        </p:txBody>
      </p:sp>
      <p:grpSp>
        <p:nvGrpSpPr>
          <p:cNvPr id="52" name="グループ化 51">
            <a:extLst>
              <a:ext uri="{FF2B5EF4-FFF2-40B4-BE49-F238E27FC236}">
                <a16:creationId xmlns:a16="http://schemas.microsoft.com/office/drawing/2014/main" id="{ACA09661-7024-69F2-97E5-6B95C5093943}"/>
              </a:ext>
            </a:extLst>
          </p:cNvPr>
          <p:cNvGrpSpPr/>
          <p:nvPr/>
        </p:nvGrpSpPr>
        <p:grpSpPr>
          <a:xfrm>
            <a:off x="690802" y="1875291"/>
            <a:ext cx="3168141" cy="453146"/>
            <a:chOff x="368781" y="1821948"/>
            <a:chExt cx="3168141" cy="582097"/>
          </a:xfrm>
        </p:grpSpPr>
        <p:sp>
          <p:nvSpPr>
            <p:cNvPr id="53" name="テキスト ボックス 48">
              <a:extLst>
                <a:ext uri="{FF2B5EF4-FFF2-40B4-BE49-F238E27FC236}">
                  <a16:creationId xmlns:a16="http://schemas.microsoft.com/office/drawing/2014/main" id="{D0554AE7-8937-74AC-A781-6DCDB56B83FC}"/>
                </a:ext>
              </a:extLst>
            </p:cNvPr>
            <p:cNvSpPr txBox="1"/>
            <p:nvPr/>
          </p:nvSpPr>
          <p:spPr>
            <a:xfrm>
              <a:off x="479675" y="1821948"/>
              <a:ext cx="3057247" cy="307777"/>
            </a:xfrm>
            <a:prstGeom prst="rect">
              <a:avLst/>
            </a:prstGeom>
            <a:noFill/>
          </p:spPr>
          <p:txBody>
            <a:bodyPr wrap="none" rtlCol="0">
              <a:spAutoFit/>
            </a:bodyPr>
            <a:lstStyle/>
            <a:p>
              <a:r>
                <a:rPr kumimoji="1" lang="ja-JP" altLang="en-US" sz="1400" b="0" i="0" u="none" strike="noStrike" kern="1200" cap="none" spc="0" normalizeH="0" baseline="0" noProof="0" dirty="0">
                  <a:ln>
                    <a:noFill/>
                  </a:ln>
                  <a:solidFill>
                    <a:srgbClr val="3B3838"/>
                  </a:solidFill>
                  <a:effectLst/>
                  <a:uLnTx/>
                  <a:uFillTx/>
                  <a:latin typeface="Noto Sans JP Regular" panose="020B0200000000000000" pitchFamily="34" charset="-122"/>
                  <a:ea typeface="Noto Sans JP Regular" panose="020B0200000000000000" pitchFamily="34" charset="-122"/>
                  <a:cs typeface="+mn-cs"/>
                </a:rPr>
                <a:t>治療しながら就業を継続するための</a:t>
              </a:r>
              <a:endParaRPr kumimoji="1" lang="ja-JP" altLang="en-US" sz="1400" dirty="0">
                <a:solidFill>
                  <a:srgbClr val="3B3838"/>
                </a:solidFill>
                <a:latin typeface="Noto Sans JP Regular" panose="020B0200000000000000" pitchFamily="34" charset="-122"/>
                <a:ea typeface="Noto Sans JP Regular" panose="020B0200000000000000" pitchFamily="34" charset="-122"/>
              </a:endParaRPr>
            </a:p>
          </p:txBody>
        </p:sp>
        <p:sp>
          <p:nvSpPr>
            <p:cNvPr id="54" name="テキスト ボックス 49">
              <a:extLst>
                <a:ext uri="{FF2B5EF4-FFF2-40B4-BE49-F238E27FC236}">
                  <a16:creationId xmlns:a16="http://schemas.microsoft.com/office/drawing/2014/main" id="{0E5700A4-F3F7-E7C3-7870-3F2DE227C933}"/>
                </a:ext>
              </a:extLst>
            </p:cNvPr>
            <p:cNvSpPr txBox="1"/>
            <p:nvPr/>
          </p:nvSpPr>
          <p:spPr>
            <a:xfrm>
              <a:off x="368781" y="2096268"/>
              <a:ext cx="2877711" cy="307777"/>
            </a:xfrm>
            <a:prstGeom prst="rect">
              <a:avLst/>
            </a:prstGeom>
            <a:noFill/>
          </p:spPr>
          <p:txBody>
            <a:bodyPr wrap="none" rtlCol="0">
              <a:spAutoFit/>
            </a:bodyPr>
            <a:lstStyle/>
            <a:p>
              <a:r>
                <a:rPr kumimoji="1" lang="ja-JP" altLang="en-US" sz="1400" b="0" i="0" u="none" strike="noStrike" kern="1200" cap="none" spc="0" normalizeH="0" baseline="0" noProof="0" dirty="0">
                  <a:ln>
                    <a:noFill/>
                  </a:ln>
                  <a:solidFill>
                    <a:srgbClr val="3B3838"/>
                  </a:solidFill>
                  <a:effectLst/>
                  <a:uLnTx/>
                  <a:uFillTx/>
                  <a:latin typeface="Noto Sans JP Regular" panose="020B0200000000000000" pitchFamily="34" charset="-122"/>
                  <a:ea typeface="Noto Sans JP Regular" panose="020B0200000000000000" pitchFamily="34" charset="-122"/>
                  <a:cs typeface="+mn-cs"/>
                </a:rPr>
                <a:t>「両立支援プラン」を策定する。</a:t>
              </a:r>
              <a:endParaRPr kumimoji="1" lang="ja-JP" altLang="en-US" sz="1400" dirty="0">
                <a:solidFill>
                  <a:srgbClr val="3B3838"/>
                </a:solidFill>
                <a:latin typeface="Noto Sans JP Regular" panose="020B0200000000000000" pitchFamily="34" charset="-122"/>
                <a:ea typeface="Noto Sans JP Regular" panose="020B0200000000000000" pitchFamily="34" charset="-122"/>
              </a:endParaRPr>
            </a:p>
          </p:txBody>
        </p:sp>
      </p:grpSp>
      <p:sp>
        <p:nvSpPr>
          <p:cNvPr id="55" name="四角形: 上の 2 つの角を丸める 61">
            <a:extLst>
              <a:ext uri="{FF2B5EF4-FFF2-40B4-BE49-F238E27FC236}">
                <a16:creationId xmlns:a16="http://schemas.microsoft.com/office/drawing/2014/main" id="{C4AB1CE4-1E2C-E9E9-B011-26DA2FC255D5}"/>
              </a:ext>
            </a:extLst>
          </p:cNvPr>
          <p:cNvSpPr/>
          <p:nvPr/>
        </p:nvSpPr>
        <p:spPr>
          <a:xfrm rot="5400000">
            <a:off x="342000" y="40037"/>
            <a:ext cx="432000" cy="1116000"/>
          </a:xfrm>
          <a:prstGeom prst="round2SameRect">
            <a:avLst>
              <a:gd name="adj1" fmla="val 50000"/>
              <a:gd name="adj2" fmla="val 0"/>
            </a:avLst>
          </a:prstGeom>
          <a:solidFill>
            <a:srgbClr val="A6BE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タイトル 1">
            <a:extLst>
              <a:ext uri="{FF2B5EF4-FFF2-40B4-BE49-F238E27FC236}">
                <a16:creationId xmlns:a16="http://schemas.microsoft.com/office/drawing/2014/main" id="{DC66E8A0-DE5B-EF25-0ED4-19887709A4B0}"/>
              </a:ext>
            </a:extLst>
          </p:cNvPr>
          <p:cNvSpPr txBox="1">
            <a:spLocks/>
          </p:cNvSpPr>
          <p:nvPr/>
        </p:nvSpPr>
        <p:spPr>
          <a:xfrm>
            <a:off x="56528" y="415174"/>
            <a:ext cx="1040422" cy="365125"/>
          </a:xfrm>
          <a:prstGeom prst="rect">
            <a:avLst/>
          </a:prstGeom>
        </p:spPr>
        <p:txBody>
          <a:bodyPr lIns="0" tIns="36000" rIns="0" bIns="0" anchor="ctr" anchorCtr="1"/>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en-US" altLang="ja-JP" sz="1900" spc="300" dirty="0">
                <a:solidFill>
                  <a:schemeClr val="bg1"/>
                </a:solidFill>
                <a:latin typeface="Noto Sans JP Medium" panose="020B0200000000000000" pitchFamily="50" charset="-128"/>
                <a:ea typeface="Noto Sans JP Medium" panose="020B0200000000000000" pitchFamily="50" charset="-128"/>
              </a:rPr>
              <a:t>3-2</a:t>
            </a:r>
            <a:endParaRPr lang="ja-JP" altLang="en-US" sz="1900" spc="300" dirty="0">
              <a:solidFill>
                <a:schemeClr val="bg1"/>
              </a:solidFill>
              <a:latin typeface="Noto Sans JP Medium" panose="020B0200000000000000" pitchFamily="50" charset="-128"/>
              <a:ea typeface="Noto Sans JP Medium" panose="020B0200000000000000" pitchFamily="50" charset="-128"/>
            </a:endParaRPr>
          </a:p>
        </p:txBody>
      </p:sp>
      <p:sp>
        <p:nvSpPr>
          <p:cNvPr id="57" name="タイトル 1">
            <a:extLst>
              <a:ext uri="{FF2B5EF4-FFF2-40B4-BE49-F238E27FC236}">
                <a16:creationId xmlns:a16="http://schemas.microsoft.com/office/drawing/2014/main" id="{38F1041D-6C34-C0B7-3C8E-603D77CB78C8}"/>
              </a:ext>
            </a:extLst>
          </p:cNvPr>
          <p:cNvSpPr txBox="1">
            <a:spLocks/>
          </p:cNvSpPr>
          <p:nvPr/>
        </p:nvSpPr>
        <p:spPr>
          <a:xfrm>
            <a:off x="1116000" y="382428"/>
            <a:ext cx="7875600" cy="502689"/>
          </a:xfrm>
          <a:prstGeom prst="rect">
            <a:avLst/>
          </a:prstGeom>
        </p:spPr>
        <p:txBody>
          <a:bodyPr lIns="144000" tIns="0" bIns="0" anchor="ct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400" dirty="0">
                <a:solidFill>
                  <a:srgbClr val="54779B"/>
                </a:solidFill>
                <a:latin typeface="Noto Sans JP Medium" panose="020B0200000000000000" pitchFamily="50" charset="-128"/>
                <a:ea typeface="Noto Sans JP Medium" panose="020B0200000000000000" pitchFamily="50" charset="-128"/>
              </a:rPr>
              <a:t>治療と仕事の両立支援の内容</a:t>
            </a:r>
          </a:p>
        </p:txBody>
      </p:sp>
      <p:sp>
        <p:nvSpPr>
          <p:cNvPr id="28" name="四角形: 角を丸くする 19">
            <a:extLst>
              <a:ext uri="{FF2B5EF4-FFF2-40B4-BE49-F238E27FC236}">
                <a16:creationId xmlns:a16="http://schemas.microsoft.com/office/drawing/2014/main" id="{5EC8DBC4-8310-E935-AD4C-266C1173C754}"/>
              </a:ext>
            </a:extLst>
          </p:cNvPr>
          <p:cNvSpPr/>
          <p:nvPr/>
        </p:nvSpPr>
        <p:spPr>
          <a:xfrm>
            <a:off x="4741325" y="1486744"/>
            <a:ext cx="4144713" cy="1587279"/>
          </a:xfrm>
          <a:prstGeom prst="roundRect">
            <a:avLst>
              <a:gd name="adj" fmla="val 8467"/>
            </a:avLst>
          </a:prstGeom>
          <a:solidFill>
            <a:schemeClr val="accent4">
              <a:lumMod val="20000"/>
              <a:lumOff val="80000"/>
            </a:schemeClr>
          </a:solidFill>
          <a:ln w="22225">
            <a:solidFill>
              <a:schemeClr val="accent5">
                <a:lumMod val="90000"/>
              </a:schemeClr>
            </a:solidFill>
          </a:ln>
        </p:spPr>
        <p:txBody>
          <a:bodyPr wrap="none" rtlCol="0" anchor="ctr">
            <a:noAutofit/>
          </a:bodyPr>
          <a:lstStyle/>
          <a:p>
            <a:pPr algn="ctr"/>
            <a:endParaRPr kumimoji="1" lang="ja-JP" altLang="en-US" sz="1600" dirty="0">
              <a:latin typeface="+mn-ea"/>
            </a:endParaRPr>
          </a:p>
        </p:txBody>
      </p:sp>
      <p:sp>
        <p:nvSpPr>
          <p:cNvPr id="30" name="テキスト ボックス 22">
            <a:extLst>
              <a:ext uri="{FF2B5EF4-FFF2-40B4-BE49-F238E27FC236}">
                <a16:creationId xmlns:a16="http://schemas.microsoft.com/office/drawing/2014/main" id="{31C6BD5C-A546-46D5-5696-3CAEE921ACD9}"/>
              </a:ext>
            </a:extLst>
          </p:cNvPr>
          <p:cNvSpPr txBox="1"/>
          <p:nvPr/>
        </p:nvSpPr>
        <p:spPr>
          <a:xfrm>
            <a:off x="5251589" y="1520546"/>
            <a:ext cx="3124184" cy="338554"/>
          </a:xfrm>
          <a:prstGeom prst="rect">
            <a:avLst/>
          </a:prstGeom>
          <a:noFill/>
        </p:spPr>
        <p:txBody>
          <a:bodyPr wrap="square" rtlCol="0">
            <a:spAutoFit/>
          </a:bodyPr>
          <a:lstStyle/>
          <a:p>
            <a:pPr algn="ctr"/>
            <a:r>
              <a:rPr kumimoji="1" lang="ja-JP" altLang="en-US" sz="1600" dirty="0">
                <a:solidFill>
                  <a:srgbClr val="3B3838"/>
                </a:solidFill>
                <a:latin typeface="Noto Sans JP Medium" panose="020B0200000000000000" pitchFamily="34" charset="-122"/>
                <a:ea typeface="Noto Sans JP Medium" panose="020B0200000000000000" pitchFamily="34" charset="-122"/>
              </a:rPr>
              <a:t>①休業開始前の対応</a:t>
            </a:r>
          </a:p>
        </p:txBody>
      </p:sp>
      <p:sp>
        <p:nvSpPr>
          <p:cNvPr id="58" name="テキスト ボックス 16">
            <a:extLst>
              <a:ext uri="{FF2B5EF4-FFF2-40B4-BE49-F238E27FC236}">
                <a16:creationId xmlns:a16="http://schemas.microsoft.com/office/drawing/2014/main" id="{B1EA7521-E432-3C94-1844-F6FA50BF72B2}"/>
              </a:ext>
            </a:extLst>
          </p:cNvPr>
          <p:cNvSpPr txBox="1"/>
          <p:nvPr/>
        </p:nvSpPr>
        <p:spPr>
          <a:xfrm>
            <a:off x="4897522" y="1829470"/>
            <a:ext cx="3832318" cy="738664"/>
          </a:xfrm>
          <a:prstGeom prst="rect">
            <a:avLst/>
          </a:prstGeom>
          <a:noFill/>
        </p:spPr>
        <p:txBody>
          <a:bodyPr wrap="square" rtlCol="0">
            <a:spAutoFit/>
          </a:bodyPr>
          <a:lstStyle/>
          <a:p>
            <a:r>
              <a:rPr kumimoji="1" lang="ja-JP" altLang="en-US" sz="1400" b="0" i="0" u="none" strike="noStrike" kern="1200" cap="none" spc="0" normalizeH="0" baseline="0" noProof="0" dirty="0">
                <a:ln>
                  <a:noFill/>
                </a:ln>
                <a:solidFill>
                  <a:srgbClr val="3B3838"/>
                </a:solidFill>
                <a:effectLst/>
                <a:uLnTx/>
                <a:uFillTx/>
                <a:latin typeface="Noto Sans JP Regular" panose="020B0200000000000000" pitchFamily="34" charset="-122"/>
                <a:ea typeface="Noto Sans JP Regular" panose="020B0200000000000000" pitchFamily="34" charset="-122"/>
                <a:cs typeface="+mn-cs"/>
              </a:rPr>
              <a:t>事業者は、労働者に対して休業に関する制度と休業可能期間、職場復帰の手順等について情報提供を行う。</a:t>
            </a:r>
            <a:endParaRPr kumimoji="1" lang="ja-JP" altLang="en-US" sz="1400" dirty="0">
              <a:solidFill>
                <a:srgbClr val="3B3838"/>
              </a:solidFill>
              <a:latin typeface="Noto Sans JP Regular" panose="020B0200000000000000" pitchFamily="34" charset="-122"/>
              <a:ea typeface="Noto Sans JP Regular" panose="020B0200000000000000" pitchFamily="34" charset="-122"/>
            </a:endParaRPr>
          </a:p>
        </p:txBody>
      </p:sp>
      <p:sp>
        <p:nvSpPr>
          <p:cNvPr id="59" name="テキスト ボックス 17">
            <a:extLst>
              <a:ext uri="{FF2B5EF4-FFF2-40B4-BE49-F238E27FC236}">
                <a16:creationId xmlns:a16="http://schemas.microsoft.com/office/drawing/2014/main" id="{56216D4D-0ADE-877E-67A7-6D7404B67F87}"/>
              </a:ext>
            </a:extLst>
          </p:cNvPr>
          <p:cNvSpPr txBox="1"/>
          <p:nvPr/>
        </p:nvSpPr>
        <p:spPr>
          <a:xfrm>
            <a:off x="4897522" y="2476378"/>
            <a:ext cx="3832318" cy="523220"/>
          </a:xfrm>
          <a:prstGeom prst="rect">
            <a:avLst/>
          </a:prstGeom>
          <a:noFill/>
        </p:spPr>
        <p:txBody>
          <a:bodyPr wrap="square" rtlCol="0">
            <a:spAutoFit/>
          </a:bodyPr>
          <a:lstStyle/>
          <a:p>
            <a:r>
              <a:rPr kumimoji="1" lang="ja-JP" altLang="en-US" sz="1400" b="0" i="0" u="none" strike="noStrike" kern="1200" cap="none" spc="0" normalizeH="0" baseline="0" noProof="0" dirty="0">
                <a:ln>
                  <a:noFill/>
                </a:ln>
                <a:solidFill>
                  <a:srgbClr val="3B3838"/>
                </a:solidFill>
                <a:effectLst/>
                <a:uLnTx/>
                <a:uFillTx/>
                <a:latin typeface="Noto Sans JP Regular" panose="020B0200000000000000" pitchFamily="34" charset="-122"/>
                <a:ea typeface="Noto Sans JP Regular" panose="020B0200000000000000" pitchFamily="34" charset="-122"/>
                <a:cs typeface="+mn-cs"/>
              </a:rPr>
              <a:t>労働者（患者）は、休業申請書類を提出し、休業を開始する。</a:t>
            </a:r>
            <a:endParaRPr kumimoji="1" lang="ja-JP" altLang="en-US" sz="1400" dirty="0">
              <a:solidFill>
                <a:srgbClr val="3B3838"/>
              </a:solidFill>
              <a:latin typeface="Noto Sans JP Regular" panose="020B0200000000000000" pitchFamily="34" charset="-122"/>
              <a:ea typeface="Noto Sans JP Regular" panose="020B0200000000000000" pitchFamily="34" charset="-122"/>
            </a:endParaRPr>
          </a:p>
        </p:txBody>
      </p:sp>
      <p:cxnSp>
        <p:nvCxnSpPr>
          <p:cNvPr id="44" name="直線矢印コネクタ 46">
            <a:extLst>
              <a:ext uri="{FF2B5EF4-FFF2-40B4-BE49-F238E27FC236}">
                <a16:creationId xmlns:a16="http://schemas.microsoft.com/office/drawing/2014/main" id="{4FCC468D-D6D9-64E8-E728-28236FCAB414}"/>
              </a:ext>
            </a:extLst>
          </p:cNvPr>
          <p:cNvCxnSpPr>
            <a:cxnSpLocks/>
          </p:cNvCxnSpPr>
          <p:nvPr/>
        </p:nvCxnSpPr>
        <p:spPr>
          <a:xfrm>
            <a:off x="6813681" y="3115180"/>
            <a:ext cx="0" cy="337820"/>
          </a:xfrm>
          <a:prstGeom prst="straightConnector1">
            <a:avLst/>
          </a:prstGeom>
          <a:ln w="76200">
            <a:solidFill>
              <a:srgbClr val="E13F85"/>
            </a:solidFill>
            <a:headEnd w="med" len="med"/>
            <a:tailEnd type="triangle" w="med" len="sm"/>
          </a:ln>
        </p:spPr>
        <p:style>
          <a:lnRef idx="1">
            <a:schemeClr val="accent1"/>
          </a:lnRef>
          <a:fillRef idx="0">
            <a:schemeClr val="accent1"/>
          </a:fillRef>
          <a:effectRef idx="0">
            <a:schemeClr val="accent1"/>
          </a:effectRef>
          <a:fontRef idx="minor">
            <a:schemeClr val="tx1"/>
          </a:fontRef>
        </p:style>
      </p:cxnSp>
      <p:grpSp>
        <p:nvGrpSpPr>
          <p:cNvPr id="2" name="グループ化 29">
            <a:extLst>
              <a:ext uri="{FF2B5EF4-FFF2-40B4-BE49-F238E27FC236}">
                <a16:creationId xmlns:a16="http://schemas.microsoft.com/office/drawing/2014/main" id="{6D75727D-57BF-07DB-8A80-10782D0141AE}"/>
              </a:ext>
            </a:extLst>
          </p:cNvPr>
          <p:cNvGrpSpPr/>
          <p:nvPr/>
        </p:nvGrpSpPr>
        <p:grpSpPr>
          <a:xfrm>
            <a:off x="-6471" y="993073"/>
            <a:ext cx="4673580" cy="397038"/>
            <a:chOff x="-2786978" y="4566789"/>
            <a:chExt cx="4673580" cy="397038"/>
          </a:xfrm>
        </p:grpSpPr>
        <p:sp>
          <p:nvSpPr>
            <p:cNvPr id="3" name="正方形/長方形 26">
              <a:extLst>
                <a:ext uri="{FF2B5EF4-FFF2-40B4-BE49-F238E27FC236}">
                  <a16:creationId xmlns:a16="http://schemas.microsoft.com/office/drawing/2014/main" id="{4CAF8267-FD82-DFE1-BC92-86B633975006}"/>
                </a:ext>
              </a:extLst>
            </p:cNvPr>
            <p:cNvSpPr/>
            <p:nvPr/>
          </p:nvSpPr>
          <p:spPr>
            <a:xfrm>
              <a:off x="-2610188" y="4566789"/>
              <a:ext cx="4320000" cy="397038"/>
            </a:xfrm>
            <a:prstGeom prst="rect">
              <a:avLst/>
            </a:prstGeom>
            <a:solidFill>
              <a:srgbClr val="ED80AF"/>
            </a:solidFill>
            <a:ln w="25400" cap="rnd">
              <a:solidFill>
                <a:srgbClr val="ED80AF"/>
              </a:solidFill>
            </a:ln>
          </p:spPr>
          <p:txBody>
            <a:bodyPr wrap="square" rtlCol="0" anchor="ctr">
              <a:noAutofit/>
            </a:bodyPr>
            <a:lstStyle/>
            <a:p>
              <a:pPr algn="ctr"/>
              <a:endParaRPr kumimoji="1" lang="ja-JP" altLang="en-US" dirty="0">
                <a:latin typeface="+mn-ea"/>
              </a:endParaRPr>
            </a:p>
          </p:txBody>
        </p:sp>
        <p:sp>
          <p:nvSpPr>
            <p:cNvPr id="7" name="正方形/長方形 27">
              <a:extLst>
                <a:ext uri="{FF2B5EF4-FFF2-40B4-BE49-F238E27FC236}">
                  <a16:creationId xmlns:a16="http://schemas.microsoft.com/office/drawing/2014/main" id="{E5F0A904-BB83-06ED-0353-3DD811478F29}"/>
                </a:ext>
              </a:extLst>
            </p:cNvPr>
            <p:cNvSpPr/>
            <p:nvPr/>
          </p:nvSpPr>
          <p:spPr>
            <a:xfrm>
              <a:off x="-2786978" y="4626809"/>
              <a:ext cx="4673580" cy="276999"/>
            </a:xfrm>
            <a:prstGeom prst="rect">
              <a:avLst/>
            </a:prstGeom>
            <a:noFill/>
            <a:ln w="28575">
              <a:noFill/>
            </a:ln>
          </p:spPr>
          <p:txBody>
            <a:bodyPr wrap="square" tIns="0" bIns="0" anchor="ctr" anchorCtr="0">
              <a:spAutoFit/>
            </a:bodyPr>
            <a:lstStyle/>
            <a:p>
              <a:pPr algn="ctr"/>
              <a:r>
                <a:rPr kumimoji="1" lang="ja-JP" altLang="en-US" b="1" dirty="0">
                  <a:solidFill>
                    <a:schemeClr val="bg1"/>
                  </a:solidFill>
                  <a:latin typeface="Noto Sans JP Bold" panose="020B0200000000000000" pitchFamily="50" charset="-128"/>
                  <a:ea typeface="Noto Sans JP Bold" panose="020B0200000000000000" pitchFamily="50" charset="-128"/>
                </a:rPr>
                <a:t>入院等による休業を要さない場合の対応</a:t>
              </a:r>
            </a:p>
          </p:txBody>
        </p:sp>
      </p:grpSp>
      <p:grpSp>
        <p:nvGrpSpPr>
          <p:cNvPr id="8" name="グループ化 30">
            <a:extLst>
              <a:ext uri="{FF2B5EF4-FFF2-40B4-BE49-F238E27FC236}">
                <a16:creationId xmlns:a16="http://schemas.microsoft.com/office/drawing/2014/main" id="{A1CA3755-7EF3-DAB0-6A25-4E7C87A98504}"/>
              </a:ext>
            </a:extLst>
          </p:cNvPr>
          <p:cNvGrpSpPr/>
          <p:nvPr/>
        </p:nvGrpSpPr>
        <p:grpSpPr>
          <a:xfrm>
            <a:off x="4476891" y="993073"/>
            <a:ext cx="4673580" cy="397038"/>
            <a:chOff x="-2786978" y="4566789"/>
            <a:chExt cx="4673580" cy="397038"/>
          </a:xfrm>
        </p:grpSpPr>
        <p:sp>
          <p:nvSpPr>
            <p:cNvPr id="9" name="正方形/長方形 32">
              <a:extLst>
                <a:ext uri="{FF2B5EF4-FFF2-40B4-BE49-F238E27FC236}">
                  <a16:creationId xmlns:a16="http://schemas.microsoft.com/office/drawing/2014/main" id="{399052BC-6C7F-C1AD-B6D0-8AFBFD7F3DB3}"/>
                </a:ext>
              </a:extLst>
            </p:cNvPr>
            <p:cNvSpPr/>
            <p:nvPr/>
          </p:nvSpPr>
          <p:spPr>
            <a:xfrm>
              <a:off x="-2610188" y="4566789"/>
              <a:ext cx="4320000" cy="397038"/>
            </a:xfrm>
            <a:prstGeom prst="rect">
              <a:avLst/>
            </a:prstGeom>
            <a:solidFill>
              <a:srgbClr val="ED80AF"/>
            </a:solidFill>
            <a:ln w="25400" cap="rnd">
              <a:solidFill>
                <a:srgbClr val="ED80AF"/>
              </a:solidFill>
            </a:ln>
          </p:spPr>
          <p:txBody>
            <a:bodyPr wrap="square" rtlCol="0" anchor="ctr">
              <a:noAutofit/>
            </a:bodyPr>
            <a:lstStyle/>
            <a:p>
              <a:pPr algn="ctr"/>
              <a:endParaRPr kumimoji="1" lang="ja-JP" altLang="en-US" dirty="0">
                <a:latin typeface="+mn-ea"/>
              </a:endParaRPr>
            </a:p>
          </p:txBody>
        </p:sp>
        <p:sp>
          <p:nvSpPr>
            <p:cNvPr id="10" name="正方形/長方形 33">
              <a:extLst>
                <a:ext uri="{FF2B5EF4-FFF2-40B4-BE49-F238E27FC236}">
                  <a16:creationId xmlns:a16="http://schemas.microsoft.com/office/drawing/2014/main" id="{FE6DED90-A6DB-7EEC-DD44-1003BCBF9695}"/>
                </a:ext>
              </a:extLst>
            </p:cNvPr>
            <p:cNvSpPr/>
            <p:nvPr/>
          </p:nvSpPr>
          <p:spPr>
            <a:xfrm>
              <a:off x="-2786978" y="4626809"/>
              <a:ext cx="4673580" cy="276999"/>
            </a:xfrm>
            <a:prstGeom prst="rect">
              <a:avLst/>
            </a:prstGeom>
            <a:noFill/>
            <a:ln w="28575">
              <a:noFill/>
            </a:ln>
          </p:spPr>
          <p:txBody>
            <a:bodyPr wrap="square" tIns="0" bIns="0" anchor="ctr" anchorCtr="0">
              <a:spAutoFit/>
            </a:bodyPr>
            <a:lstStyle/>
            <a:p>
              <a:pPr algn="ctr"/>
              <a:r>
                <a:rPr kumimoji="1" lang="ja-JP" altLang="en-US" b="1" dirty="0">
                  <a:solidFill>
                    <a:schemeClr val="bg1"/>
                  </a:solidFill>
                  <a:latin typeface="Noto Sans JP Bold" panose="020B0200000000000000" pitchFamily="50" charset="-128"/>
                  <a:ea typeface="Noto Sans JP Bold" panose="020B0200000000000000" pitchFamily="50" charset="-128"/>
                </a:rPr>
                <a:t>入院等による休業を要する場合の対応</a:t>
              </a:r>
            </a:p>
          </p:txBody>
        </p:sp>
      </p:grpSp>
    </p:spTree>
    <p:extLst>
      <p:ext uri="{BB962C8B-B14F-4D97-AF65-F5344CB8AC3E}">
        <p14:creationId xmlns:p14="http://schemas.microsoft.com/office/powerpoint/2010/main" val="33908601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0E5405A-02E8-4ECD-5173-60DC4EFFF1A8}"/>
              </a:ext>
            </a:extLst>
          </p:cNvPr>
          <p:cNvPicPr>
            <a:picLocks noChangeAspect="1"/>
          </p:cNvPicPr>
          <p:nvPr/>
        </p:nvPicPr>
        <p:blipFill>
          <a:blip r:embed="rId3"/>
          <a:stretch>
            <a:fillRect/>
          </a:stretch>
        </p:blipFill>
        <p:spPr>
          <a:xfrm>
            <a:off x="2792445" y="1486467"/>
            <a:ext cx="3559110" cy="4456109"/>
          </a:xfrm>
          <a:prstGeom prst="rect">
            <a:avLst/>
          </a:prstGeom>
          <a:ln>
            <a:solidFill>
              <a:schemeClr val="bg1">
                <a:lumMod val="85000"/>
              </a:schemeClr>
            </a:solidFill>
          </a:ln>
        </p:spPr>
      </p:pic>
      <p:sp>
        <p:nvSpPr>
          <p:cNvPr id="6" name="スライド番号プレースホルダー 1">
            <a:extLst>
              <a:ext uri="{FF2B5EF4-FFF2-40B4-BE49-F238E27FC236}">
                <a16:creationId xmlns:a16="http://schemas.microsoft.com/office/drawing/2014/main" id="{40EF2CEE-8D4A-D09C-F95B-AFA01064ED87}"/>
              </a:ext>
            </a:extLst>
          </p:cNvPr>
          <p:cNvSpPr txBox="1">
            <a:spLocks/>
          </p:cNvSpPr>
          <p:nvPr/>
        </p:nvSpPr>
        <p:spPr>
          <a:xfrm>
            <a:off x="152400" y="6427788"/>
            <a:ext cx="20574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US" altLang="ja-JP" sz="1500" dirty="0">
                <a:solidFill>
                  <a:schemeClr val="accent4"/>
                </a:solidFill>
                <a:latin typeface="Noto Sans JP Regular" panose="020B0200000000000000" pitchFamily="34" charset="-128"/>
                <a:ea typeface="Noto Sans JP Regular" panose="020B0200000000000000" pitchFamily="34" charset="-128"/>
              </a:rPr>
              <a:t>15</a:t>
            </a:r>
            <a:endParaRPr kumimoji="1" lang="ja-JP" altLang="en-US" sz="1500" dirty="0">
              <a:solidFill>
                <a:schemeClr val="accent4"/>
              </a:solidFill>
              <a:latin typeface="Noto Sans JP Regular" panose="020B0200000000000000" pitchFamily="34" charset="-128"/>
              <a:ea typeface="Noto Sans JP Regular" panose="020B0200000000000000" pitchFamily="34" charset="-128"/>
            </a:endParaRPr>
          </a:p>
        </p:txBody>
      </p:sp>
      <p:sp>
        <p:nvSpPr>
          <p:cNvPr id="9" name="四角形: 上の 2 つの角を丸める 2">
            <a:extLst>
              <a:ext uri="{FF2B5EF4-FFF2-40B4-BE49-F238E27FC236}">
                <a16:creationId xmlns:a16="http://schemas.microsoft.com/office/drawing/2014/main" id="{ED73686A-730C-FE80-D958-8B987A65B316}"/>
              </a:ext>
            </a:extLst>
          </p:cNvPr>
          <p:cNvSpPr/>
          <p:nvPr/>
        </p:nvSpPr>
        <p:spPr>
          <a:xfrm rot="5400000">
            <a:off x="342000" y="40037"/>
            <a:ext cx="432000" cy="1116000"/>
          </a:xfrm>
          <a:prstGeom prst="round2SameRect">
            <a:avLst>
              <a:gd name="adj1" fmla="val 50000"/>
              <a:gd name="adj2" fmla="val 0"/>
            </a:avLst>
          </a:prstGeom>
          <a:solidFill>
            <a:srgbClr val="A6BE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タイトル 1">
            <a:extLst>
              <a:ext uri="{FF2B5EF4-FFF2-40B4-BE49-F238E27FC236}">
                <a16:creationId xmlns:a16="http://schemas.microsoft.com/office/drawing/2014/main" id="{3ACD5905-CE4D-69A1-C094-6C97856C7FEA}"/>
              </a:ext>
            </a:extLst>
          </p:cNvPr>
          <p:cNvSpPr txBox="1">
            <a:spLocks/>
          </p:cNvSpPr>
          <p:nvPr/>
        </p:nvSpPr>
        <p:spPr>
          <a:xfrm>
            <a:off x="56528" y="415174"/>
            <a:ext cx="1040422" cy="365125"/>
          </a:xfrm>
          <a:prstGeom prst="rect">
            <a:avLst/>
          </a:prstGeom>
        </p:spPr>
        <p:txBody>
          <a:bodyPr lIns="0" tIns="36000" rIns="0" bIns="0" anchor="ctr" anchorCtr="1"/>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en-US" altLang="ja-JP" sz="1900" spc="300" dirty="0">
                <a:solidFill>
                  <a:schemeClr val="bg1"/>
                </a:solidFill>
                <a:latin typeface="Noto Sans JP Medium" panose="020B0200000000000000" pitchFamily="50" charset="-128"/>
                <a:ea typeface="Noto Sans JP Medium" panose="020B0200000000000000" pitchFamily="50" charset="-128"/>
              </a:rPr>
              <a:t>3-2</a:t>
            </a:r>
            <a:endParaRPr lang="ja-JP" altLang="en-US" sz="1900" spc="300" dirty="0">
              <a:solidFill>
                <a:schemeClr val="bg1"/>
              </a:solidFill>
              <a:latin typeface="Noto Sans JP Medium" panose="020B0200000000000000" pitchFamily="50" charset="-128"/>
              <a:ea typeface="Noto Sans JP Medium" panose="020B0200000000000000" pitchFamily="50" charset="-128"/>
            </a:endParaRPr>
          </a:p>
        </p:txBody>
      </p:sp>
      <p:sp>
        <p:nvSpPr>
          <p:cNvPr id="11" name="タイトル 1">
            <a:extLst>
              <a:ext uri="{FF2B5EF4-FFF2-40B4-BE49-F238E27FC236}">
                <a16:creationId xmlns:a16="http://schemas.microsoft.com/office/drawing/2014/main" id="{CADB2A94-7232-B7BF-2D2D-F2F14912ADA8}"/>
              </a:ext>
            </a:extLst>
          </p:cNvPr>
          <p:cNvSpPr txBox="1">
            <a:spLocks/>
          </p:cNvSpPr>
          <p:nvPr/>
        </p:nvSpPr>
        <p:spPr>
          <a:xfrm>
            <a:off x="1116000" y="382428"/>
            <a:ext cx="7875600" cy="502689"/>
          </a:xfrm>
          <a:prstGeom prst="rect">
            <a:avLst/>
          </a:prstGeom>
        </p:spPr>
        <p:txBody>
          <a:bodyPr lIns="144000" tIns="0" bIns="0" anchor="ct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400" dirty="0">
                <a:solidFill>
                  <a:srgbClr val="54779B"/>
                </a:solidFill>
                <a:latin typeface="Noto Sans JP Medium" panose="020B0200000000000000" pitchFamily="50" charset="-128"/>
                <a:ea typeface="Noto Sans JP Medium" panose="020B0200000000000000" pitchFamily="50" charset="-128"/>
              </a:rPr>
              <a:t>治療と仕事の両立支援の内容（参考資料）</a:t>
            </a:r>
          </a:p>
        </p:txBody>
      </p:sp>
      <p:grpSp>
        <p:nvGrpSpPr>
          <p:cNvPr id="12" name="グループ化 18">
            <a:extLst>
              <a:ext uri="{FF2B5EF4-FFF2-40B4-BE49-F238E27FC236}">
                <a16:creationId xmlns:a16="http://schemas.microsoft.com/office/drawing/2014/main" id="{43ED8AC3-7722-C502-F535-B396012C0309}"/>
              </a:ext>
            </a:extLst>
          </p:cNvPr>
          <p:cNvGrpSpPr/>
          <p:nvPr/>
        </p:nvGrpSpPr>
        <p:grpSpPr>
          <a:xfrm>
            <a:off x="1058945" y="972000"/>
            <a:ext cx="7026111" cy="391492"/>
            <a:chOff x="-4275711" y="1535412"/>
            <a:chExt cx="7026111" cy="391492"/>
          </a:xfrm>
        </p:grpSpPr>
        <p:sp>
          <p:nvSpPr>
            <p:cNvPr id="13" name="四角形: 角を丸くする 11">
              <a:extLst>
                <a:ext uri="{FF2B5EF4-FFF2-40B4-BE49-F238E27FC236}">
                  <a16:creationId xmlns:a16="http://schemas.microsoft.com/office/drawing/2014/main" id="{2475E180-B64D-29DB-10C1-238DA190A83F}"/>
                </a:ext>
              </a:extLst>
            </p:cNvPr>
            <p:cNvSpPr/>
            <p:nvPr/>
          </p:nvSpPr>
          <p:spPr>
            <a:xfrm>
              <a:off x="-4275711" y="1535412"/>
              <a:ext cx="7026111" cy="391492"/>
            </a:xfrm>
            <a:prstGeom prst="roundRect">
              <a:avLst/>
            </a:prstGeom>
            <a:solidFill>
              <a:srgbClr val="FFFF96"/>
            </a:solidFill>
          </p:spPr>
          <p:txBody>
            <a:bodyPr wrap="square" rtlCol="0" anchor="ctr">
              <a:noAutofit/>
            </a:bodyPr>
            <a:lstStyle/>
            <a:p>
              <a:pPr algn="ctr"/>
              <a:endParaRPr kumimoji="1" lang="ja-JP" altLang="en-US" dirty="0">
                <a:latin typeface="+mn-ea"/>
              </a:endParaRPr>
            </a:p>
          </p:txBody>
        </p:sp>
        <p:sp>
          <p:nvSpPr>
            <p:cNvPr id="14" name="正方形/長方形 20">
              <a:extLst>
                <a:ext uri="{FF2B5EF4-FFF2-40B4-BE49-F238E27FC236}">
                  <a16:creationId xmlns:a16="http://schemas.microsoft.com/office/drawing/2014/main" id="{D8A8905D-D026-0D1B-7C97-C4B7E88137F2}"/>
                </a:ext>
              </a:extLst>
            </p:cNvPr>
            <p:cNvSpPr/>
            <p:nvPr/>
          </p:nvSpPr>
          <p:spPr>
            <a:xfrm>
              <a:off x="-4196512" y="1577270"/>
              <a:ext cx="6867713" cy="307777"/>
            </a:xfrm>
            <a:prstGeom prst="rect">
              <a:avLst/>
            </a:prstGeom>
            <a:noFill/>
            <a:ln>
              <a:noFill/>
            </a:ln>
          </p:spPr>
          <p:txBody>
            <a:bodyPr wrap="square" lIns="36000" tIns="0" rIns="36000" bIns="0" anchor="ctr" anchorCtr="0">
              <a:spAutoFit/>
            </a:bodyPr>
            <a:lstStyle/>
            <a:p>
              <a:pPr algn="ctr"/>
              <a:r>
                <a:rPr lang="ja-JP" altLang="en-US" sz="2000" dirty="0">
                  <a:solidFill>
                    <a:srgbClr val="3B3838"/>
                  </a:solidFill>
                  <a:latin typeface="Noto Sans JP Regular" panose="020B0200000000000000" pitchFamily="50" charset="-128"/>
                  <a:ea typeface="Noto Sans JP Regular" panose="020B0200000000000000" pitchFamily="50" charset="-128"/>
                </a:rPr>
                <a:t>両立支援プラン</a:t>
              </a:r>
              <a:r>
                <a:rPr lang="en-US" altLang="ja-JP" sz="2000" dirty="0">
                  <a:solidFill>
                    <a:srgbClr val="3B3838"/>
                  </a:solidFill>
                  <a:latin typeface="Noto Sans JP Regular" panose="020B0200000000000000" pitchFamily="50" charset="-128"/>
                  <a:ea typeface="Noto Sans JP Regular" panose="020B0200000000000000" pitchFamily="50" charset="-128"/>
                </a:rPr>
                <a:t>/</a:t>
              </a:r>
              <a:r>
                <a:rPr lang="ja-JP" altLang="en-US" sz="2000" dirty="0">
                  <a:solidFill>
                    <a:srgbClr val="3B3838"/>
                  </a:solidFill>
                  <a:latin typeface="Noto Sans JP Regular" panose="020B0200000000000000" pitchFamily="50" charset="-128"/>
                  <a:ea typeface="Noto Sans JP Regular" panose="020B0200000000000000" pitchFamily="50" charset="-128"/>
                </a:rPr>
                <a:t>職場復帰支援プランの様式例</a:t>
              </a:r>
            </a:p>
          </p:txBody>
        </p:sp>
      </p:grpSp>
      <p:sp>
        <p:nvSpPr>
          <p:cNvPr id="15" name="TextBox 2">
            <a:extLst>
              <a:ext uri="{FF2B5EF4-FFF2-40B4-BE49-F238E27FC236}">
                <a16:creationId xmlns:a16="http://schemas.microsoft.com/office/drawing/2014/main" id="{D24D4600-8F13-F4B0-175D-5F359E62D5E5}"/>
              </a:ext>
            </a:extLst>
          </p:cNvPr>
          <p:cNvSpPr txBox="1"/>
          <p:nvPr/>
        </p:nvSpPr>
        <p:spPr>
          <a:xfrm>
            <a:off x="88900" y="5984911"/>
            <a:ext cx="8966200"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ltLang="ja-JP" sz="1200" dirty="0">
                <a:solidFill>
                  <a:srgbClr val="3B3838"/>
                </a:solidFill>
                <a:latin typeface="Noto Sans JP" panose="020B0200000000000000" pitchFamily="50" charset="-128"/>
                <a:ea typeface="Noto Sans JP" panose="020B0200000000000000" pitchFamily="50" charset="-128"/>
              </a:rPr>
              <a:t>※</a:t>
            </a:r>
            <a:r>
              <a:rPr lang="ja-JP" altLang="en-US" sz="1200" dirty="0">
                <a:solidFill>
                  <a:srgbClr val="3B3838"/>
                </a:solidFill>
                <a:latin typeface="Noto Sans JP" panose="020B0200000000000000" pitchFamily="50" charset="-128"/>
                <a:ea typeface="Noto Sans JP" panose="020B0200000000000000" pitchFamily="50" charset="-128"/>
              </a:rPr>
              <a:t>詳細についてはスライド</a:t>
            </a:r>
            <a:r>
              <a:rPr lang="en-US" altLang="ja-JP" sz="1200" dirty="0">
                <a:solidFill>
                  <a:srgbClr val="3B3838"/>
                </a:solidFill>
                <a:latin typeface="Noto Sans JP" panose="020B0200000000000000" pitchFamily="50" charset="-128"/>
                <a:ea typeface="Noto Sans JP" panose="020B0200000000000000" pitchFamily="50" charset="-128"/>
              </a:rPr>
              <a:t>33</a:t>
            </a:r>
            <a:r>
              <a:rPr lang="ja-JP" altLang="en-US" sz="1200" dirty="0">
                <a:solidFill>
                  <a:srgbClr val="3B3838"/>
                </a:solidFill>
                <a:latin typeface="Noto Sans JP" panose="020B0200000000000000" pitchFamily="50" charset="-128"/>
                <a:ea typeface="Noto Sans JP" panose="020B0200000000000000" pitchFamily="50" charset="-128"/>
              </a:rPr>
              <a:t>の「事業場における治療と仕事の両立支援のためのガイドライン」​を参照ください。</a:t>
            </a:r>
          </a:p>
        </p:txBody>
      </p:sp>
    </p:spTree>
    <p:extLst>
      <p:ext uri="{BB962C8B-B14F-4D97-AF65-F5344CB8AC3E}">
        <p14:creationId xmlns:p14="http://schemas.microsoft.com/office/powerpoint/2010/main" val="12896499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スライド番号プレースホルダー 1">
            <a:extLst>
              <a:ext uri="{FF2B5EF4-FFF2-40B4-BE49-F238E27FC236}">
                <a16:creationId xmlns:a16="http://schemas.microsoft.com/office/drawing/2014/main" id="{06A22C3A-C5D8-836B-12A9-1BCB423628D1}"/>
              </a:ext>
            </a:extLst>
          </p:cNvPr>
          <p:cNvSpPr txBox="1">
            <a:spLocks/>
          </p:cNvSpPr>
          <p:nvPr/>
        </p:nvSpPr>
        <p:spPr>
          <a:xfrm>
            <a:off x="152400" y="6427788"/>
            <a:ext cx="20574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US" altLang="ja-JP" sz="1500" dirty="0">
                <a:solidFill>
                  <a:schemeClr val="accent4"/>
                </a:solidFill>
                <a:latin typeface="Noto Sans JP Regular" panose="020B0200000000000000" pitchFamily="34" charset="-128"/>
                <a:ea typeface="Noto Sans JP Regular" panose="020B0200000000000000" pitchFamily="34" charset="-128"/>
              </a:rPr>
              <a:t>16</a:t>
            </a:r>
            <a:endParaRPr kumimoji="1" lang="ja-JP" altLang="en-US" sz="1500" dirty="0">
              <a:solidFill>
                <a:schemeClr val="accent4"/>
              </a:solidFill>
              <a:latin typeface="Noto Sans JP Regular" panose="020B0200000000000000" pitchFamily="34" charset="-128"/>
              <a:ea typeface="Noto Sans JP Regular" panose="020B0200000000000000" pitchFamily="34" charset="-128"/>
            </a:endParaRPr>
          </a:p>
        </p:txBody>
      </p:sp>
      <p:sp>
        <p:nvSpPr>
          <p:cNvPr id="12" name="四角形: 上の 2 つの角を丸める 9">
            <a:extLst>
              <a:ext uri="{FF2B5EF4-FFF2-40B4-BE49-F238E27FC236}">
                <a16:creationId xmlns:a16="http://schemas.microsoft.com/office/drawing/2014/main" id="{836DDACD-390E-B073-33F6-191860209BF6}"/>
              </a:ext>
            </a:extLst>
          </p:cNvPr>
          <p:cNvSpPr/>
          <p:nvPr/>
        </p:nvSpPr>
        <p:spPr>
          <a:xfrm rot="5400000">
            <a:off x="342000" y="40037"/>
            <a:ext cx="432000" cy="1116000"/>
          </a:xfrm>
          <a:prstGeom prst="round2SameRect">
            <a:avLst>
              <a:gd name="adj1" fmla="val 50000"/>
              <a:gd name="adj2" fmla="val 0"/>
            </a:avLst>
          </a:prstGeom>
          <a:solidFill>
            <a:srgbClr val="A6BE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タイトル 1">
            <a:extLst>
              <a:ext uri="{FF2B5EF4-FFF2-40B4-BE49-F238E27FC236}">
                <a16:creationId xmlns:a16="http://schemas.microsoft.com/office/drawing/2014/main" id="{4F098309-2AD9-5497-DE87-A8BF35DEC145}"/>
              </a:ext>
            </a:extLst>
          </p:cNvPr>
          <p:cNvSpPr txBox="1">
            <a:spLocks/>
          </p:cNvSpPr>
          <p:nvPr/>
        </p:nvSpPr>
        <p:spPr>
          <a:xfrm>
            <a:off x="56528" y="415174"/>
            <a:ext cx="1040422" cy="365125"/>
          </a:xfrm>
          <a:prstGeom prst="rect">
            <a:avLst/>
          </a:prstGeom>
        </p:spPr>
        <p:txBody>
          <a:bodyPr lIns="0" tIns="36000" rIns="0" bIns="0" anchor="ctr" anchorCtr="1"/>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en-US" altLang="ja-JP" sz="1900" spc="300" dirty="0">
                <a:solidFill>
                  <a:schemeClr val="bg1"/>
                </a:solidFill>
                <a:latin typeface="Noto Sans JP Medium" panose="020B0200000000000000" pitchFamily="50" charset="-128"/>
                <a:ea typeface="Noto Sans JP Medium" panose="020B0200000000000000" pitchFamily="50" charset="-128"/>
              </a:rPr>
              <a:t>3-3</a:t>
            </a:r>
            <a:endParaRPr lang="ja-JP" altLang="en-US" sz="1900" spc="300" dirty="0">
              <a:solidFill>
                <a:schemeClr val="bg1"/>
              </a:solidFill>
              <a:latin typeface="Noto Sans JP Medium" panose="020B0200000000000000" pitchFamily="50" charset="-128"/>
              <a:ea typeface="Noto Sans JP Medium" panose="020B0200000000000000" pitchFamily="50" charset="-128"/>
            </a:endParaRPr>
          </a:p>
        </p:txBody>
      </p:sp>
      <p:sp>
        <p:nvSpPr>
          <p:cNvPr id="14" name="タイトル 1">
            <a:extLst>
              <a:ext uri="{FF2B5EF4-FFF2-40B4-BE49-F238E27FC236}">
                <a16:creationId xmlns:a16="http://schemas.microsoft.com/office/drawing/2014/main" id="{56B327A9-6BD6-40D4-DCC5-A7E07BDA0A2F}"/>
              </a:ext>
            </a:extLst>
          </p:cNvPr>
          <p:cNvSpPr txBox="1">
            <a:spLocks/>
          </p:cNvSpPr>
          <p:nvPr/>
        </p:nvSpPr>
        <p:spPr>
          <a:xfrm>
            <a:off x="1116000" y="382428"/>
            <a:ext cx="7875600" cy="502689"/>
          </a:xfrm>
          <a:prstGeom prst="rect">
            <a:avLst/>
          </a:prstGeom>
        </p:spPr>
        <p:txBody>
          <a:bodyPr lIns="144000" tIns="0" bIns="0" anchor="ct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400" dirty="0">
                <a:solidFill>
                  <a:srgbClr val="54779B"/>
                </a:solidFill>
                <a:latin typeface="Noto Sans JP Medium" panose="020B0200000000000000" pitchFamily="50" charset="-128"/>
                <a:ea typeface="Noto Sans JP Medium" panose="020B0200000000000000" pitchFamily="50" charset="-128"/>
              </a:rPr>
              <a:t>治療と仕事の両立支援体制</a:t>
            </a:r>
          </a:p>
        </p:txBody>
      </p:sp>
      <p:grpSp>
        <p:nvGrpSpPr>
          <p:cNvPr id="15" name="グループ化 1">
            <a:extLst>
              <a:ext uri="{FF2B5EF4-FFF2-40B4-BE49-F238E27FC236}">
                <a16:creationId xmlns:a16="http://schemas.microsoft.com/office/drawing/2014/main" id="{DA7B1FA6-F5F8-49E4-C5F9-E8B43FF80D78}"/>
              </a:ext>
            </a:extLst>
          </p:cNvPr>
          <p:cNvGrpSpPr/>
          <p:nvPr/>
        </p:nvGrpSpPr>
        <p:grpSpPr>
          <a:xfrm>
            <a:off x="1058945" y="1054100"/>
            <a:ext cx="7026111" cy="391492"/>
            <a:chOff x="-4275711" y="1535412"/>
            <a:chExt cx="7026111" cy="391492"/>
          </a:xfrm>
        </p:grpSpPr>
        <p:sp>
          <p:nvSpPr>
            <p:cNvPr id="16" name="四角形: 角を丸くする 11">
              <a:extLst>
                <a:ext uri="{FF2B5EF4-FFF2-40B4-BE49-F238E27FC236}">
                  <a16:creationId xmlns:a16="http://schemas.microsoft.com/office/drawing/2014/main" id="{3ADD5806-22F6-C5C4-E97A-84C4E70EBA6D}"/>
                </a:ext>
              </a:extLst>
            </p:cNvPr>
            <p:cNvSpPr/>
            <p:nvPr/>
          </p:nvSpPr>
          <p:spPr>
            <a:xfrm>
              <a:off x="-4275711" y="1535412"/>
              <a:ext cx="7026111" cy="391492"/>
            </a:xfrm>
            <a:prstGeom prst="roundRect">
              <a:avLst/>
            </a:prstGeom>
            <a:solidFill>
              <a:srgbClr val="FFFF96"/>
            </a:solidFill>
          </p:spPr>
          <p:txBody>
            <a:bodyPr wrap="square" rtlCol="0" anchor="ctr">
              <a:noAutofit/>
            </a:bodyPr>
            <a:lstStyle/>
            <a:p>
              <a:pPr algn="ctr"/>
              <a:endParaRPr kumimoji="1" lang="ja-JP" altLang="en-US" dirty="0">
                <a:latin typeface="+mn-ea"/>
              </a:endParaRPr>
            </a:p>
          </p:txBody>
        </p:sp>
        <p:sp>
          <p:nvSpPr>
            <p:cNvPr id="17" name="正方形/長方形 3">
              <a:extLst>
                <a:ext uri="{FF2B5EF4-FFF2-40B4-BE49-F238E27FC236}">
                  <a16:creationId xmlns:a16="http://schemas.microsoft.com/office/drawing/2014/main" id="{1936FE0B-082B-F4AD-2F22-3895998C236F}"/>
                </a:ext>
              </a:extLst>
            </p:cNvPr>
            <p:cNvSpPr/>
            <p:nvPr/>
          </p:nvSpPr>
          <p:spPr>
            <a:xfrm>
              <a:off x="-4196512" y="1577270"/>
              <a:ext cx="6867713" cy="307777"/>
            </a:xfrm>
            <a:prstGeom prst="rect">
              <a:avLst/>
            </a:prstGeom>
            <a:noFill/>
            <a:ln>
              <a:noFill/>
            </a:ln>
          </p:spPr>
          <p:txBody>
            <a:bodyPr wrap="square" lIns="36000" tIns="0" rIns="36000" bIns="0" anchor="ctr" anchorCtr="0">
              <a:spAutoFit/>
            </a:bodyPr>
            <a:lstStyle/>
            <a:p>
              <a:pPr algn="ctr"/>
              <a:r>
                <a:rPr lang="ja-JP" altLang="en-US" sz="2000" dirty="0">
                  <a:solidFill>
                    <a:srgbClr val="3B3838"/>
                  </a:solidFill>
                  <a:latin typeface="Noto Sans JP Regular" panose="020B0200000000000000" pitchFamily="50" charset="-128"/>
                  <a:ea typeface="Noto Sans JP Regular" panose="020B0200000000000000" pitchFamily="50" charset="-128"/>
                </a:rPr>
                <a:t>労働者本人と関係者間の連携が重要</a:t>
              </a:r>
            </a:p>
          </p:txBody>
        </p:sp>
      </p:grpSp>
      <p:grpSp>
        <p:nvGrpSpPr>
          <p:cNvPr id="21" name="グループ化 1078">
            <a:extLst>
              <a:ext uri="{FF2B5EF4-FFF2-40B4-BE49-F238E27FC236}">
                <a16:creationId xmlns:a16="http://schemas.microsoft.com/office/drawing/2014/main" id="{DB7D0759-341D-348D-45E8-5C4BA4FCFACC}"/>
              </a:ext>
            </a:extLst>
          </p:cNvPr>
          <p:cNvGrpSpPr/>
          <p:nvPr/>
        </p:nvGrpSpPr>
        <p:grpSpPr>
          <a:xfrm>
            <a:off x="4455437" y="1709031"/>
            <a:ext cx="1291430" cy="1291428"/>
            <a:chOff x="4461787" y="1709031"/>
            <a:chExt cx="1291430" cy="1291428"/>
          </a:xfrm>
        </p:grpSpPr>
        <p:sp>
          <p:nvSpPr>
            <p:cNvPr id="22" name="楕円 26">
              <a:extLst>
                <a:ext uri="{FF2B5EF4-FFF2-40B4-BE49-F238E27FC236}">
                  <a16:creationId xmlns:a16="http://schemas.microsoft.com/office/drawing/2014/main" id="{A2FA5FD6-979D-C6AD-6B09-516B00E19612}"/>
                </a:ext>
              </a:extLst>
            </p:cNvPr>
            <p:cNvSpPr/>
            <p:nvPr/>
          </p:nvSpPr>
          <p:spPr>
            <a:xfrm>
              <a:off x="4461787" y="1709031"/>
              <a:ext cx="1291430" cy="1291428"/>
            </a:xfrm>
            <a:prstGeom prst="ellipse">
              <a:avLst/>
            </a:prstGeom>
            <a:noFill/>
            <a:ln w="34925"/>
          </p:spPr>
          <p:style>
            <a:lnRef idx="2">
              <a:schemeClr val="accent4"/>
            </a:lnRef>
            <a:fillRef idx="1">
              <a:schemeClr val="lt1"/>
            </a:fillRef>
            <a:effectRef idx="0">
              <a:schemeClr val="accent4"/>
            </a:effectRef>
            <a:fontRef idx="minor">
              <a:schemeClr val="dk1"/>
            </a:fontRef>
          </p:style>
          <p:txBody>
            <a:bodyPr wrap="square" tIns="0" bIns="0" rtlCol="0" anchor="ctr" anchorCtr="0">
              <a:spAutoFit/>
            </a:bodyPr>
            <a:lstStyle/>
            <a:p>
              <a:pPr algn="ctr"/>
              <a:endParaRPr kumimoji="1" lang="ja-JP" altLang="en-US" dirty="0">
                <a:solidFill>
                  <a:srgbClr val="323232"/>
                </a:solidFill>
              </a:endParaRPr>
            </a:p>
          </p:txBody>
        </p:sp>
        <p:sp>
          <p:nvSpPr>
            <p:cNvPr id="23" name="テキスト ボックス 40">
              <a:extLst>
                <a:ext uri="{FF2B5EF4-FFF2-40B4-BE49-F238E27FC236}">
                  <a16:creationId xmlns:a16="http://schemas.microsoft.com/office/drawing/2014/main" id="{F2C341F4-98B8-F55B-9225-EAC51EB62E50}"/>
                </a:ext>
              </a:extLst>
            </p:cNvPr>
            <p:cNvSpPr txBox="1"/>
            <p:nvPr/>
          </p:nvSpPr>
          <p:spPr>
            <a:xfrm>
              <a:off x="4489525" y="2046969"/>
              <a:ext cx="1235955" cy="615553"/>
            </a:xfrm>
            <a:prstGeom prst="rect">
              <a:avLst/>
            </a:prstGeom>
            <a:noFill/>
          </p:spPr>
          <p:txBody>
            <a:bodyPr wrap="square" rtlCol="0">
              <a:spAutoFit/>
            </a:bodyPr>
            <a:lstStyle/>
            <a:p>
              <a:pPr algn="ctr"/>
              <a:r>
                <a:rPr kumimoji="1" lang="ja-JP" altLang="en-US" dirty="0">
                  <a:solidFill>
                    <a:srgbClr val="55779B"/>
                  </a:solidFill>
                  <a:latin typeface="Noto Sans JP Bold" panose="020B0200000000000000" pitchFamily="34" charset="-122"/>
                  <a:ea typeface="Noto Sans JP Bold" panose="020B0200000000000000" pitchFamily="34" charset="-122"/>
                </a:rPr>
                <a:t>労働者</a:t>
              </a:r>
              <a:endParaRPr kumimoji="1" lang="en-US" altLang="ja-JP" dirty="0">
                <a:solidFill>
                  <a:srgbClr val="55779B"/>
                </a:solidFill>
                <a:latin typeface="Noto Sans JP Bold" panose="020B0200000000000000" pitchFamily="34" charset="-122"/>
                <a:ea typeface="Noto Sans JP Bold" panose="020B0200000000000000" pitchFamily="34" charset="-122"/>
              </a:endParaRPr>
            </a:p>
            <a:p>
              <a:pPr algn="ctr"/>
              <a:r>
                <a:rPr kumimoji="1" lang="ja-JP" altLang="en-US" sz="1600" dirty="0">
                  <a:solidFill>
                    <a:srgbClr val="55779B"/>
                  </a:solidFill>
                  <a:latin typeface="Noto Sans JP Regular" panose="020B0200000000000000" pitchFamily="34" charset="-122"/>
                  <a:ea typeface="Noto Sans JP Regular" panose="020B0200000000000000" pitchFamily="34" charset="-122"/>
                </a:rPr>
                <a:t>（本人）</a:t>
              </a:r>
            </a:p>
          </p:txBody>
        </p:sp>
      </p:grpSp>
      <p:grpSp>
        <p:nvGrpSpPr>
          <p:cNvPr id="24" name="グループ化 1079">
            <a:extLst>
              <a:ext uri="{FF2B5EF4-FFF2-40B4-BE49-F238E27FC236}">
                <a16:creationId xmlns:a16="http://schemas.microsoft.com/office/drawing/2014/main" id="{FFE1D5BA-5EF2-2685-64FB-CCBC8825FB52}"/>
              </a:ext>
            </a:extLst>
          </p:cNvPr>
          <p:cNvGrpSpPr/>
          <p:nvPr/>
        </p:nvGrpSpPr>
        <p:grpSpPr>
          <a:xfrm>
            <a:off x="2604402" y="3740495"/>
            <a:ext cx="1291430" cy="1291428"/>
            <a:chOff x="2604402" y="3788120"/>
            <a:chExt cx="1291430" cy="1291428"/>
          </a:xfrm>
        </p:grpSpPr>
        <p:sp>
          <p:nvSpPr>
            <p:cNvPr id="25" name="楕円 27">
              <a:extLst>
                <a:ext uri="{FF2B5EF4-FFF2-40B4-BE49-F238E27FC236}">
                  <a16:creationId xmlns:a16="http://schemas.microsoft.com/office/drawing/2014/main" id="{1B857C64-1AC1-81E0-9D1E-BC834FE39441}"/>
                </a:ext>
              </a:extLst>
            </p:cNvPr>
            <p:cNvSpPr/>
            <p:nvPr/>
          </p:nvSpPr>
          <p:spPr>
            <a:xfrm>
              <a:off x="2604402" y="3788120"/>
              <a:ext cx="1291430" cy="1291428"/>
            </a:xfrm>
            <a:prstGeom prst="ellipse">
              <a:avLst/>
            </a:prstGeom>
            <a:noFill/>
            <a:ln w="34925"/>
          </p:spPr>
          <p:style>
            <a:lnRef idx="2">
              <a:schemeClr val="accent4"/>
            </a:lnRef>
            <a:fillRef idx="1">
              <a:schemeClr val="lt1"/>
            </a:fillRef>
            <a:effectRef idx="0">
              <a:schemeClr val="accent4"/>
            </a:effectRef>
            <a:fontRef idx="minor">
              <a:schemeClr val="dk1"/>
            </a:fontRef>
          </p:style>
          <p:txBody>
            <a:bodyPr wrap="square" tIns="0" bIns="0" rtlCol="0" anchor="ctr" anchorCtr="0">
              <a:spAutoFit/>
            </a:bodyPr>
            <a:lstStyle/>
            <a:p>
              <a:pPr algn="ctr"/>
              <a:endParaRPr kumimoji="1" lang="ja-JP" altLang="en-US" dirty="0">
                <a:solidFill>
                  <a:srgbClr val="323232"/>
                </a:solidFill>
              </a:endParaRPr>
            </a:p>
          </p:txBody>
        </p:sp>
        <p:sp>
          <p:nvSpPr>
            <p:cNvPr id="26" name="テキスト ボックス 41">
              <a:extLst>
                <a:ext uri="{FF2B5EF4-FFF2-40B4-BE49-F238E27FC236}">
                  <a16:creationId xmlns:a16="http://schemas.microsoft.com/office/drawing/2014/main" id="{5E99BBF8-D222-C605-015A-86768592B83C}"/>
                </a:ext>
              </a:extLst>
            </p:cNvPr>
            <p:cNvSpPr txBox="1"/>
            <p:nvPr/>
          </p:nvSpPr>
          <p:spPr>
            <a:xfrm>
              <a:off x="2632139" y="4249167"/>
              <a:ext cx="1235955" cy="369332"/>
            </a:xfrm>
            <a:prstGeom prst="rect">
              <a:avLst/>
            </a:prstGeom>
            <a:noFill/>
          </p:spPr>
          <p:txBody>
            <a:bodyPr wrap="square" rtlCol="0">
              <a:spAutoFit/>
            </a:bodyPr>
            <a:lstStyle/>
            <a:p>
              <a:pPr algn="ctr"/>
              <a:r>
                <a:rPr kumimoji="1" lang="ja-JP" altLang="en-US" dirty="0">
                  <a:solidFill>
                    <a:srgbClr val="55779B"/>
                  </a:solidFill>
                  <a:latin typeface="Noto Sans JP Bold" panose="020B0200000000000000" pitchFamily="34" charset="-122"/>
                  <a:ea typeface="Noto Sans JP Bold" panose="020B0200000000000000" pitchFamily="34" charset="-122"/>
                </a:rPr>
                <a:t>事業場</a:t>
              </a:r>
              <a:endParaRPr kumimoji="1" lang="ja-JP" altLang="en-US" sz="1600" dirty="0">
                <a:solidFill>
                  <a:srgbClr val="55779B"/>
                </a:solidFill>
                <a:latin typeface="Noto Sans JP Bold" panose="020B0200000000000000" pitchFamily="34" charset="-122"/>
                <a:ea typeface="Noto Sans JP Bold" panose="020B0200000000000000" pitchFamily="34" charset="-122"/>
              </a:endParaRPr>
            </a:p>
          </p:txBody>
        </p:sp>
      </p:grpSp>
      <p:grpSp>
        <p:nvGrpSpPr>
          <p:cNvPr id="27" name="グループ化 1080">
            <a:extLst>
              <a:ext uri="{FF2B5EF4-FFF2-40B4-BE49-F238E27FC236}">
                <a16:creationId xmlns:a16="http://schemas.microsoft.com/office/drawing/2014/main" id="{4B01A6FD-34E3-04A0-847E-215C404D3871}"/>
              </a:ext>
            </a:extLst>
          </p:cNvPr>
          <p:cNvGrpSpPr/>
          <p:nvPr/>
        </p:nvGrpSpPr>
        <p:grpSpPr>
          <a:xfrm>
            <a:off x="6023360" y="3740495"/>
            <a:ext cx="1825650" cy="1291428"/>
            <a:chOff x="6023360" y="3788120"/>
            <a:chExt cx="1825650" cy="1291428"/>
          </a:xfrm>
        </p:grpSpPr>
        <p:sp>
          <p:nvSpPr>
            <p:cNvPr id="28" name="楕円 28">
              <a:extLst>
                <a:ext uri="{FF2B5EF4-FFF2-40B4-BE49-F238E27FC236}">
                  <a16:creationId xmlns:a16="http://schemas.microsoft.com/office/drawing/2014/main" id="{5DDC66B0-90CA-B5E3-6947-153053ED598F}"/>
                </a:ext>
              </a:extLst>
            </p:cNvPr>
            <p:cNvSpPr/>
            <p:nvPr/>
          </p:nvSpPr>
          <p:spPr>
            <a:xfrm>
              <a:off x="6290471" y="3788120"/>
              <a:ext cx="1291430" cy="1291428"/>
            </a:xfrm>
            <a:prstGeom prst="ellipse">
              <a:avLst/>
            </a:prstGeom>
            <a:noFill/>
            <a:ln w="34925"/>
          </p:spPr>
          <p:style>
            <a:lnRef idx="2">
              <a:schemeClr val="accent4"/>
            </a:lnRef>
            <a:fillRef idx="1">
              <a:schemeClr val="lt1"/>
            </a:fillRef>
            <a:effectRef idx="0">
              <a:schemeClr val="accent4"/>
            </a:effectRef>
            <a:fontRef idx="minor">
              <a:schemeClr val="dk1"/>
            </a:fontRef>
          </p:style>
          <p:txBody>
            <a:bodyPr wrap="square" tIns="0" bIns="0" rtlCol="0" anchor="ctr" anchorCtr="0">
              <a:spAutoFit/>
            </a:bodyPr>
            <a:lstStyle/>
            <a:p>
              <a:pPr algn="ctr"/>
              <a:endParaRPr kumimoji="1" lang="ja-JP" altLang="en-US" dirty="0">
                <a:solidFill>
                  <a:srgbClr val="323232"/>
                </a:solidFill>
              </a:endParaRPr>
            </a:p>
          </p:txBody>
        </p:sp>
        <p:sp>
          <p:nvSpPr>
            <p:cNvPr id="29" name="テキスト ボックス 42">
              <a:extLst>
                <a:ext uri="{FF2B5EF4-FFF2-40B4-BE49-F238E27FC236}">
                  <a16:creationId xmlns:a16="http://schemas.microsoft.com/office/drawing/2014/main" id="{ADA9BBE5-8FC9-63C8-FBA0-224F5B6A0FE9}"/>
                </a:ext>
              </a:extLst>
            </p:cNvPr>
            <p:cNvSpPr txBox="1"/>
            <p:nvPr/>
          </p:nvSpPr>
          <p:spPr>
            <a:xfrm>
              <a:off x="6023360" y="4126057"/>
              <a:ext cx="1825650" cy="615553"/>
            </a:xfrm>
            <a:prstGeom prst="rect">
              <a:avLst/>
            </a:prstGeom>
            <a:noFill/>
          </p:spPr>
          <p:txBody>
            <a:bodyPr wrap="square" rtlCol="0">
              <a:spAutoFit/>
            </a:bodyPr>
            <a:lstStyle/>
            <a:p>
              <a:pPr algn="ctr"/>
              <a:r>
                <a:rPr kumimoji="1" lang="ja-JP" altLang="en-US" dirty="0">
                  <a:solidFill>
                    <a:srgbClr val="55779B"/>
                  </a:solidFill>
                  <a:latin typeface="Noto Sans JP Bold" panose="020B0200000000000000" pitchFamily="34" charset="-122"/>
                  <a:ea typeface="Noto Sans JP Bold" panose="020B0200000000000000" pitchFamily="34" charset="-122"/>
                </a:rPr>
                <a:t>主治医</a:t>
              </a:r>
              <a:endParaRPr kumimoji="1" lang="en-US" altLang="ja-JP" dirty="0">
                <a:solidFill>
                  <a:srgbClr val="55779B"/>
                </a:solidFill>
                <a:latin typeface="Noto Sans JP Bold" panose="020B0200000000000000" pitchFamily="34" charset="-122"/>
                <a:ea typeface="Noto Sans JP Bold" panose="020B0200000000000000" pitchFamily="34" charset="-122"/>
              </a:endParaRPr>
            </a:p>
            <a:p>
              <a:pPr algn="ctr"/>
              <a:r>
                <a:rPr kumimoji="1" lang="ja-JP" altLang="en-US" sz="1600" dirty="0">
                  <a:solidFill>
                    <a:srgbClr val="55779B"/>
                  </a:solidFill>
                  <a:latin typeface="Noto Sans JP Regular" panose="020B0200000000000000" pitchFamily="34" charset="-122"/>
                  <a:ea typeface="Noto Sans JP Regular" panose="020B0200000000000000" pitchFamily="34" charset="-122"/>
                </a:rPr>
                <a:t>（医療機関）</a:t>
              </a:r>
            </a:p>
          </p:txBody>
        </p:sp>
      </p:grpSp>
      <p:cxnSp>
        <p:nvCxnSpPr>
          <p:cNvPr id="30" name="直線矢印コネクタ 1036">
            <a:extLst>
              <a:ext uri="{FF2B5EF4-FFF2-40B4-BE49-F238E27FC236}">
                <a16:creationId xmlns:a16="http://schemas.microsoft.com/office/drawing/2014/main" id="{B483D41A-9864-CA26-8224-D6F5907823B1}"/>
              </a:ext>
            </a:extLst>
          </p:cNvPr>
          <p:cNvCxnSpPr>
            <a:cxnSpLocks/>
          </p:cNvCxnSpPr>
          <p:nvPr/>
        </p:nvCxnSpPr>
        <p:spPr>
          <a:xfrm flipV="1">
            <a:off x="2265164" y="4121029"/>
            <a:ext cx="0" cy="716079"/>
          </a:xfrm>
          <a:prstGeom prst="straightConnector1">
            <a:avLst/>
          </a:prstGeom>
          <a:ln w="38100">
            <a:solidFill>
              <a:srgbClr val="ED80AF"/>
            </a:solidFill>
            <a:prstDash val="solid"/>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31" name="グループ化 1046">
            <a:extLst>
              <a:ext uri="{FF2B5EF4-FFF2-40B4-BE49-F238E27FC236}">
                <a16:creationId xmlns:a16="http://schemas.microsoft.com/office/drawing/2014/main" id="{CE1C4988-0EBF-CF2D-2760-182619D0FDBE}"/>
              </a:ext>
            </a:extLst>
          </p:cNvPr>
          <p:cNvGrpSpPr/>
          <p:nvPr/>
        </p:nvGrpSpPr>
        <p:grpSpPr>
          <a:xfrm>
            <a:off x="1647187" y="3157506"/>
            <a:ext cx="1235955" cy="870500"/>
            <a:chOff x="1690650" y="3184217"/>
            <a:chExt cx="1235955" cy="870500"/>
          </a:xfrm>
        </p:grpSpPr>
        <p:sp>
          <p:nvSpPr>
            <p:cNvPr id="32" name="楕円 29">
              <a:extLst>
                <a:ext uri="{FF2B5EF4-FFF2-40B4-BE49-F238E27FC236}">
                  <a16:creationId xmlns:a16="http://schemas.microsoft.com/office/drawing/2014/main" id="{7BC06FC8-E849-6869-3414-7C300F815BCD}"/>
                </a:ext>
              </a:extLst>
            </p:cNvPr>
            <p:cNvSpPr/>
            <p:nvPr/>
          </p:nvSpPr>
          <p:spPr>
            <a:xfrm>
              <a:off x="1873377" y="3184217"/>
              <a:ext cx="870500" cy="870500"/>
            </a:xfrm>
            <a:prstGeom prst="ellipse">
              <a:avLst/>
            </a:prstGeom>
            <a:noFill/>
            <a:ln w="22225"/>
          </p:spPr>
          <p:style>
            <a:lnRef idx="2">
              <a:schemeClr val="accent4"/>
            </a:lnRef>
            <a:fillRef idx="1">
              <a:schemeClr val="lt1"/>
            </a:fillRef>
            <a:effectRef idx="0">
              <a:schemeClr val="accent4"/>
            </a:effectRef>
            <a:fontRef idx="minor">
              <a:schemeClr val="dk1"/>
            </a:fontRef>
          </p:style>
          <p:txBody>
            <a:bodyPr wrap="square" tIns="0" bIns="0" rtlCol="0" anchor="ctr" anchorCtr="0">
              <a:spAutoFit/>
            </a:bodyPr>
            <a:lstStyle/>
            <a:p>
              <a:pPr algn="ctr"/>
              <a:endParaRPr kumimoji="1" lang="ja-JP" altLang="en-US" dirty="0">
                <a:solidFill>
                  <a:srgbClr val="323232"/>
                </a:solidFill>
              </a:endParaRPr>
            </a:p>
          </p:txBody>
        </p:sp>
        <p:sp>
          <p:nvSpPr>
            <p:cNvPr id="33" name="テキスト ボックス 43">
              <a:extLst>
                <a:ext uri="{FF2B5EF4-FFF2-40B4-BE49-F238E27FC236}">
                  <a16:creationId xmlns:a16="http://schemas.microsoft.com/office/drawing/2014/main" id="{BEA2607D-6EEC-80DA-BDA4-149462D03E6F}"/>
                </a:ext>
              </a:extLst>
            </p:cNvPr>
            <p:cNvSpPr txBox="1"/>
            <p:nvPr/>
          </p:nvSpPr>
          <p:spPr>
            <a:xfrm>
              <a:off x="1690650" y="3465579"/>
              <a:ext cx="1235955" cy="307777"/>
            </a:xfrm>
            <a:prstGeom prst="rect">
              <a:avLst/>
            </a:prstGeom>
            <a:noFill/>
          </p:spPr>
          <p:txBody>
            <a:bodyPr wrap="square" rtlCol="0">
              <a:spAutoFit/>
            </a:bodyPr>
            <a:lstStyle/>
            <a:p>
              <a:pPr algn="ctr"/>
              <a:r>
                <a:rPr kumimoji="1" lang="ja-JP" altLang="en-US" sz="1400" dirty="0">
                  <a:solidFill>
                    <a:srgbClr val="55779B"/>
                  </a:solidFill>
                  <a:latin typeface="Noto Sans JP Regular" panose="020B0200000000000000" pitchFamily="34" charset="-122"/>
                  <a:ea typeface="Noto Sans JP Regular" panose="020B0200000000000000" pitchFamily="34" charset="-122"/>
                </a:rPr>
                <a:t>経営者</a:t>
              </a:r>
            </a:p>
          </p:txBody>
        </p:sp>
      </p:grpSp>
      <p:grpSp>
        <p:nvGrpSpPr>
          <p:cNvPr id="34" name="グループ化 1047">
            <a:extLst>
              <a:ext uri="{FF2B5EF4-FFF2-40B4-BE49-F238E27FC236}">
                <a16:creationId xmlns:a16="http://schemas.microsoft.com/office/drawing/2014/main" id="{C33CA53E-1551-81B5-54B1-824E0D48C8A1}"/>
              </a:ext>
            </a:extLst>
          </p:cNvPr>
          <p:cNvGrpSpPr/>
          <p:nvPr/>
        </p:nvGrpSpPr>
        <p:grpSpPr>
          <a:xfrm>
            <a:off x="1647187" y="4930132"/>
            <a:ext cx="1235955" cy="870500"/>
            <a:chOff x="1675647" y="4708217"/>
            <a:chExt cx="1235955" cy="870500"/>
          </a:xfrm>
        </p:grpSpPr>
        <p:sp>
          <p:nvSpPr>
            <p:cNvPr id="35" name="楕円 30">
              <a:extLst>
                <a:ext uri="{FF2B5EF4-FFF2-40B4-BE49-F238E27FC236}">
                  <a16:creationId xmlns:a16="http://schemas.microsoft.com/office/drawing/2014/main" id="{88A945A5-DAD9-CEAE-0BDD-00B83C10B0EC}"/>
                </a:ext>
              </a:extLst>
            </p:cNvPr>
            <p:cNvSpPr/>
            <p:nvPr/>
          </p:nvSpPr>
          <p:spPr>
            <a:xfrm>
              <a:off x="1858374" y="4708217"/>
              <a:ext cx="870500" cy="870500"/>
            </a:xfrm>
            <a:prstGeom prst="ellipse">
              <a:avLst/>
            </a:prstGeom>
            <a:noFill/>
            <a:ln w="22225"/>
          </p:spPr>
          <p:style>
            <a:lnRef idx="2">
              <a:schemeClr val="accent4"/>
            </a:lnRef>
            <a:fillRef idx="1">
              <a:schemeClr val="lt1"/>
            </a:fillRef>
            <a:effectRef idx="0">
              <a:schemeClr val="accent4"/>
            </a:effectRef>
            <a:fontRef idx="minor">
              <a:schemeClr val="dk1"/>
            </a:fontRef>
          </p:style>
          <p:txBody>
            <a:bodyPr wrap="square" tIns="0" bIns="0" rtlCol="0" anchor="ctr" anchorCtr="0">
              <a:spAutoFit/>
            </a:bodyPr>
            <a:lstStyle/>
            <a:p>
              <a:pPr algn="ctr"/>
              <a:endParaRPr kumimoji="1" lang="ja-JP" altLang="en-US" dirty="0">
                <a:solidFill>
                  <a:srgbClr val="323232"/>
                </a:solidFill>
              </a:endParaRPr>
            </a:p>
          </p:txBody>
        </p:sp>
        <p:sp>
          <p:nvSpPr>
            <p:cNvPr id="36" name="テキスト ボックス 44">
              <a:extLst>
                <a:ext uri="{FF2B5EF4-FFF2-40B4-BE49-F238E27FC236}">
                  <a16:creationId xmlns:a16="http://schemas.microsoft.com/office/drawing/2014/main" id="{67B5E649-B5FE-70CB-F800-CAC86F098825}"/>
                </a:ext>
              </a:extLst>
            </p:cNvPr>
            <p:cNvSpPr txBox="1"/>
            <p:nvPr/>
          </p:nvSpPr>
          <p:spPr>
            <a:xfrm>
              <a:off x="1675647" y="4881857"/>
              <a:ext cx="1235955" cy="523220"/>
            </a:xfrm>
            <a:prstGeom prst="rect">
              <a:avLst/>
            </a:prstGeom>
            <a:noFill/>
          </p:spPr>
          <p:txBody>
            <a:bodyPr wrap="square" rtlCol="0">
              <a:spAutoFit/>
            </a:bodyPr>
            <a:lstStyle/>
            <a:p>
              <a:pPr algn="ctr"/>
              <a:r>
                <a:rPr kumimoji="1" lang="ja-JP" altLang="en-US" sz="1400" dirty="0">
                  <a:solidFill>
                    <a:srgbClr val="55779B"/>
                  </a:solidFill>
                  <a:latin typeface="Noto Sans JP Regular" panose="020B0200000000000000" pitchFamily="34" charset="-122"/>
                  <a:ea typeface="Noto Sans JP Regular" panose="020B0200000000000000" pitchFamily="34" charset="-122"/>
                </a:rPr>
                <a:t>人事労務</a:t>
              </a:r>
              <a:endParaRPr kumimoji="1" lang="en-US" altLang="ja-JP" sz="1400" dirty="0">
                <a:solidFill>
                  <a:srgbClr val="55779B"/>
                </a:solidFill>
                <a:latin typeface="Noto Sans JP Regular" panose="020B0200000000000000" pitchFamily="34" charset="-122"/>
                <a:ea typeface="Noto Sans JP Regular" panose="020B0200000000000000" pitchFamily="34" charset="-122"/>
              </a:endParaRPr>
            </a:p>
            <a:p>
              <a:pPr algn="ctr"/>
              <a:r>
                <a:rPr kumimoji="1" lang="ja-JP" altLang="en-US" sz="1400" dirty="0">
                  <a:solidFill>
                    <a:srgbClr val="55779B"/>
                  </a:solidFill>
                  <a:latin typeface="Noto Sans JP Regular" panose="020B0200000000000000" pitchFamily="34" charset="-122"/>
                  <a:ea typeface="Noto Sans JP Regular" panose="020B0200000000000000" pitchFamily="34" charset="-122"/>
                </a:rPr>
                <a:t>担当者</a:t>
              </a:r>
            </a:p>
          </p:txBody>
        </p:sp>
      </p:grpSp>
      <p:grpSp>
        <p:nvGrpSpPr>
          <p:cNvPr id="37" name="グループ化 1048">
            <a:extLst>
              <a:ext uri="{FF2B5EF4-FFF2-40B4-BE49-F238E27FC236}">
                <a16:creationId xmlns:a16="http://schemas.microsoft.com/office/drawing/2014/main" id="{891D4350-946C-FA09-7691-12D5F41E63D2}"/>
              </a:ext>
            </a:extLst>
          </p:cNvPr>
          <p:cNvGrpSpPr/>
          <p:nvPr/>
        </p:nvGrpSpPr>
        <p:grpSpPr>
          <a:xfrm>
            <a:off x="2848735" y="5161146"/>
            <a:ext cx="870500" cy="870500"/>
            <a:chOff x="3073306" y="5060024"/>
            <a:chExt cx="870500" cy="870500"/>
          </a:xfrm>
        </p:grpSpPr>
        <p:sp>
          <p:nvSpPr>
            <p:cNvPr id="38" name="楕円 31">
              <a:extLst>
                <a:ext uri="{FF2B5EF4-FFF2-40B4-BE49-F238E27FC236}">
                  <a16:creationId xmlns:a16="http://schemas.microsoft.com/office/drawing/2014/main" id="{C9AE8715-6E91-FB9B-0E4E-E1D35993AEB7}"/>
                </a:ext>
              </a:extLst>
            </p:cNvPr>
            <p:cNvSpPr/>
            <p:nvPr/>
          </p:nvSpPr>
          <p:spPr>
            <a:xfrm>
              <a:off x="3073306" y="5060024"/>
              <a:ext cx="870500" cy="870500"/>
            </a:xfrm>
            <a:prstGeom prst="ellipse">
              <a:avLst/>
            </a:prstGeom>
            <a:noFill/>
            <a:ln w="22225"/>
          </p:spPr>
          <p:style>
            <a:lnRef idx="2">
              <a:schemeClr val="accent4"/>
            </a:lnRef>
            <a:fillRef idx="1">
              <a:schemeClr val="lt1"/>
            </a:fillRef>
            <a:effectRef idx="0">
              <a:schemeClr val="accent4"/>
            </a:effectRef>
            <a:fontRef idx="minor">
              <a:schemeClr val="dk1"/>
            </a:fontRef>
          </p:style>
          <p:txBody>
            <a:bodyPr wrap="square" tIns="0" bIns="0" rtlCol="0" anchor="ctr" anchorCtr="0">
              <a:spAutoFit/>
            </a:bodyPr>
            <a:lstStyle/>
            <a:p>
              <a:pPr algn="ctr"/>
              <a:endParaRPr kumimoji="1" lang="ja-JP" altLang="en-US" dirty="0">
                <a:solidFill>
                  <a:srgbClr val="323232"/>
                </a:solidFill>
              </a:endParaRPr>
            </a:p>
          </p:txBody>
        </p:sp>
        <p:sp>
          <p:nvSpPr>
            <p:cNvPr id="39" name="テキスト ボックス 45">
              <a:extLst>
                <a:ext uri="{FF2B5EF4-FFF2-40B4-BE49-F238E27FC236}">
                  <a16:creationId xmlns:a16="http://schemas.microsoft.com/office/drawing/2014/main" id="{FE02D7EF-9847-664B-BD77-1D151C7F8271}"/>
                </a:ext>
              </a:extLst>
            </p:cNvPr>
            <p:cNvSpPr txBox="1"/>
            <p:nvPr/>
          </p:nvSpPr>
          <p:spPr>
            <a:xfrm>
              <a:off x="3201847" y="5233664"/>
              <a:ext cx="741959" cy="523220"/>
            </a:xfrm>
            <a:prstGeom prst="rect">
              <a:avLst/>
            </a:prstGeom>
            <a:noFill/>
          </p:spPr>
          <p:txBody>
            <a:bodyPr wrap="square" rtlCol="0">
              <a:spAutoFit/>
            </a:bodyPr>
            <a:lstStyle/>
            <a:p>
              <a:r>
                <a:rPr kumimoji="1" lang="ja-JP" altLang="en-US" sz="1400" dirty="0">
                  <a:solidFill>
                    <a:srgbClr val="55779B"/>
                  </a:solidFill>
                  <a:latin typeface="Noto Sans JP Regular" panose="020B0200000000000000" pitchFamily="34" charset="-122"/>
                  <a:ea typeface="Noto Sans JP Regular" panose="020B0200000000000000" pitchFamily="34" charset="-122"/>
                </a:rPr>
                <a:t>上司・</a:t>
              </a:r>
              <a:endParaRPr kumimoji="1" lang="en-US" altLang="ja-JP" sz="1400" dirty="0">
                <a:solidFill>
                  <a:srgbClr val="55779B"/>
                </a:solidFill>
                <a:latin typeface="Noto Sans JP Regular" panose="020B0200000000000000" pitchFamily="34" charset="-122"/>
                <a:ea typeface="Noto Sans JP Regular" panose="020B0200000000000000" pitchFamily="34" charset="-122"/>
              </a:endParaRPr>
            </a:p>
            <a:p>
              <a:r>
                <a:rPr kumimoji="1" lang="ja-JP" altLang="en-US" sz="1400" dirty="0">
                  <a:solidFill>
                    <a:srgbClr val="55779B"/>
                  </a:solidFill>
                  <a:latin typeface="Noto Sans JP Regular" panose="020B0200000000000000" pitchFamily="34" charset="-122"/>
                  <a:ea typeface="Noto Sans JP Regular" panose="020B0200000000000000" pitchFamily="34" charset="-122"/>
                </a:rPr>
                <a:t>同僚</a:t>
              </a:r>
            </a:p>
          </p:txBody>
        </p:sp>
      </p:grpSp>
      <p:grpSp>
        <p:nvGrpSpPr>
          <p:cNvPr id="40" name="グループ化 1049">
            <a:extLst>
              <a:ext uri="{FF2B5EF4-FFF2-40B4-BE49-F238E27FC236}">
                <a16:creationId xmlns:a16="http://schemas.microsoft.com/office/drawing/2014/main" id="{C39758EA-EF6E-DE4B-5CEE-EF8F62890E01}"/>
              </a:ext>
            </a:extLst>
          </p:cNvPr>
          <p:cNvGrpSpPr/>
          <p:nvPr/>
        </p:nvGrpSpPr>
        <p:grpSpPr>
          <a:xfrm>
            <a:off x="3675056" y="4714895"/>
            <a:ext cx="1058769" cy="870500"/>
            <a:chOff x="3986387" y="4661190"/>
            <a:chExt cx="1058769" cy="870500"/>
          </a:xfrm>
        </p:grpSpPr>
        <p:sp>
          <p:nvSpPr>
            <p:cNvPr id="41" name="楕円 32">
              <a:extLst>
                <a:ext uri="{FF2B5EF4-FFF2-40B4-BE49-F238E27FC236}">
                  <a16:creationId xmlns:a16="http://schemas.microsoft.com/office/drawing/2014/main" id="{0784CE73-9701-5A80-CF2C-17F19DB33317}"/>
                </a:ext>
              </a:extLst>
            </p:cNvPr>
            <p:cNvSpPr/>
            <p:nvPr/>
          </p:nvSpPr>
          <p:spPr>
            <a:xfrm>
              <a:off x="4080521" y="4661190"/>
              <a:ext cx="870500" cy="870500"/>
            </a:xfrm>
            <a:prstGeom prst="ellipse">
              <a:avLst/>
            </a:prstGeom>
            <a:noFill/>
            <a:ln w="22225"/>
          </p:spPr>
          <p:style>
            <a:lnRef idx="2">
              <a:schemeClr val="accent4"/>
            </a:lnRef>
            <a:fillRef idx="1">
              <a:schemeClr val="lt1"/>
            </a:fillRef>
            <a:effectRef idx="0">
              <a:schemeClr val="accent4"/>
            </a:effectRef>
            <a:fontRef idx="minor">
              <a:schemeClr val="dk1"/>
            </a:fontRef>
          </p:style>
          <p:txBody>
            <a:bodyPr wrap="square" tIns="0" bIns="0" rtlCol="0" anchor="ctr" anchorCtr="0">
              <a:spAutoFit/>
            </a:bodyPr>
            <a:lstStyle/>
            <a:p>
              <a:pPr algn="ctr"/>
              <a:endParaRPr kumimoji="1" lang="ja-JP" altLang="en-US" dirty="0">
                <a:solidFill>
                  <a:srgbClr val="323232"/>
                </a:solidFill>
              </a:endParaRPr>
            </a:p>
          </p:txBody>
        </p:sp>
        <p:sp>
          <p:nvSpPr>
            <p:cNvPr id="42" name="テキスト ボックス 46">
              <a:extLst>
                <a:ext uri="{FF2B5EF4-FFF2-40B4-BE49-F238E27FC236}">
                  <a16:creationId xmlns:a16="http://schemas.microsoft.com/office/drawing/2014/main" id="{10AF663E-0A78-CB9B-0FD3-8E9233D812B4}"/>
                </a:ext>
              </a:extLst>
            </p:cNvPr>
            <p:cNvSpPr txBox="1"/>
            <p:nvPr/>
          </p:nvSpPr>
          <p:spPr>
            <a:xfrm>
              <a:off x="3986387" y="4834830"/>
              <a:ext cx="1058769" cy="523220"/>
            </a:xfrm>
            <a:prstGeom prst="rect">
              <a:avLst/>
            </a:prstGeom>
            <a:noFill/>
          </p:spPr>
          <p:txBody>
            <a:bodyPr wrap="square" rtlCol="0">
              <a:spAutoFit/>
            </a:bodyPr>
            <a:lstStyle/>
            <a:p>
              <a:pPr algn="ctr"/>
              <a:r>
                <a:rPr kumimoji="1" lang="ja-JP" altLang="en-US" sz="1400" dirty="0">
                  <a:solidFill>
                    <a:srgbClr val="55779B"/>
                  </a:solidFill>
                  <a:latin typeface="Noto Sans JP Regular" panose="020B0200000000000000" pitchFamily="34" charset="-122"/>
                  <a:ea typeface="Noto Sans JP Regular" panose="020B0200000000000000" pitchFamily="34" charset="-122"/>
                </a:rPr>
                <a:t>産業保健</a:t>
              </a:r>
              <a:endParaRPr kumimoji="1" lang="en-US" altLang="ja-JP" sz="1400" dirty="0">
                <a:solidFill>
                  <a:srgbClr val="55779B"/>
                </a:solidFill>
                <a:latin typeface="Noto Sans JP Regular" panose="020B0200000000000000" pitchFamily="34" charset="-122"/>
                <a:ea typeface="Noto Sans JP Regular" panose="020B0200000000000000" pitchFamily="34" charset="-122"/>
              </a:endParaRPr>
            </a:p>
            <a:p>
              <a:pPr algn="ctr"/>
              <a:r>
                <a:rPr kumimoji="1" lang="ja-JP" altLang="en-US" sz="1400" dirty="0">
                  <a:solidFill>
                    <a:srgbClr val="55779B"/>
                  </a:solidFill>
                  <a:latin typeface="Noto Sans JP Regular" panose="020B0200000000000000" pitchFamily="34" charset="-122"/>
                  <a:ea typeface="Noto Sans JP Regular" panose="020B0200000000000000" pitchFamily="34" charset="-122"/>
                </a:rPr>
                <a:t>スタッフ</a:t>
              </a:r>
              <a:endParaRPr kumimoji="1" lang="en-US" altLang="ja-JP" sz="1400" dirty="0">
                <a:solidFill>
                  <a:srgbClr val="55779B"/>
                </a:solidFill>
                <a:latin typeface="Noto Sans JP Regular" panose="020B0200000000000000" pitchFamily="34" charset="-122"/>
                <a:ea typeface="Noto Sans JP Regular" panose="020B0200000000000000" pitchFamily="34" charset="-122"/>
              </a:endParaRPr>
            </a:p>
          </p:txBody>
        </p:sp>
      </p:grpSp>
      <p:pic>
        <p:nvPicPr>
          <p:cNvPr id="43" name="グラフィックス 48">
            <a:extLst>
              <a:ext uri="{FF2B5EF4-FFF2-40B4-BE49-F238E27FC236}">
                <a16:creationId xmlns:a16="http://schemas.microsoft.com/office/drawing/2014/main" id="{E6DD63BB-DD1C-6EBC-2F5C-B7E2E245084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74004" y="3854075"/>
            <a:ext cx="838200" cy="2286000"/>
          </a:xfrm>
          <a:prstGeom prst="rect">
            <a:avLst/>
          </a:prstGeom>
        </p:spPr>
      </p:pic>
      <p:pic>
        <p:nvPicPr>
          <p:cNvPr id="44" name="グラフィックス 50">
            <a:extLst>
              <a:ext uri="{FF2B5EF4-FFF2-40B4-BE49-F238E27FC236}">
                <a16:creationId xmlns:a16="http://schemas.microsoft.com/office/drawing/2014/main" id="{0F8F1060-D93A-8911-FC11-CBA75799114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433729" y="3806450"/>
            <a:ext cx="1000125" cy="2333625"/>
          </a:xfrm>
          <a:prstGeom prst="rect">
            <a:avLst/>
          </a:prstGeom>
        </p:spPr>
      </p:pic>
      <p:pic>
        <p:nvPicPr>
          <p:cNvPr id="45" name="図 52">
            <a:extLst>
              <a:ext uri="{FF2B5EF4-FFF2-40B4-BE49-F238E27FC236}">
                <a16:creationId xmlns:a16="http://schemas.microsoft.com/office/drawing/2014/main" id="{A82003BD-354C-32E2-2292-8BE55089050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57129" y="4692981"/>
            <a:ext cx="1124512" cy="1447094"/>
          </a:xfrm>
          <a:prstGeom prst="rect">
            <a:avLst/>
          </a:prstGeom>
        </p:spPr>
      </p:pic>
      <p:cxnSp>
        <p:nvCxnSpPr>
          <p:cNvPr id="46" name="直線矢印コネクタ 56">
            <a:extLst>
              <a:ext uri="{FF2B5EF4-FFF2-40B4-BE49-F238E27FC236}">
                <a16:creationId xmlns:a16="http://schemas.microsoft.com/office/drawing/2014/main" id="{B5AA265C-69BB-70F4-10D4-0F8C4FE02150}"/>
              </a:ext>
            </a:extLst>
          </p:cNvPr>
          <p:cNvCxnSpPr>
            <a:cxnSpLocks/>
          </p:cNvCxnSpPr>
          <p:nvPr/>
        </p:nvCxnSpPr>
        <p:spPr>
          <a:xfrm flipH="1" flipV="1">
            <a:off x="3940374" y="4530825"/>
            <a:ext cx="2321554" cy="20634"/>
          </a:xfrm>
          <a:prstGeom prst="straightConnector1">
            <a:avLst/>
          </a:prstGeom>
          <a:ln w="38100">
            <a:solidFill>
              <a:srgbClr val="ED80AF"/>
            </a:solidFill>
            <a:prstDash val="sysDot"/>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7" name="直線矢印コネクタ 57">
            <a:extLst>
              <a:ext uri="{FF2B5EF4-FFF2-40B4-BE49-F238E27FC236}">
                <a16:creationId xmlns:a16="http://schemas.microsoft.com/office/drawing/2014/main" id="{9F5EF73F-E712-A9E3-D549-17023F27B137}"/>
              </a:ext>
            </a:extLst>
          </p:cNvPr>
          <p:cNvCxnSpPr>
            <a:cxnSpLocks/>
          </p:cNvCxnSpPr>
          <p:nvPr/>
        </p:nvCxnSpPr>
        <p:spPr>
          <a:xfrm flipH="1" flipV="1">
            <a:off x="5691754" y="2694196"/>
            <a:ext cx="943173" cy="1098052"/>
          </a:xfrm>
          <a:prstGeom prst="straightConnector1">
            <a:avLst/>
          </a:prstGeom>
          <a:ln w="38100">
            <a:solidFill>
              <a:srgbClr val="ED80AF"/>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1" name="テキスト ボックス 1041">
            <a:extLst>
              <a:ext uri="{FF2B5EF4-FFF2-40B4-BE49-F238E27FC236}">
                <a16:creationId xmlns:a16="http://schemas.microsoft.com/office/drawing/2014/main" id="{3C4483AA-0239-A3CC-7BAB-96B173D3D45B}"/>
              </a:ext>
            </a:extLst>
          </p:cNvPr>
          <p:cNvSpPr txBox="1"/>
          <p:nvPr/>
        </p:nvSpPr>
        <p:spPr>
          <a:xfrm>
            <a:off x="1571014" y="4294402"/>
            <a:ext cx="674078" cy="369332"/>
          </a:xfrm>
          <a:prstGeom prst="rect">
            <a:avLst/>
          </a:prstGeom>
          <a:noFill/>
        </p:spPr>
        <p:txBody>
          <a:bodyPr wrap="square" lIns="0" tIns="0" rIns="0" bIns="0" rtlCol="0" anchor="ctr" anchorCtr="1">
            <a:spAutoFit/>
          </a:bodyPr>
          <a:lstStyle/>
          <a:p>
            <a:r>
              <a:rPr kumimoji="1" lang="ja-JP" altLang="en-US" sz="1200" dirty="0">
                <a:ln w="6350">
                  <a:noFill/>
                </a:ln>
                <a:solidFill>
                  <a:srgbClr val="ED80AF"/>
                </a:solidFill>
                <a:effectLst/>
                <a:latin typeface="Noto Sans JP Regular" panose="020B0200000000000000" pitchFamily="34" charset="-122"/>
                <a:ea typeface="Noto Sans JP Regular" panose="020B0200000000000000" pitchFamily="34" charset="-122"/>
              </a:rPr>
              <a:t>環境整備</a:t>
            </a:r>
            <a:endParaRPr kumimoji="1" lang="en-US" altLang="ja-JP" sz="1200" dirty="0">
              <a:ln w="6350">
                <a:noFill/>
              </a:ln>
              <a:solidFill>
                <a:srgbClr val="ED80AF"/>
              </a:solidFill>
              <a:effectLst/>
              <a:latin typeface="Noto Sans JP Regular" panose="020B0200000000000000" pitchFamily="34" charset="-122"/>
              <a:ea typeface="Noto Sans JP Regular" panose="020B0200000000000000" pitchFamily="34" charset="-122"/>
            </a:endParaRPr>
          </a:p>
          <a:p>
            <a:r>
              <a:rPr kumimoji="1" lang="ja-JP" altLang="en-US" sz="1200" dirty="0">
                <a:ln w="6350">
                  <a:noFill/>
                </a:ln>
                <a:solidFill>
                  <a:srgbClr val="ED80AF"/>
                </a:solidFill>
                <a:effectLst/>
                <a:latin typeface="Noto Sans JP Regular" panose="020B0200000000000000" pitchFamily="34" charset="-122"/>
                <a:ea typeface="Noto Sans JP Regular" panose="020B0200000000000000" pitchFamily="34" charset="-122"/>
              </a:rPr>
              <a:t>等の指示</a:t>
            </a:r>
          </a:p>
        </p:txBody>
      </p:sp>
      <p:cxnSp>
        <p:nvCxnSpPr>
          <p:cNvPr id="55" name="直線矢印コネクタ 1077">
            <a:extLst>
              <a:ext uri="{FF2B5EF4-FFF2-40B4-BE49-F238E27FC236}">
                <a16:creationId xmlns:a16="http://schemas.microsoft.com/office/drawing/2014/main" id="{F82D00C8-7C53-07DD-5256-C1BF30068DD2}"/>
              </a:ext>
            </a:extLst>
          </p:cNvPr>
          <p:cNvCxnSpPr>
            <a:cxnSpLocks/>
          </p:cNvCxnSpPr>
          <p:nvPr/>
        </p:nvCxnSpPr>
        <p:spPr>
          <a:xfrm flipV="1">
            <a:off x="3568324" y="2694196"/>
            <a:ext cx="943173" cy="1098052"/>
          </a:xfrm>
          <a:prstGeom prst="straightConnector1">
            <a:avLst/>
          </a:prstGeom>
          <a:ln w="38100">
            <a:solidFill>
              <a:srgbClr val="ED80AF"/>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56" name="グループ化 62">
            <a:extLst>
              <a:ext uri="{FF2B5EF4-FFF2-40B4-BE49-F238E27FC236}">
                <a16:creationId xmlns:a16="http://schemas.microsoft.com/office/drawing/2014/main" id="{70DD79B0-83BA-2F97-2ED0-938C2AC8E9A7}"/>
              </a:ext>
            </a:extLst>
          </p:cNvPr>
          <p:cNvGrpSpPr/>
          <p:nvPr/>
        </p:nvGrpSpPr>
        <p:grpSpPr>
          <a:xfrm>
            <a:off x="3534775" y="3083287"/>
            <a:ext cx="939250" cy="318924"/>
            <a:chOff x="1554437" y="2031096"/>
            <a:chExt cx="939250" cy="318924"/>
          </a:xfrm>
        </p:grpSpPr>
        <p:sp>
          <p:nvSpPr>
            <p:cNvPr id="57" name="正方形/長方形 60">
              <a:extLst>
                <a:ext uri="{FF2B5EF4-FFF2-40B4-BE49-F238E27FC236}">
                  <a16:creationId xmlns:a16="http://schemas.microsoft.com/office/drawing/2014/main" id="{403B1222-3F95-8A72-34B5-B794184993D1}"/>
                </a:ext>
              </a:extLst>
            </p:cNvPr>
            <p:cNvSpPr/>
            <p:nvPr/>
          </p:nvSpPr>
          <p:spPr>
            <a:xfrm>
              <a:off x="1652899" y="2057236"/>
              <a:ext cx="742328" cy="266646"/>
            </a:xfrm>
            <a:prstGeom prst="rect">
              <a:avLst/>
            </a:prstGeom>
            <a:solidFill>
              <a:srgbClr val="ED80AF"/>
            </a:solidFill>
            <a:ln>
              <a:noFill/>
            </a:ln>
          </p:spPr>
          <p:style>
            <a:lnRef idx="2">
              <a:schemeClr val="accent4"/>
            </a:lnRef>
            <a:fillRef idx="1">
              <a:schemeClr val="lt1"/>
            </a:fillRef>
            <a:effectRef idx="0">
              <a:schemeClr val="accent4"/>
            </a:effectRef>
            <a:fontRef idx="minor">
              <a:schemeClr val="dk1"/>
            </a:fontRef>
          </p:style>
          <p:txBody>
            <a:bodyPr wrap="square" tIns="0" bIns="0" rtlCol="0" anchor="ctr" anchorCtr="0">
              <a:noAutofit/>
            </a:bodyPr>
            <a:lstStyle/>
            <a:p>
              <a:pPr algn="ctr"/>
              <a:endParaRPr kumimoji="1" lang="ja-JP" altLang="en-US" dirty="0">
                <a:solidFill>
                  <a:srgbClr val="323232"/>
                </a:solidFill>
              </a:endParaRPr>
            </a:p>
          </p:txBody>
        </p:sp>
        <p:sp>
          <p:nvSpPr>
            <p:cNvPr id="58" name="テキスト ボックス 61">
              <a:extLst>
                <a:ext uri="{FF2B5EF4-FFF2-40B4-BE49-F238E27FC236}">
                  <a16:creationId xmlns:a16="http://schemas.microsoft.com/office/drawing/2014/main" id="{E2913894-7138-BFA8-58C3-D643D0785CA2}"/>
                </a:ext>
              </a:extLst>
            </p:cNvPr>
            <p:cNvSpPr txBox="1"/>
            <p:nvPr/>
          </p:nvSpPr>
          <p:spPr>
            <a:xfrm>
              <a:off x="1554437" y="2031096"/>
              <a:ext cx="939250" cy="318924"/>
            </a:xfrm>
            <a:prstGeom prst="rect">
              <a:avLst/>
            </a:prstGeom>
            <a:noFill/>
          </p:spPr>
          <p:txBody>
            <a:bodyPr wrap="square" tIns="36000" bIns="36000" rtlCol="0" anchor="ctr" anchorCtr="1">
              <a:spAutoFit/>
            </a:bodyPr>
            <a:lstStyle/>
            <a:p>
              <a:pPr algn="ctr"/>
              <a:r>
                <a:rPr kumimoji="1" lang="ja-JP" altLang="en-US" sz="1600" dirty="0">
                  <a:solidFill>
                    <a:schemeClr val="bg1"/>
                  </a:solidFill>
                  <a:latin typeface="Noto Sans JP Regular" panose="020B0200000000000000" pitchFamily="34" charset="-122"/>
                  <a:ea typeface="Noto Sans JP Regular" panose="020B0200000000000000" pitchFamily="34" charset="-122"/>
                </a:rPr>
                <a:t>支援</a:t>
              </a:r>
            </a:p>
          </p:txBody>
        </p:sp>
      </p:grpSp>
      <p:grpSp>
        <p:nvGrpSpPr>
          <p:cNvPr id="60" name="グループ化 1032">
            <a:extLst>
              <a:ext uri="{FF2B5EF4-FFF2-40B4-BE49-F238E27FC236}">
                <a16:creationId xmlns:a16="http://schemas.microsoft.com/office/drawing/2014/main" id="{27237E1B-6FB3-CDDD-8766-DD9638FBC9B9}"/>
              </a:ext>
            </a:extLst>
          </p:cNvPr>
          <p:cNvGrpSpPr/>
          <p:nvPr/>
        </p:nvGrpSpPr>
        <p:grpSpPr>
          <a:xfrm>
            <a:off x="5476959" y="3083287"/>
            <a:ext cx="1357521" cy="318924"/>
            <a:chOff x="1460892" y="2031096"/>
            <a:chExt cx="1126341" cy="318924"/>
          </a:xfrm>
        </p:grpSpPr>
        <p:sp>
          <p:nvSpPr>
            <p:cNvPr id="61" name="正方形/長方形 1033">
              <a:extLst>
                <a:ext uri="{FF2B5EF4-FFF2-40B4-BE49-F238E27FC236}">
                  <a16:creationId xmlns:a16="http://schemas.microsoft.com/office/drawing/2014/main" id="{B09CE4FA-91F1-7566-6D3B-0D1AF034624A}"/>
                </a:ext>
              </a:extLst>
            </p:cNvPr>
            <p:cNvSpPr/>
            <p:nvPr/>
          </p:nvSpPr>
          <p:spPr>
            <a:xfrm>
              <a:off x="1460894" y="2057236"/>
              <a:ext cx="1126339" cy="266646"/>
            </a:xfrm>
            <a:prstGeom prst="rect">
              <a:avLst/>
            </a:prstGeom>
            <a:solidFill>
              <a:srgbClr val="ED80AF"/>
            </a:solidFill>
            <a:ln>
              <a:noFill/>
            </a:ln>
          </p:spPr>
          <p:style>
            <a:lnRef idx="2">
              <a:schemeClr val="accent4"/>
            </a:lnRef>
            <a:fillRef idx="1">
              <a:schemeClr val="lt1"/>
            </a:fillRef>
            <a:effectRef idx="0">
              <a:schemeClr val="accent4"/>
            </a:effectRef>
            <a:fontRef idx="minor">
              <a:schemeClr val="dk1"/>
            </a:fontRef>
          </p:style>
          <p:txBody>
            <a:bodyPr wrap="square" tIns="0" bIns="0" rtlCol="0" anchor="ctr" anchorCtr="0">
              <a:noAutofit/>
            </a:bodyPr>
            <a:lstStyle/>
            <a:p>
              <a:pPr algn="ctr"/>
              <a:endParaRPr kumimoji="1" lang="ja-JP" altLang="en-US" dirty="0">
                <a:solidFill>
                  <a:srgbClr val="323232"/>
                </a:solidFill>
              </a:endParaRPr>
            </a:p>
          </p:txBody>
        </p:sp>
        <p:sp>
          <p:nvSpPr>
            <p:cNvPr id="62" name="テキスト ボックス 1034">
              <a:extLst>
                <a:ext uri="{FF2B5EF4-FFF2-40B4-BE49-F238E27FC236}">
                  <a16:creationId xmlns:a16="http://schemas.microsoft.com/office/drawing/2014/main" id="{89244B79-B620-F5C4-3081-08CB9D40180B}"/>
                </a:ext>
              </a:extLst>
            </p:cNvPr>
            <p:cNvSpPr txBox="1"/>
            <p:nvPr/>
          </p:nvSpPr>
          <p:spPr>
            <a:xfrm>
              <a:off x="1460892" y="2031096"/>
              <a:ext cx="1126340" cy="318924"/>
            </a:xfrm>
            <a:prstGeom prst="rect">
              <a:avLst/>
            </a:prstGeom>
            <a:noFill/>
          </p:spPr>
          <p:txBody>
            <a:bodyPr wrap="square" tIns="36000" bIns="36000" rtlCol="0" anchor="ctr" anchorCtr="1">
              <a:spAutoFit/>
            </a:bodyPr>
            <a:lstStyle/>
            <a:p>
              <a:pPr algn="ctr"/>
              <a:r>
                <a:rPr kumimoji="1" lang="ja-JP" altLang="en-US" sz="1600" dirty="0">
                  <a:solidFill>
                    <a:schemeClr val="bg1"/>
                  </a:solidFill>
                  <a:latin typeface="Noto Sans JP Regular" panose="020B0200000000000000" pitchFamily="34" charset="-122"/>
                  <a:ea typeface="Noto Sans JP Regular" panose="020B0200000000000000" pitchFamily="34" charset="-122"/>
                </a:rPr>
                <a:t>治療</a:t>
              </a:r>
              <a:r>
                <a:rPr kumimoji="1" lang="en-US" altLang="ja-JP" sz="1600" dirty="0">
                  <a:solidFill>
                    <a:schemeClr val="bg1"/>
                  </a:solidFill>
                  <a:latin typeface="Noto Sans JP Regular" panose="020B0200000000000000" pitchFamily="34" charset="-122"/>
                  <a:ea typeface="Noto Sans JP Regular" panose="020B0200000000000000" pitchFamily="34" charset="-122"/>
                </a:rPr>
                <a:t>+</a:t>
              </a:r>
              <a:r>
                <a:rPr kumimoji="1" lang="ja-JP" altLang="en-US" sz="1600" dirty="0">
                  <a:solidFill>
                    <a:schemeClr val="bg1"/>
                  </a:solidFill>
                  <a:latin typeface="Noto Sans JP Regular" panose="020B0200000000000000" pitchFamily="34" charset="-122"/>
                  <a:ea typeface="Noto Sans JP Regular" panose="020B0200000000000000" pitchFamily="34" charset="-122"/>
                </a:rPr>
                <a:t>意見書</a:t>
              </a:r>
            </a:p>
          </p:txBody>
        </p:sp>
      </p:grpSp>
      <p:grpSp>
        <p:nvGrpSpPr>
          <p:cNvPr id="2" name="组合 1">
            <a:extLst>
              <a:ext uri="{FF2B5EF4-FFF2-40B4-BE49-F238E27FC236}">
                <a16:creationId xmlns:a16="http://schemas.microsoft.com/office/drawing/2014/main" id="{1820DDAF-4A5A-9A1B-234C-6BB30194E71A}"/>
              </a:ext>
            </a:extLst>
          </p:cNvPr>
          <p:cNvGrpSpPr/>
          <p:nvPr/>
        </p:nvGrpSpPr>
        <p:grpSpPr>
          <a:xfrm>
            <a:off x="4457751" y="3143511"/>
            <a:ext cx="1286800" cy="1286800"/>
            <a:chOff x="4457751" y="3143511"/>
            <a:chExt cx="1286800" cy="1286800"/>
          </a:xfrm>
        </p:grpSpPr>
        <p:sp>
          <p:nvSpPr>
            <p:cNvPr id="4" name="楕円 33">
              <a:extLst>
                <a:ext uri="{FF2B5EF4-FFF2-40B4-BE49-F238E27FC236}">
                  <a16:creationId xmlns:a16="http://schemas.microsoft.com/office/drawing/2014/main" id="{00D0DBEC-F6DC-813D-1A28-8BB67ADC8196}"/>
                </a:ext>
              </a:extLst>
            </p:cNvPr>
            <p:cNvSpPr/>
            <p:nvPr/>
          </p:nvSpPr>
          <p:spPr>
            <a:xfrm>
              <a:off x="4457751" y="3143511"/>
              <a:ext cx="1286800" cy="1286800"/>
            </a:xfrm>
            <a:prstGeom prst="ellipse">
              <a:avLst/>
            </a:prstGeom>
            <a:solidFill>
              <a:srgbClr val="FAFAFA"/>
            </a:solidFill>
            <a:ln w="25400">
              <a:prstDash val="sysDot"/>
            </a:ln>
          </p:spPr>
          <p:style>
            <a:lnRef idx="2">
              <a:schemeClr val="accent4"/>
            </a:lnRef>
            <a:fillRef idx="1">
              <a:schemeClr val="lt1"/>
            </a:fillRef>
            <a:effectRef idx="0">
              <a:schemeClr val="accent4"/>
            </a:effectRef>
            <a:fontRef idx="minor">
              <a:schemeClr val="dk1"/>
            </a:fontRef>
          </p:style>
          <p:txBody>
            <a:bodyPr wrap="square" tIns="0" bIns="0" rtlCol="0" anchor="ctr" anchorCtr="0">
              <a:spAutoFit/>
            </a:bodyPr>
            <a:lstStyle/>
            <a:p>
              <a:pPr algn="ctr"/>
              <a:endParaRPr kumimoji="1" lang="ja-JP" altLang="en-US" dirty="0">
                <a:solidFill>
                  <a:srgbClr val="323232"/>
                </a:solidFill>
              </a:endParaRPr>
            </a:p>
          </p:txBody>
        </p:sp>
        <p:sp>
          <p:nvSpPr>
            <p:cNvPr id="5" name="テキスト ボックス 41">
              <a:extLst>
                <a:ext uri="{FF2B5EF4-FFF2-40B4-BE49-F238E27FC236}">
                  <a16:creationId xmlns:a16="http://schemas.microsoft.com/office/drawing/2014/main" id="{89A9ED17-572A-BD08-FBD2-F4E65E237B13}"/>
                </a:ext>
              </a:extLst>
            </p:cNvPr>
            <p:cNvSpPr txBox="1"/>
            <p:nvPr/>
          </p:nvSpPr>
          <p:spPr>
            <a:xfrm>
              <a:off x="4483174" y="3325246"/>
              <a:ext cx="1235955" cy="923330"/>
            </a:xfrm>
            <a:prstGeom prst="rect">
              <a:avLst/>
            </a:prstGeom>
            <a:noFill/>
          </p:spPr>
          <p:txBody>
            <a:bodyPr wrap="square" rtlCol="0">
              <a:spAutoFit/>
            </a:bodyPr>
            <a:lstStyle/>
            <a:p>
              <a:pPr algn="ctr"/>
              <a:r>
                <a:rPr kumimoji="1" lang="ja-JP" altLang="en-US" dirty="0">
                  <a:solidFill>
                    <a:srgbClr val="55779B"/>
                  </a:solidFill>
                  <a:latin typeface="Noto Sans JP Bold" panose="020B0200000000000000" pitchFamily="34" charset="-122"/>
                  <a:ea typeface="Noto Sans JP Bold" panose="020B0200000000000000" pitchFamily="34" charset="-122"/>
                </a:rPr>
                <a:t>両立支援</a:t>
              </a:r>
            </a:p>
            <a:p>
              <a:pPr algn="ctr"/>
              <a:r>
                <a:rPr kumimoji="1" lang="ja-JP" altLang="en-US" dirty="0">
                  <a:solidFill>
                    <a:srgbClr val="55779B"/>
                  </a:solidFill>
                  <a:latin typeface="Noto Sans JP Bold" panose="020B0200000000000000" pitchFamily="34" charset="-122"/>
                  <a:ea typeface="Noto Sans JP Bold" panose="020B0200000000000000" pitchFamily="34" charset="-122"/>
                </a:rPr>
                <a:t>コーディ</a:t>
              </a:r>
            </a:p>
            <a:p>
              <a:pPr algn="ctr"/>
              <a:r>
                <a:rPr kumimoji="1" lang="ja-JP" altLang="en-US" dirty="0">
                  <a:solidFill>
                    <a:srgbClr val="55779B"/>
                  </a:solidFill>
                  <a:latin typeface="Noto Sans JP Bold" panose="020B0200000000000000" pitchFamily="34" charset="-122"/>
                  <a:ea typeface="Noto Sans JP Bold" panose="020B0200000000000000" pitchFamily="34" charset="-122"/>
                </a:rPr>
                <a:t>ネーター</a:t>
              </a:r>
            </a:p>
          </p:txBody>
        </p:sp>
      </p:grpSp>
      <p:grpSp>
        <p:nvGrpSpPr>
          <p:cNvPr id="7" name="组合 6">
            <a:extLst>
              <a:ext uri="{FF2B5EF4-FFF2-40B4-BE49-F238E27FC236}">
                <a16:creationId xmlns:a16="http://schemas.microsoft.com/office/drawing/2014/main" id="{54D001ED-425B-0B01-A18C-8D23827F812F}"/>
              </a:ext>
            </a:extLst>
          </p:cNvPr>
          <p:cNvGrpSpPr/>
          <p:nvPr/>
        </p:nvGrpSpPr>
        <p:grpSpPr>
          <a:xfrm>
            <a:off x="5977728" y="1480996"/>
            <a:ext cx="1094373" cy="1550336"/>
            <a:chOff x="5977728" y="1480996"/>
            <a:chExt cx="1094373" cy="1550336"/>
          </a:xfrm>
        </p:grpSpPr>
        <p:pic>
          <p:nvPicPr>
            <p:cNvPr id="9" name="图形 8">
              <a:extLst>
                <a:ext uri="{FF2B5EF4-FFF2-40B4-BE49-F238E27FC236}">
                  <a16:creationId xmlns:a16="http://schemas.microsoft.com/office/drawing/2014/main" id="{10BE7E46-E1BA-0267-72A7-6ACDB79FCE6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977728" y="1634592"/>
              <a:ext cx="476501" cy="1380631"/>
            </a:xfrm>
            <a:prstGeom prst="rect">
              <a:avLst/>
            </a:prstGeom>
          </p:spPr>
        </p:pic>
        <p:pic>
          <p:nvPicPr>
            <p:cNvPr id="18" name="图形 17">
              <a:extLst>
                <a:ext uri="{FF2B5EF4-FFF2-40B4-BE49-F238E27FC236}">
                  <a16:creationId xmlns:a16="http://schemas.microsoft.com/office/drawing/2014/main" id="{270E5D73-43CE-8D43-19A7-905083E63C0D}"/>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415709" y="1480996"/>
              <a:ext cx="656392" cy="1550336"/>
            </a:xfrm>
            <a:prstGeom prst="rect">
              <a:avLst/>
            </a:prstGeom>
          </p:spPr>
        </p:pic>
      </p:grpSp>
    </p:spTree>
    <p:extLst>
      <p:ext uri="{BB962C8B-B14F-4D97-AF65-F5344CB8AC3E}">
        <p14:creationId xmlns:p14="http://schemas.microsoft.com/office/powerpoint/2010/main" val="5693970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70CDEF66-DC36-292D-6BC8-EB468BCDB4D7}"/>
              </a:ext>
            </a:extLst>
          </p:cNvPr>
          <p:cNvSpPr txBox="1">
            <a:spLocks/>
          </p:cNvSpPr>
          <p:nvPr/>
        </p:nvSpPr>
        <p:spPr>
          <a:xfrm>
            <a:off x="152400" y="6427788"/>
            <a:ext cx="20574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US" altLang="ja-JP" sz="1500" dirty="0">
                <a:solidFill>
                  <a:schemeClr val="accent4"/>
                </a:solidFill>
                <a:latin typeface="Noto Sans JP Regular" panose="020B0200000000000000" pitchFamily="34" charset="-128"/>
                <a:ea typeface="Noto Sans JP Regular" panose="020B0200000000000000" pitchFamily="34" charset="-128"/>
              </a:rPr>
              <a:t>17</a:t>
            </a:r>
            <a:endParaRPr kumimoji="1" lang="ja-JP" altLang="en-US" sz="1500" dirty="0">
              <a:solidFill>
                <a:schemeClr val="accent4"/>
              </a:solidFill>
              <a:latin typeface="Noto Sans JP Regular" panose="020B0200000000000000" pitchFamily="34" charset="-128"/>
              <a:ea typeface="Noto Sans JP Regular" panose="020B0200000000000000" pitchFamily="34" charset="-128"/>
            </a:endParaRPr>
          </a:p>
        </p:txBody>
      </p:sp>
      <p:sp>
        <p:nvSpPr>
          <p:cNvPr id="4" name="テキスト ボックス 55">
            <a:extLst>
              <a:ext uri="{FF2B5EF4-FFF2-40B4-BE49-F238E27FC236}">
                <a16:creationId xmlns:a16="http://schemas.microsoft.com/office/drawing/2014/main" id="{C8B6E386-83B6-BFC9-D99E-08061D6D72AD}"/>
              </a:ext>
            </a:extLst>
          </p:cNvPr>
          <p:cNvSpPr txBox="1"/>
          <p:nvPr/>
        </p:nvSpPr>
        <p:spPr>
          <a:xfrm>
            <a:off x="1367650" y="5201430"/>
            <a:ext cx="6408700" cy="830997"/>
          </a:xfrm>
          <a:prstGeom prst="rect">
            <a:avLst/>
          </a:prstGeom>
          <a:noFill/>
        </p:spPr>
        <p:txBody>
          <a:bodyPr wrap="square" lIns="91440" tIns="45720" rIns="91440" bIns="4572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kumimoji="1" lang="ja-JP" altLang="en-US" sz="2000" dirty="0">
                <a:solidFill>
                  <a:srgbClr val="3B3838"/>
                </a:solidFill>
                <a:latin typeface="Noto Sans JP Regular" panose="020B0200000000000000" pitchFamily="34" charset="-122"/>
                <a:ea typeface="Noto Sans JP Regular" panose="020B0200000000000000" pitchFamily="34" charset="-122"/>
              </a:rPr>
              <a:t>利用には</a:t>
            </a:r>
            <a:r>
              <a:rPr kumimoji="1" lang="ja-JP" altLang="en-US" sz="2400" dirty="0">
                <a:solidFill>
                  <a:srgbClr val="E13F85"/>
                </a:solidFill>
                <a:latin typeface="Noto Sans JP Bold" panose="020B0200000000000000" pitchFamily="34" charset="-122"/>
                <a:ea typeface="Noto Sans JP Bold" panose="020B0200000000000000" pitchFamily="34" charset="-122"/>
              </a:rPr>
              <a:t>本人の同意</a:t>
            </a:r>
            <a:r>
              <a:rPr kumimoji="1" lang="ja-JP" altLang="en-US" sz="2000" dirty="0">
                <a:solidFill>
                  <a:srgbClr val="3B3838"/>
                </a:solidFill>
                <a:latin typeface="Noto Sans JP Regular" panose="020B0200000000000000" pitchFamily="34" charset="-122"/>
                <a:ea typeface="Noto Sans JP Regular" panose="020B0200000000000000" pitchFamily="34" charset="-122"/>
              </a:rPr>
              <a:t>が必要。情報開示の</a:t>
            </a:r>
            <a:r>
              <a:rPr kumimoji="1" lang="ja-JP" altLang="en-US" sz="2400" dirty="0">
                <a:solidFill>
                  <a:srgbClr val="E13F85"/>
                </a:solidFill>
                <a:latin typeface="Noto Sans JP Bold" panose="020B0200000000000000" pitchFamily="34" charset="-122"/>
                <a:ea typeface="Noto Sans JP Bold" panose="020B0200000000000000" pitchFamily="34" charset="-122"/>
              </a:rPr>
              <a:t>対象者</a:t>
            </a:r>
            <a:r>
              <a:rPr kumimoji="1" lang="ja-JP" altLang="en-US" sz="2000" dirty="0">
                <a:solidFill>
                  <a:srgbClr val="3B3838"/>
                </a:solidFill>
                <a:latin typeface="Noto Sans JP Regular" panose="020B0200000000000000" pitchFamily="34" charset="-122"/>
                <a:ea typeface="Noto Sans JP Regular" panose="020B0200000000000000" pitchFamily="34" charset="-122"/>
              </a:rPr>
              <a:t>や、</a:t>
            </a:r>
            <a:endParaRPr kumimoji="1" lang="en-US" altLang="ja-JP" sz="2000" dirty="0">
              <a:solidFill>
                <a:srgbClr val="3B3838"/>
              </a:solidFill>
              <a:latin typeface="Noto Sans JP Regular" panose="020B0200000000000000" pitchFamily="34" charset="-122"/>
              <a:ea typeface="Noto Sans JP Regular" panose="020B0200000000000000" pitchFamily="34" charset="-122"/>
            </a:endParaRPr>
          </a:p>
          <a:p>
            <a:pPr algn="ctr"/>
            <a:r>
              <a:rPr kumimoji="1" lang="ja-JP" altLang="en-US" sz="2000" dirty="0">
                <a:solidFill>
                  <a:srgbClr val="3B3838"/>
                </a:solidFill>
                <a:latin typeface="Noto Sans JP Regular" panose="020B0200000000000000" pitchFamily="34" charset="-122"/>
                <a:ea typeface="Noto Sans JP Regular" panose="020B0200000000000000" pitchFamily="34" charset="-122"/>
              </a:rPr>
              <a:t>対象者ごとの</a:t>
            </a:r>
            <a:r>
              <a:rPr kumimoji="1" lang="ja-JP" altLang="en-US" sz="2400" dirty="0">
                <a:solidFill>
                  <a:srgbClr val="E13F85"/>
                </a:solidFill>
                <a:latin typeface="Noto Sans JP Bold" panose="020B0200000000000000" pitchFamily="34" charset="-122"/>
                <a:ea typeface="Noto Sans JP Bold" panose="020B0200000000000000" pitchFamily="34" charset="-122"/>
              </a:rPr>
              <a:t>開示範囲</a:t>
            </a:r>
            <a:r>
              <a:rPr kumimoji="1" lang="ja-JP" altLang="en-US" sz="2000" dirty="0">
                <a:solidFill>
                  <a:srgbClr val="3B3838"/>
                </a:solidFill>
                <a:latin typeface="Noto Sans JP Regular" panose="020B0200000000000000" pitchFamily="34" charset="-122"/>
                <a:ea typeface="Noto Sans JP Regular" panose="020B0200000000000000" pitchFamily="34" charset="-122"/>
              </a:rPr>
              <a:t>を決めることが大切</a:t>
            </a:r>
            <a:endParaRPr lang="ja-JP" sz="2000" dirty="0">
              <a:solidFill>
                <a:srgbClr val="3B3838"/>
              </a:solidFill>
              <a:latin typeface="Noto Sans JP Regular" panose="020B0200000000000000" pitchFamily="34" charset="-122"/>
              <a:ea typeface="Noto Sans JP Regular" panose="020B0200000000000000" pitchFamily="34" charset="-122"/>
            </a:endParaRPr>
          </a:p>
        </p:txBody>
      </p:sp>
      <p:sp>
        <p:nvSpPr>
          <p:cNvPr id="5" name="四角形: 上の 2 つの角を丸める 3">
            <a:extLst>
              <a:ext uri="{FF2B5EF4-FFF2-40B4-BE49-F238E27FC236}">
                <a16:creationId xmlns:a16="http://schemas.microsoft.com/office/drawing/2014/main" id="{47C48A3E-A82A-A71D-A4D3-0DAE71DC0305}"/>
              </a:ext>
            </a:extLst>
          </p:cNvPr>
          <p:cNvSpPr/>
          <p:nvPr/>
        </p:nvSpPr>
        <p:spPr>
          <a:xfrm rot="5400000">
            <a:off x="342000" y="40037"/>
            <a:ext cx="432000" cy="1116000"/>
          </a:xfrm>
          <a:prstGeom prst="round2SameRect">
            <a:avLst>
              <a:gd name="adj1" fmla="val 50000"/>
              <a:gd name="adj2" fmla="val 0"/>
            </a:avLst>
          </a:prstGeom>
          <a:solidFill>
            <a:srgbClr val="A6BE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タイトル 1">
            <a:extLst>
              <a:ext uri="{FF2B5EF4-FFF2-40B4-BE49-F238E27FC236}">
                <a16:creationId xmlns:a16="http://schemas.microsoft.com/office/drawing/2014/main" id="{2FBF02AF-1F86-B5D8-03F0-873DC2315474}"/>
              </a:ext>
            </a:extLst>
          </p:cNvPr>
          <p:cNvSpPr txBox="1">
            <a:spLocks/>
          </p:cNvSpPr>
          <p:nvPr/>
        </p:nvSpPr>
        <p:spPr>
          <a:xfrm>
            <a:off x="56528" y="415174"/>
            <a:ext cx="1040422" cy="365125"/>
          </a:xfrm>
          <a:prstGeom prst="rect">
            <a:avLst/>
          </a:prstGeom>
        </p:spPr>
        <p:txBody>
          <a:bodyPr lIns="0" tIns="36000" rIns="0" bIns="0" anchor="ctr" anchorCtr="1"/>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en-US" altLang="ja-JP" sz="1900" spc="300" dirty="0">
                <a:solidFill>
                  <a:schemeClr val="bg1"/>
                </a:solidFill>
                <a:latin typeface="Noto Sans JP Medium" panose="020B0200000000000000" pitchFamily="50" charset="-128"/>
                <a:ea typeface="Noto Sans JP Medium" panose="020B0200000000000000" pitchFamily="50" charset="-128"/>
              </a:rPr>
              <a:t>3-4</a:t>
            </a:r>
            <a:endParaRPr lang="ja-JP" altLang="en-US" sz="1900" spc="300" dirty="0">
              <a:solidFill>
                <a:schemeClr val="bg1"/>
              </a:solidFill>
              <a:latin typeface="Noto Sans JP Medium" panose="020B0200000000000000" pitchFamily="50" charset="-128"/>
              <a:ea typeface="Noto Sans JP Medium" panose="020B0200000000000000" pitchFamily="50" charset="-128"/>
            </a:endParaRPr>
          </a:p>
        </p:txBody>
      </p:sp>
      <p:sp>
        <p:nvSpPr>
          <p:cNvPr id="8" name="タイトル 1">
            <a:extLst>
              <a:ext uri="{FF2B5EF4-FFF2-40B4-BE49-F238E27FC236}">
                <a16:creationId xmlns:a16="http://schemas.microsoft.com/office/drawing/2014/main" id="{37FB088F-0808-9123-B7BE-E1C6F2D03D5C}"/>
              </a:ext>
            </a:extLst>
          </p:cNvPr>
          <p:cNvSpPr txBox="1">
            <a:spLocks/>
          </p:cNvSpPr>
          <p:nvPr/>
        </p:nvSpPr>
        <p:spPr>
          <a:xfrm>
            <a:off x="1116000" y="382428"/>
            <a:ext cx="7875600" cy="502689"/>
          </a:xfrm>
          <a:prstGeom prst="rect">
            <a:avLst/>
          </a:prstGeom>
        </p:spPr>
        <p:txBody>
          <a:bodyPr lIns="144000" tIns="0" bIns="0" anchor="ct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400" dirty="0">
                <a:solidFill>
                  <a:srgbClr val="54779B"/>
                </a:solidFill>
                <a:latin typeface="Noto Sans JP Medium" panose="020B0200000000000000" pitchFamily="50" charset="-128"/>
                <a:ea typeface="Noto Sans JP Medium" panose="020B0200000000000000" pitchFamily="50" charset="-128"/>
              </a:rPr>
              <a:t>両立支援の留意点 ①個人情報の取り扱い</a:t>
            </a:r>
          </a:p>
        </p:txBody>
      </p:sp>
      <p:sp>
        <p:nvSpPr>
          <p:cNvPr id="10" name="四角形: 角を丸くする 14">
            <a:extLst>
              <a:ext uri="{FF2B5EF4-FFF2-40B4-BE49-F238E27FC236}">
                <a16:creationId xmlns:a16="http://schemas.microsoft.com/office/drawing/2014/main" id="{FA5D7629-FA99-E4B3-3E88-2D8FDD4D1DB1}"/>
              </a:ext>
            </a:extLst>
          </p:cNvPr>
          <p:cNvSpPr/>
          <p:nvPr/>
        </p:nvSpPr>
        <p:spPr>
          <a:xfrm>
            <a:off x="1180148" y="1335415"/>
            <a:ext cx="6783705" cy="2088000"/>
          </a:xfrm>
          <a:prstGeom prst="roundRect">
            <a:avLst>
              <a:gd name="adj" fmla="val 9368"/>
            </a:avLst>
          </a:prstGeom>
          <a:solidFill>
            <a:srgbClr val="EE92BA">
              <a:lumMod val="20000"/>
              <a:lumOff val="80000"/>
            </a:srgbClr>
          </a:solidFill>
          <a:ln w="22225">
            <a:solidFill>
              <a:srgbClr val="F9C9DE">
                <a:lumMod val="90000"/>
              </a:srgbClr>
            </a:solidFill>
          </a:ln>
        </p:spPr>
        <p:txBody>
          <a:bodyPr wrap="non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dirty="0">
              <a:ln>
                <a:noFill/>
              </a:ln>
              <a:solidFill>
                <a:srgbClr val="323232"/>
              </a:solidFill>
              <a:effectLst/>
              <a:uLnTx/>
              <a:uFillTx/>
              <a:latin typeface="Noto Sans JP Regular"/>
              <a:ea typeface="Noto Sans JP Regular"/>
            </a:endParaRPr>
          </a:p>
        </p:txBody>
      </p:sp>
      <p:sp>
        <p:nvSpPr>
          <p:cNvPr id="12" name="正方形/長方形 42">
            <a:extLst>
              <a:ext uri="{FF2B5EF4-FFF2-40B4-BE49-F238E27FC236}">
                <a16:creationId xmlns:a16="http://schemas.microsoft.com/office/drawing/2014/main" id="{CED01F14-D428-2BFF-452E-E879E9C27AA2}"/>
              </a:ext>
            </a:extLst>
          </p:cNvPr>
          <p:cNvSpPr/>
          <p:nvPr/>
        </p:nvSpPr>
        <p:spPr>
          <a:xfrm>
            <a:off x="1223963" y="2890127"/>
            <a:ext cx="6696074" cy="307777"/>
          </a:xfrm>
          <a:prstGeom prst="rect">
            <a:avLst/>
          </a:prstGeom>
          <a:noFill/>
        </p:spPr>
        <p:txBody>
          <a:bodyPr wrap="square" tIns="0" bIns="0" anchor="ctr" anchorCtr="0">
            <a:spAutoFit/>
          </a:bodyPr>
          <a:lstStyle/>
          <a:p>
            <a:pPr algn="ctr"/>
            <a:r>
              <a:rPr kumimoji="1" lang="ja-JP" altLang="en-US" dirty="0">
                <a:solidFill>
                  <a:srgbClr val="E7E6E6">
                    <a:lumMod val="25000"/>
                  </a:srgbClr>
                </a:solidFill>
                <a:latin typeface="Noto Sans JP Regular" panose="020B0200000000000000" pitchFamily="50" charset="-128"/>
                <a:ea typeface="Noto Sans JP Regular" panose="020B0200000000000000" pitchFamily="50" charset="-128"/>
              </a:rPr>
              <a:t>病歴は</a:t>
            </a:r>
            <a:r>
              <a:rPr kumimoji="1" lang="ja-JP" altLang="en-US" sz="2000" dirty="0">
                <a:solidFill>
                  <a:srgbClr val="E13F85"/>
                </a:solidFill>
                <a:latin typeface="Noto Sans JP Bold" panose="020B0200000000000000" pitchFamily="34" charset="-122"/>
                <a:ea typeface="Noto Sans JP Bold" panose="020B0200000000000000" pitchFamily="34" charset="-122"/>
              </a:rPr>
              <a:t>要配慮個人情報</a:t>
            </a:r>
            <a:r>
              <a:rPr kumimoji="1" lang="ja-JP" altLang="en-US" dirty="0">
                <a:solidFill>
                  <a:srgbClr val="E7E6E6">
                    <a:lumMod val="25000"/>
                  </a:srgbClr>
                </a:solidFill>
                <a:latin typeface="Noto Sans JP Regular" panose="020B0200000000000000" pitchFamily="50" charset="-128"/>
                <a:ea typeface="Noto Sans JP Regular" panose="020B0200000000000000" pitchFamily="50" charset="-128"/>
              </a:rPr>
              <a:t>のひとつ</a:t>
            </a:r>
          </a:p>
        </p:txBody>
      </p:sp>
      <p:grpSp>
        <p:nvGrpSpPr>
          <p:cNvPr id="3" name="组合 2">
            <a:extLst>
              <a:ext uri="{FF2B5EF4-FFF2-40B4-BE49-F238E27FC236}">
                <a16:creationId xmlns:a16="http://schemas.microsoft.com/office/drawing/2014/main" id="{CBEB0F01-349B-3DBF-F6BB-95A1C902FBD1}"/>
              </a:ext>
            </a:extLst>
          </p:cNvPr>
          <p:cNvGrpSpPr/>
          <p:nvPr/>
        </p:nvGrpSpPr>
        <p:grpSpPr>
          <a:xfrm>
            <a:off x="2114247" y="1544377"/>
            <a:ext cx="843672" cy="532162"/>
            <a:chOff x="2114247" y="1544377"/>
            <a:chExt cx="843672" cy="532162"/>
          </a:xfrm>
        </p:grpSpPr>
        <p:pic>
          <p:nvPicPr>
            <p:cNvPr id="18" name="グラフィックス 25">
              <a:extLst>
                <a:ext uri="{FF2B5EF4-FFF2-40B4-BE49-F238E27FC236}">
                  <a16:creationId xmlns:a16="http://schemas.microsoft.com/office/drawing/2014/main" id="{0EFE9608-48D1-2E27-7B7F-510B0C73FA1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114247" y="1544377"/>
              <a:ext cx="843672" cy="532162"/>
            </a:xfrm>
            <a:prstGeom prst="rect">
              <a:avLst/>
            </a:prstGeom>
          </p:spPr>
        </p:pic>
        <p:sp>
          <p:nvSpPr>
            <p:cNvPr id="22" name="テキスト ボックス 26">
              <a:extLst>
                <a:ext uri="{FF2B5EF4-FFF2-40B4-BE49-F238E27FC236}">
                  <a16:creationId xmlns:a16="http://schemas.microsoft.com/office/drawing/2014/main" id="{95665CA4-94CE-273B-ABCC-FE77F82F31F1}"/>
                </a:ext>
              </a:extLst>
            </p:cNvPr>
            <p:cNvSpPr txBox="1"/>
            <p:nvPr/>
          </p:nvSpPr>
          <p:spPr>
            <a:xfrm>
              <a:off x="2162799" y="1656570"/>
              <a:ext cx="746568" cy="307777"/>
            </a:xfrm>
            <a:prstGeom prst="rect">
              <a:avLst/>
            </a:prstGeom>
            <a:noFill/>
          </p:spPr>
          <p:txBody>
            <a:bodyPr wrap="square" t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lgn="ctr">
                <a:defRPr/>
              </a:pPr>
              <a:r>
                <a:rPr lang="ja-JP" altLang="en-US" sz="1400" dirty="0">
                  <a:solidFill>
                    <a:srgbClr val="3B3838"/>
                  </a:solidFill>
                  <a:latin typeface="Noto Sans JP Regular" panose="020B0200000000000000" pitchFamily="34" charset="-122"/>
                  <a:ea typeface="Noto Sans JP Regular" panose="020B0200000000000000" pitchFamily="34" charset="-122"/>
                </a:rPr>
                <a:t>がん</a:t>
              </a:r>
              <a:endParaRPr lang="en-US" altLang="ja-JP" sz="1400" dirty="0">
                <a:solidFill>
                  <a:srgbClr val="3B3838"/>
                </a:solidFill>
                <a:latin typeface="Noto Sans JP Regular" panose="020B0200000000000000" pitchFamily="34" charset="-122"/>
                <a:ea typeface="Noto Sans JP Regular" panose="020B0200000000000000" pitchFamily="34" charset="-122"/>
              </a:endParaRPr>
            </a:p>
          </p:txBody>
        </p:sp>
      </p:grpSp>
      <p:grpSp>
        <p:nvGrpSpPr>
          <p:cNvPr id="7" name="组合 6">
            <a:extLst>
              <a:ext uri="{FF2B5EF4-FFF2-40B4-BE49-F238E27FC236}">
                <a16:creationId xmlns:a16="http://schemas.microsoft.com/office/drawing/2014/main" id="{AC243B96-82FB-A1F3-3C5B-7981BB538A78}"/>
              </a:ext>
            </a:extLst>
          </p:cNvPr>
          <p:cNvGrpSpPr/>
          <p:nvPr/>
        </p:nvGrpSpPr>
        <p:grpSpPr>
          <a:xfrm>
            <a:off x="3587399" y="1544377"/>
            <a:ext cx="843672" cy="532162"/>
            <a:chOff x="3587399" y="1544377"/>
            <a:chExt cx="843672" cy="532162"/>
          </a:xfrm>
        </p:grpSpPr>
        <p:pic>
          <p:nvPicPr>
            <p:cNvPr id="26" name="グラフィックス 28">
              <a:extLst>
                <a:ext uri="{FF2B5EF4-FFF2-40B4-BE49-F238E27FC236}">
                  <a16:creationId xmlns:a16="http://schemas.microsoft.com/office/drawing/2014/main" id="{D265BF0F-B37E-6680-D3F7-E88940D1D44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587399" y="1544377"/>
              <a:ext cx="843672" cy="532162"/>
            </a:xfrm>
            <a:prstGeom prst="rect">
              <a:avLst/>
            </a:prstGeom>
          </p:spPr>
        </p:pic>
        <p:sp>
          <p:nvSpPr>
            <p:cNvPr id="30" name="テキスト ボックス 29">
              <a:extLst>
                <a:ext uri="{FF2B5EF4-FFF2-40B4-BE49-F238E27FC236}">
                  <a16:creationId xmlns:a16="http://schemas.microsoft.com/office/drawing/2014/main" id="{03340947-1813-2C57-32FD-C2A38974FB9D}"/>
                </a:ext>
              </a:extLst>
            </p:cNvPr>
            <p:cNvSpPr txBox="1"/>
            <p:nvPr/>
          </p:nvSpPr>
          <p:spPr>
            <a:xfrm>
              <a:off x="3635951" y="1656570"/>
              <a:ext cx="746568" cy="307777"/>
            </a:xfrm>
            <a:prstGeom prst="rect">
              <a:avLst/>
            </a:prstGeom>
            <a:noFill/>
          </p:spPr>
          <p:txBody>
            <a:bodyPr wrap="square" t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lgn="ctr">
                <a:defRPr/>
              </a:pPr>
              <a:r>
                <a:rPr lang="ja-JP" altLang="en-US" sz="1400" dirty="0">
                  <a:solidFill>
                    <a:srgbClr val="3B3838"/>
                  </a:solidFill>
                  <a:latin typeface="Noto Sans JP Regular" panose="020B0200000000000000" pitchFamily="34" charset="-122"/>
                  <a:ea typeface="Noto Sans JP Regular" panose="020B0200000000000000" pitchFamily="34" charset="-122"/>
                </a:rPr>
                <a:t>心疾患</a:t>
              </a:r>
              <a:endParaRPr lang="en-US" altLang="ja-JP" sz="1400" dirty="0">
                <a:solidFill>
                  <a:srgbClr val="3B3838"/>
                </a:solidFill>
                <a:latin typeface="Noto Sans JP Regular" panose="020B0200000000000000" pitchFamily="34" charset="-122"/>
                <a:ea typeface="Noto Sans JP Regular" panose="020B0200000000000000" pitchFamily="34" charset="-122"/>
              </a:endParaRPr>
            </a:p>
          </p:txBody>
        </p:sp>
      </p:grpSp>
      <p:grpSp>
        <p:nvGrpSpPr>
          <p:cNvPr id="9" name="组合 8">
            <a:extLst>
              <a:ext uri="{FF2B5EF4-FFF2-40B4-BE49-F238E27FC236}">
                <a16:creationId xmlns:a16="http://schemas.microsoft.com/office/drawing/2014/main" id="{96427312-8142-7ACA-1088-CE018EF735AE}"/>
              </a:ext>
            </a:extLst>
          </p:cNvPr>
          <p:cNvGrpSpPr/>
          <p:nvPr/>
        </p:nvGrpSpPr>
        <p:grpSpPr>
          <a:xfrm>
            <a:off x="5042958" y="1544377"/>
            <a:ext cx="843672" cy="532162"/>
            <a:chOff x="5042958" y="1544377"/>
            <a:chExt cx="843672" cy="532162"/>
          </a:xfrm>
        </p:grpSpPr>
        <p:pic>
          <p:nvPicPr>
            <p:cNvPr id="32" name="グラフィックス 31">
              <a:extLst>
                <a:ext uri="{FF2B5EF4-FFF2-40B4-BE49-F238E27FC236}">
                  <a16:creationId xmlns:a16="http://schemas.microsoft.com/office/drawing/2014/main" id="{0E44F8AA-CE75-7446-4E4E-C2490B0B1EA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042958" y="1544377"/>
              <a:ext cx="843672" cy="532162"/>
            </a:xfrm>
            <a:prstGeom prst="rect">
              <a:avLst/>
            </a:prstGeom>
          </p:spPr>
        </p:pic>
        <p:sp>
          <p:nvSpPr>
            <p:cNvPr id="35" name="テキスト ボックス 32">
              <a:extLst>
                <a:ext uri="{FF2B5EF4-FFF2-40B4-BE49-F238E27FC236}">
                  <a16:creationId xmlns:a16="http://schemas.microsoft.com/office/drawing/2014/main" id="{0ECC258D-F104-B4CF-2D34-53C623723F37}"/>
                </a:ext>
              </a:extLst>
            </p:cNvPr>
            <p:cNvSpPr txBox="1"/>
            <p:nvPr/>
          </p:nvSpPr>
          <p:spPr>
            <a:xfrm>
              <a:off x="5091510" y="1656570"/>
              <a:ext cx="746568" cy="307777"/>
            </a:xfrm>
            <a:prstGeom prst="rect">
              <a:avLst/>
            </a:prstGeom>
            <a:noFill/>
          </p:spPr>
          <p:txBody>
            <a:bodyPr wrap="square" t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lgn="ctr">
                <a:defRPr/>
              </a:pPr>
              <a:r>
                <a:rPr lang="ja-JP" altLang="en-US" sz="1400" dirty="0">
                  <a:solidFill>
                    <a:srgbClr val="3B3838"/>
                  </a:solidFill>
                  <a:latin typeface="Noto Sans JP Regular" panose="020B0200000000000000" pitchFamily="34" charset="-122"/>
                  <a:ea typeface="Noto Sans JP Regular" panose="020B0200000000000000" pitchFamily="34" charset="-122"/>
                </a:rPr>
                <a:t>糖尿病</a:t>
              </a:r>
              <a:endParaRPr lang="en-US" altLang="ja-JP" sz="1400" dirty="0">
                <a:solidFill>
                  <a:srgbClr val="3B3838"/>
                </a:solidFill>
                <a:latin typeface="Noto Sans JP Regular" panose="020B0200000000000000" pitchFamily="34" charset="-122"/>
                <a:ea typeface="Noto Sans JP Regular" panose="020B0200000000000000" pitchFamily="34" charset="-122"/>
              </a:endParaRPr>
            </a:p>
          </p:txBody>
        </p:sp>
      </p:grpSp>
      <p:pic>
        <p:nvPicPr>
          <p:cNvPr id="39" name="图形 38">
            <a:extLst>
              <a:ext uri="{FF2B5EF4-FFF2-40B4-BE49-F238E27FC236}">
                <a16:creationId xmlns:a16="http://schemas.microsoft.com/office/drawing/2014/main" id="{4DD1624E-CE52-C012-C4C8-6BA4958F1FB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865842" y="1875532"/>
            <a:ext cx="592420" cy="906054"/>
          </a:xfrm>
          <a:prstGeom prst="rect">
            <a:avLst/>
          </a:prstGeom>
        </p:spPr>
      </p:pic>
      <p:pic>
        <p:nvPicPr>
          <p:cNvPr id="40" name="图形 39">
            <a:extLst>
              <a:ext uri="{FF2B5EF4-FFF2-40B4-BE49-F238E27FC236}">
                <a16:creationId xmlns:a16="http://schemas.microsoft.com/office/drawing/2014/main" id="{81933FF0-7869-D2E4-9A2D-103F2D72C14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320421" y="1875532"/>
            <a:ext cx="592420" cy="906054"/>
          </a:xfrm>
          <a:prstGeom prst="rect">
            <a:avLst/>
          </a:prstGeom>
        </p:spPr>
      </p:pic>
      <p:pic>
        <p:nvPicPr>
          <p:cNvPr id="42" name="图形 41">
            <a:extLst>
              <a:ext uri="{FF2B5EF4-FFF2-40B4-BE49-F238E27FC236}">
                <a16:creationId xmlns:a16="http://schemas.microsoft.com/office/drawing/2014/main" id="{C9BFC626-4E42-4C91-8422-4AB9D57C4316}"/>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774999" y="1875532"/>
            <a:ext cx="592420" cy="906054"/>
          </a:xfrm>
          <a:prstGeom prst="rect">
            <a:avLst/>
          </a:prstGeom>
        </p:spPr>
      </p:pic>
      <p:grpSp>
        <p:nvGrpSpPr>
          <p:cNvPr id="36" name="グループ化 59">
            <a:extLst>
              <a:ext uri="{FF2B5EF4-FFF2-40B4-BE49-F238E27FC236}">
                <a16:creationId xmlns:a16="http://schemas.microsoft.com/office/drawing/2014/main" id="{EAB329B5-BC28-2053-5524-E25368A296AD}"/>
              </a:ext>
            </a:extLst>
          </p:cNvPr>
          <p:cNvGrpSpPr/>
          <p:nvPr/>
        </p:nvGrpSpPr>
        <p:grpSpPr>
          <a:xfrm>
            <a:off x="3881057" y="3731622"/>
            <a:ext cx="3604260" cy="1200329"/>
            <a:chOff x="4114800" y="3561034"/>
            <a:chExt cx="3604260" cy="1200329"/>
          </a:xfrm>
        </p:grpSpPr>
        <p:sp>
          <p:nvSpPr>
            <p:cNvPr id="37" name="Speech Bubble: Rectangle with Corners Rounded 16">
              <a:extLst>
                <a:ext uri="{FF2B5EF4-FFF2-40B4-BE49-F238E27FC236}">
                  <a16:creationId xmlns:a16="http://schemas.microsoft.com/office/drawing/2014/main" id="{13279735-E805-2534-59F4-348E9FAD08AA}"/>
                </a:ext>
              </a:extLst>
            </p:cNvPr>
            <p:cNvSpPr/>
            <p:nvPr/>
          </p:nvSpPr>
          <p:spPr>
            <a:xfrm>
              <a:off x="4145280" y="3565407"/>
              <a:ext cx="3543300" cy="1191582"/>
            </a:xfrm>
            <a:prstGeom prst="wedgeRoundRectCallout">
              <a:avLst>
                <a:gd name="adj1" fmla="val -40412"/>
                <a:gd name="adj2" fmla="val -84490"/>
                <a:gd name="adj3" fmla="val 16667"/>
              </a:avLst>
            </a:prstGeom>
            <a:solidFill>
              <a:srgbClr val="54779C"/>
            </a:solidFill>
          </p:spPr>
          <p:txBody>
            <a:bodyPr wrap="square" rtlCol="0" anchor="ct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kumimoji="1" lang="en-US">
                <a:latin typeface="+mn-ea"/>
              </a:endParaRPr>
            </a:p>
          </p:txBody>
        </p:sp>
        <p:sp>
          <p:nvSpPr>
            <p:cNvPr id="38" name="正方形/長方形 52">
              <a:extLst>
                <a:ext uri="{FF2B5EF4-FFF2-40B4-BE49-F238E27FC236}">
                  <a16:creationId xmlns:a16="http://schemas.microsoft.com/office/drawing/2014/main" id="{0A6DE61B-3BC9-0038-1CE5-FC45F6AB8CD7}"/>
                </a:ext>
              </a:extLst>
            </p:cNvPr>
            <p:cNvSpPr/>
            <p:nvPr/>
          </p:nvSpPr>
          <p:spPr>
            <a:xfrm>
              <a:off x="4114800" y="3561034"/>
              <a:ext cx="3604260" cy="1200329"/>
            </a:xfrm>
            <a:prstGeom prst="rect">
              <a:avLst/>
            </a:prstGeom>
          </p:spPr>
          <p:txBody>
            <a:bodyPr wrap="square" tIns="0" bIns="0" anchor="ctr" anchorCtr="1">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kumimoji="1" lang="ja-JP" altLang="en-US" dirty="0">
                  <a:solidFill>
                    <a:schemeClr val="bg1"/>
                  </a:solidFill>
                  <a:latin typeface="Noto Sans JP Medium" panose="020B0200000000000000" pitchFamily="50" charset="-128"/>
                  <a:ea typeface="Noto Sans JP Medium" panose="020B0200000000000000" pitchFamily="50" charset="-128"/>
                </a:rPr>
                <a:t>他者に知られると、本人に差別や偏見など著しい被害を及ぼす恐れがある情報。法令で規定。</a:t>
              </a:r>
            </a:p>
          </p:txBody>
        </p:sp>
      </p:grpSp>
    </p:spTree>
    <p:extLst>
      <p:ext uri="{BB962C8B-B14F-4D97-AF65-F5344CB8AC3E}">
        <p14:creationId xmlns:p14="http://schemas.microsoft.com/office/powerpoint/2010/main" val="40886956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正方形/長方形 30">
            <a:extLst>
              <a:ext uri="{FF2B5EF4-FFF2-40B4-BE49-F238E27FC236}">
                <a16:creationId xmlns:a16="http://schemas.microsoft.com/office/drawing/2014/main" id="{2D7AFE1E-0AA9-4129-86D3-D30E1F9D19C4}"/>
              </a:ext>
            </a:extLst>
          </p:cNvPr>
          <p:cNvSpPr/>
          <p:nvPr/>
        </p:nvSpPr>
        <p:spPr>
          <a:xfrm>
            <a:off x="383947" y="4723386"/>
            <a:ext cx="8312460" cy="338554"/>
          </a:xfrm>
          <a:prstGeom prst="rect">
            <a:avLst/>
          </a:prstGeom>
        </p:spPr>
        <p:txBody>
          <a:bodyPr wrap="square" lIns="91440" tIns="45720" rIns="91440" bIns="45720" anchor="t">
            <a:spAutoFit/>
          </a:bodyPr>
          <a:lstStyle/>
          <a:p>
            <a:r>
              <a:rPr lang="ja-JP" altLang="en-US" sz="1600" b="1" dirty="0">
                <a:solidFill>
                  <a:srgbClr val="3B3838"/>
                </a:solidFill>
                <a:latin typeface="Noto Sans JP Medium" panose="020B0200000000000000" pitchFamily="50" charset="-128"/>
                <a:ea typeface="Noto Sans JP Medium" panose="020B0200000000000000" pitchFamily="50" charset="-128"/>
              </a:rPr>
              <a:t>・</a:t>
            </a:r>
            <a:r>
              <a:rPr lang="ja-JP" altLang="en-US" sz="1600" dirty="0">
                <a:solidFill>
                  <a:srgbClr val="3B3838"/>
                </a:solidFill>
                <a:latin typeface="Noto Sans JP Medium" panose="020B0200000000000000" pitchFamily="50" charset="-128"/>
                <a:ea typeface="Noto Sans JP Medium" panose="020B0200000000000000" pitchFamily="50" charset="-128"/>
              </a:rPr>
              <a:t>診断技術や治療方法の進歩に関する情報（がんの5年相対生存率 等）</a:t>
            </a:r>
          </a:p>
        </p:txBody>
      </p:sp>
      <p:sp>
        <p:nvSpPr>
          <p:cNvPr id="32" name="正方形/長方形 31">
            <a:extLst>
              <a:ext uri="{FF2B5EF4-FFF2-40B4-BE49-F238E27FC236}">
                <a16:creationId xmlns:a16="http://schemas.microsoft.com/office/drawing/2014/main" id="{93B28A6E-D90B-4B00-8803-5493C443A6A9}"/>
              </a:ext>
            </a:extLst>
          </p:cNvPr>
          <p:cNvSpPr/>
          <p:nvPr/>
        </p:nvSpPr>
        <p:spPr>
          <a:xfrm>
            <a:off x="708005" y="5089153"/>
            <a:ext cx="2520000" cy="338554"/>
          </a:xfrm>
          <a:prstGeom prst="rect">
            <a:avLst/>
          </a:prstGeom>
        </p:spPr>
        <p:txBody>
          <a:bodyPr wrap="square">
            <a:spAutoFit/>
          </a:bodyPr>
          <a:lstStyle/>
          <a:p>
            <a:pPr algn="ctr"/>
            <a:r>
              <a:rPr lang="ja-JP" altLang="en-US" sz="1400" dirty="0">
                <a:solidFill>
                  <a:srgbClr val="3B3838"/>
                </a:solidFill>
                <a:latin typeface="+mn-ea"/>
              </a:rPr>
              <a:t>1993年～1996年：</a:t>
            </a:r>
            <a:r>
              <a:rPr lang="ja-JP" altLang="en-US" sz="1600" dirty="0">
                <a:solidFill>
                  <a:srgbClr val="E13F85"/>
                </a:solidFill>
                <a:latin typeface="Noto Sans JP Medium" panose="020B0200000000000000" pitchFamily="34" charset="-122"/>
                <a:ea typeface="Noto Sans JP Medium" panose="020B0200000000000000" pitchFamily="34" charset="-122"/>
              </a:rPr>
              <a:t>53.2％</a:t>
            </a:r>
            <a:endParaRPr lang="ja-JP" altLang="en-US" sz="1400" dirty="0">
              <a:solidFill>
                <a:srgbClr val="E13F85"/>
              </a:solidFill>
              <a:latin typeface="Noto Sans JP Medium" panose="020B0200000000000000" pitchFamily="34" charset="-122"/>
              <a:ea typeface="Noto Sans JP Medium" panose="020B0200000000000000" pitchFamily="34" charset="-122"/>
            </a:endParaRPr>
          </a:p>
        </p:txBody>
      </p:sp>
      <p:sp>
        <p:nvSpPr>
          <p:cNvPr id="34" name="正方形/長方形 33">
            <a:extLst>
              <a:ext uri="{FF2B5EF4-FFF2-40B4-BE49-F238E27FC236}">
                <a16:creationId xmlns:a16="http://schemas.microsoft.com/office/drawing/2014/main" id="{93FFF31A-7732-4ABE-A887-83351D5B0937}"/>
              </a:ext>
            </a:extLst>
          </p:cNvPr>
          <p:cNvSpPr/>
          <p:nvPr/>
        </p:nvSpPr>
        <p:spPr>
          <a:xfrm>
            <a:off x="4133129" y="5089153"/>
            <a:ext cx="4563278" cy="338554"/>
          </a:xfrm>
          <a:prstGeom prst="rect">
            <a:avLst/>
          </a:prstGeom>
        </p:spPr>
        <p:txBody>
          <a:bodyPr wrap="square" lIns="91440" tIns="45720" rIns="91440" bIns="45720" anchor="t">
            <a:spAutoFit/>
          </a:bodyPr>
          <a:lstStyle/>
          <a:p>
            <a:pPr algn="ctr"/>
            <a:r>
              <a:rPr lang="ja-JP" altLang="en-US" sz="1400" dirty="0">
                <a:solidFill>
                  <a:srgbClr val="3B3838"/>
                </a:solidFill>
                <a:latin typeface="+mn-ea"/>
              </a:rPr>
              <a:t>200</a:t>
            </a:r>
            <a:r>
              <a:rPr lang="en-US" altLang="ja-JP" sz="1400" dirty="0">
                <a:solidFill>
                  <a:srgbClr val="3B3838"/>
                </a:solidFill>
                <a:latin typeface="+mn-ea"/>
              </a:rPr>
              <a:t>9</a:t>
            </a:r>
            <a:r>
              <a:rPr lang="ja-JP" altLang="en-US" sz="1400" dirty="0">
                <a:solidFill>
                  <a:srgbClr val="3B3838"/>
                </a:solidFill>
                <a:latin typeface="+mn-ea"/>
              </a:rPr>
              <a:t>年～20</a:t>
            </a:r>
            <a:r>
              <a:rPr lang="en-US" altLang="ja-JP" sz="1400" dirty="0">
                <a:solidFill>
                  <a:srgbClr val="3B3838"/>
                </a:solidFill>
                <a:latin typeface="+mn-ea"/>
              </a:rPr>
              <a:t>11</a:t>
            </a:r>
            <a:r>
              <a:rPr lang="ja-JP" altLang="en-US" sz="1400" dirty="0">
                <a:solidFill>
                  <a:srgbClr val="3B3838"/>
                </a:solidFill>
                <a:latin typeface="+mn-ea"/>
              </a:rPr>
              <a:t>年：</a:t>
            </a:r>
            <a:r>
              <a:rPr lang="en-US" altLang="ja-JP" sz="1600" dirty="0">
                <a:solidFill>
                  <a:srgbClr val="E13F85"/>
                </a:solidFill>
                <a:latin typeface="Noto Sans JP Medium" panose="020B0200000000000000" pitchFamily="34" charset="-122"/>
                <a:ea typeface="Noto Sans JP Medium" panose="020B0200000000000000" pitchFamily="34" charset="-122"/>
              </a:rPr>
              <a:t>64.1</a:t>
            </a:r>
            <a:r>
              <a:rPr lang="ja-JP" altLang="en-US" sz="1600" dirty="0">
                <a:solidFill>
                  <a:srgbClr val="E13F85"/>
                </a:solidFill>
                <a:latin typeface="Noto Sans JP Medium" panose="020B0200000000000000" pitchFamily="34" charset="-122"/>
                <a:ea typeface="Noto Sans JP Medium" panose="020B0200000000000000" pitchFamily="34" charset="-122"/>
              </a:rPr>
              <a:t>％（</a:t>
            </a:r>
            <a:r>
              <a:rPr lang="en-US" altLang="ja-JP" sz="1600" dirty="0">
                <a:solidFill>
                  <a:srgbClr val="E13F85"/>
                </a:solidFill>
                <a:latin typeface="Noto Sans JP Medium" panose="020B0200000000000000" pitchFamily="34" charset="-122"/>
                <a:ea typeface="Noto Sans JP Medium" panose="020B0200000000000000" pitchFamily="34" charset="-122"/>
              </a:rPr>
              <a:t>10.9ポイント</a:t>
            </a:r>
            <a:r>
              <a:rPr lang="ja-JP" sz="1600" dirty="0">
                <a:solidFill>
                  <a:srgbClr val="E13F85"/>
                </a:solidFill>
                <a:latin typeface="Noto Sans JP Medium" panose="020B0200000000000000" pitchFamily="34" charset="-122"/>
                <a:ea typeface="Noto Sans JP Medium" panose="020B0200000000000000" pitchFamily="34" charset="-122"/>
              </a:rPr>
              <a:t>上昇）</a:t>
            </a:r>
            <a:endParaRPr lang="ja-JP" altLang="en-US" sz="1400" dirty="0">
              <a:solidFill>
                <a:srgbClr val="E13F85"/>
              </a:solidFill>
              <a:latin typeface="Noto Sans JP Medium" panose="020B0200000000000000" pitchFamily="34" charset="-122"/>
              <a:ea typeface="Noto Sans JP Medium" panose="020B0200000000000000" pitchFamily="34" charset="-122"/>
            </a:endParaRPr>
          </a:p>
        </p:txBody>
      </p:sp>
      <p:cxnSp>
        <p:nvCxnSpPr>
          <p:cNvPr id="35" name="直線矢印コネクタ 34">
            <a:extLst>
              <a:ext uri="{FF2B5EF4-FFF2-40B4-BE49-F238E27FC236}">
                <a16:creationId xmlns:a16="http://schemas.microsoft.com/office/drawing/2014/main" id="{C87FD6E9-984E-49A8-8831-5AD0FE76F585}"/>
              </a:ext>
            </a:extLst>
          </p:cNvPr>
          <p:cNvCxnSpPr>
            <a:cxnSpLocks/>
          </p:cNvCxnSpPr>
          <p:nvPr/>
        </p:nvCxnSpPr>
        <p:spPr>
          <a:xfrm>
            <a:off x="3310553" y="5258430"/>
            <a:ext cx="950662" cy="0"/>
          </a:xfrm>
          <a:prstGeom prst="straightConnector1">
            <a:avLst/>
          </a:prstGeom>
          <a:ln w="57150">
            <a:solidFill>
              <a:srgbClr val="ED80AF"/>
            </a:solidFill>
            <a:tailEnd type="triangle"/>
          </a:ln>
        </p:spPr>
        <p:style>
          <a:lnRef idx="1">
            <a:schemeClr val="accent1"/>
          </a:lnRef>
          <a:fillRef idx="0">
            <a:schemeClr val="accent1"/>
          </a:fillRef>
          <a:effectRef idx="0">
            <a:schemeClr val="accent1"/>
          </a:effectRef>
          <a:fontRef idx="minor">
            <a:schemeClr val="tx1"/>
          </a:fontRef>
        </p:style>
      </p:cxnSp>
      <p:sp>
        <p:nvSpPr>
          <p:cNvPr id="42" name="正方形/長方形 41">
            <a:extLst>
              <a:ext uri="{FF2B5EF4-FFF2-40B4-BE49-F238E27FC236}">
                <a16:creationId xmlns:a16="http://schemas.microsoft.com/office/drawing/2014/main" id="{1A0BD532-DE4B-4747-91BE-91EAEACA9A25}"/>
              </a:ext>
            </a:extLst>
          </p:cNvPr>
          <p:cNvSpPr/>
          <p:nvPr/>
        </p:nvSpPr>
        <p:spPr>
          <a:xfrm>
            <a:off x="2032973" y="5524221"/>
            <a:ext cx="6873957" cy="577081"/>
          </a:xfrm>
          <a:prstGeom prst="rect">
            <a:avLst/>
          </a:prstGeom>
        </p:spPr>
        <p:txBody>
          <a:bodyPr wrap="square" lIns="91440" tIns="45720" rIns="91440" bIns="45720" anchor="t">
            <a:spAutoFit/>
          </a:bodyPr>
          <a:lstStyle/>
          <a:p>
            <a:r>
              <a:rPr lang="ja-JP" sz="1050" dirty="0">
                <a:solidFill>
                  <a:srgbClr val="3B3838"/>
                </a:solidFill>
                <a:latin typeface="+mn-ea"/>
                <a:cs typeface="+mn-lt"/>
              </a:rPr>
              <a:t>出典：全国がん罹患モニタリング集計　2009-2011年生存率報告（国立研究開発法人国立がん研究センター</a:t>
            </a:r>
            <a:endParaRPr lang="en-US" altLang="ja-JP" sz="1050" dirty="0">
              <a:solidFill>
                <a:srgbClr val="3B3838"/>
              </a:solidFill>
              <a:latin typeface="+mn-ea"/>
              <a:cs typeface="+mn-lt"/>
            </a:endParaRPr>
          </a:p>
          <a:p>
            <a:r>
              <a:rPr lang="en-US" altLang="ja-JP" sz="1050" dirty="0">
                <a:solidFill>
                  <a:srgbClr val="3B3838"/>
                </a:solidFill>
                <a:latin typeface="+mn-ea"/>
                <a:cs typeface="+mn-lt"/>
              </a:rPr>
              <a:t>             </a:t>
            </a:r>
            <a:r>
              <a:rPr lang="ja-JP" sz="1050" dirty="0">
                <a:solidFill>
                  <a:srgbClr val="3B3838"/>
                </a:solidFill>
                <a:latin typeface="+mn-ea"/>
                <a:cs typeface="+mn-lt"/>
              </a:rPr>
              <a:t>がん対策情報センター，2020）、独立行政法人国立がん研究センターがん研究開発費「地域がん登録</a:t>
            </a:r>
            <a:endParaRPr lang="en-US" altLang="ja-JP" sz="1050" dirty="0">
              <a:solidFill>
                <a:srgbClr val="3B3838"/>
              </a:solidFill>
              <a:latin typeface="+mn-ea"/>
              <a:cs typeface="+mn-lt"/>
            </a:endParaRPr>
          </a:p>
          <a:p>
            <a:r>
              <a:rPr lang="en-US" altLang="ja-JP" sz="1050" dirty="0">
                <a:solidFill>
                  <a:srgbClr val="3B3838"/>
                </a:solidFill>
                <a:latin typeface="+mn-ea"/>
                <a:cs typeface="+mn-lt"/>
              </a:rPr>
              <a:t>             </a:t>
            </a:r>
            <a:r>
              <a:rPr lang="ja-JP" sz="1050" dirty="0">
                <a:solidFill>
                  <a:srgbClr val="3B3838"/>
                </a:solidFill>
                <a:latin typeface="+mn-ea"/>
                <a:cs typeface="+mn-lt"/>
              </a:rPr>
              <a:t>精度向上と活用に関する研究」平成22年度報告書</a:t>
            </a:r>
            <a:endParaRPr lang="ja-JP" altLang="en-US" sz="1050" dirty="0">
              <a:solidFill>
                <a:srgbClr val="3B3838"/>
              </a:solidFill>
              <a:latin typeface="+mn-ea"/>
            </a:endParaRPr>
          </a:p>
        </p:txBody>
      </p:sp>
      <p:sp>
        <p:nvSpPr>
          <p:cNvPr id="5" name="TextBox 4">
            <a:extLst>
              <a:ext uri="{FF2B5EF4-FFF2-40B4-BE49-F238E27FC236}">
                <a16:creationId xmlns:a16="http://schemas.microsoft.com/office/drawing/2014/main" id="{15C9530A-CB30-A623-00F4-B6B0A4782458}"/>
              </a:ext>
            </a:extLst>
          </p:cNvPr>
          <p:cNvSpPr txBox="1"/>
          <p:nvPr/>
        </p:nvSpPr>
        <p:spPr>
          <a:xfrm>
            <a:off x="383947" y="3714354"/>
            <a:ext cx="8157409"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ja-JP" altLang="en-US" sz="1600" b="1" dirty="0">
                <a:solidFill>
                  <a:srgbClr val="3B3838"/>
                </a:solidFill>
                <a:latin typeface="Noto Sans JP Medium" panose="020B0200000000000000" pitchFamily="50" charset="-128"/>
                <a:ea typeface="Noto Sans JP Medium" panose="020B0200000000000000" pitchFamily="50" charset="-128"/>
              </a:rPr>
              <a:t>・</a:t>
            </a:r>
            <a:r>
              <a:rPr lang="ja-JP" altLang="en-US" sz="1600" dirty="0">
                <a:solidFill>
                  <a:srgbClr val="3B3838"/>
                </a:solidFill>
                <a:latin typeface="Noto Sans JP Medium" panose="020B0200000000000000" pitchFamily="50" charset="-128"/>
                <a:ea typeface="Noto Sans JP Medium" panose="020B0200000000000000" pitchFamily="50" charset="-128"/>
              </a:rPr>
              <a:t>治療しながら働くことを支援する各種社内制度</a:t>
            </a:r>
            <a:r>
              <a:rPr lang="ja-JP" sz="1600" dirty="0">
                <a:solidFill>
                  <a:srgbClr val="3B3838"/>
                </a:solidFill>
                <a:latin typeface="Noto Sans JP Medium" panose="020B0200000000000000" pitchFamily="50" charset="-128"/>
                <a:ea typeface="Noto Sans JP Medium" panose="020B0200000000000000" pitchFamily="50" charset="-128"/>
                <a:cs typeface="+mn-lt"/>
              </a:rPr>
              <a:t>（休暇制度、勤務制度</a:t>
            </a:r>
            <a:r>
              <a:rPr lang="ja-JP" altLang="en-US" sz="1600" dirty="0">
                <a:solidFill>
                  <a:srgbClr val="3B3838"/>
                </a:solidFill>
                <a:latin typeface="Noto Sans JP Medium" panose="020B0200000000000000" pitchFamily="50" charset="-128"/>
                <a:ea typeface="Noto Sans JP Medium" panose="020B0200000000000000" pitchFamily="50" charset="-128"/>
                <a:cs typeface="+mn-lt"/>
              </a:rPr>
              <a:t> </a:t>
            </a:r>
            <a:r>
              <a:rPr lang="ja-JP" sz="1600" dirty="0">
                <a:solidFill>
                  <a:srgbClr val="3B3838"/>
                </a:solidFill>
                <a:latin typeface="Noto Sans JP Medium" panose="020B0200000000000000" pitchFamily="50" charset="-128"/>
                <a:ea typeface="Noto Sans JP Medium" panose="020B0200000000000000" pitchFamily="50" charset="-128"/>
                <a:cs typeface="+mn-lt"/>
              </a:rPr>
              <a:t>等）</a:t>
            </a:r>
            <a:r>
              <a:rPr lang="ja-JP" altLang="en-US" sz="1600" dirty="0">
                <a:solidFill>
                  <a:srgbClr val="3B3838"/>
                </a:solidFill>
                <a:latin typeface="Noto Sans JP Medium" panose="020B0200000000000000" pitchFamily="50" charset="-128"/>
                <a:ea typeface="Noto Sans JP Medium" panose="020B0200000000000000" pitchFamily="50" charset="-128"/>
                <a:cs typeface="+mn-lt"/>
              </a:rPr>
              <a:t> </a:t>
            </a:r>
            <a:endParaRPr lang="en-US" sz="1600" dirty="0">
              <a:solidFill>
                <a:srgbClr val="3B3838"/>
              </a:solidFill>
              <a:latin typeface="Noto Sans JP Medium" panose="020B0200000000000000" pitchFamily="50" charset="-128"/>
              <a:ea typeface="Noto Sans JP Medium" panose="020B0200000000000000" pitchFamily="50" charset="-128"/>
            </a:endParaRPr>
          </a:p>
        </p:txBody>
      </p:sp>
      <p:sp>
        <p:nvSpPr>
          <p:cNvPr id="7" name="TextBox 6">
            <a:extLst>
              <a:ext uri="{FF2B5EF4-FFF2-40B4-BE49-F238E27FC236}">
                <a16:creationId xmlns:a16="http://schemas.microsoft.com/office/drawing/2014/main" id="{331BB465-82FE-A395-06CE-696AE885F3C1}"/>
              </a:ext>
            </a:extLst>
          </p:cNvPr>
          <p:cNvSpPr txBox="1"/>
          <p:nvPr/>
        </p:nvSpPr>
        <p:spPr>
          <a:xfrm>
            <a:off x="383947" y="4050698"/>
            <a:ext cx="8050461"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ja-JP" altLang="en-US" sz="1600" b="1" dirty="0">
                <a:solidFill>
                  <a:srgbClr val="3B3838"/>
                </a:solidFill>
                <a:latin typeface="Noto Sans JP Medium" panose="020B0200000000000000" pitchFamily="50" charset="-128"/>
                <a:ea typeface="Noto Sans JP Medium" panose="020B0200000000000000" pitchFamily="50" charset="-128"/>
              </a:rPr>
              <a:t>・</a:t>
            </a:r>
            <a:r>
              <a:rPr lang="ja-JP" altLang="en-US" sz="1600" dirty="0">
                <a:solidFill>
                  <a:srgbClr val="3B3838"/>
                </a:solidFill>
                <a:latin typeface="Noto Sans JP Medium" panose="020B0200000000000000" pitchFamily="50" charset="-128"/>
                <a:ea typeface="Noto Sans JP Medium" panose="020B0200000000000000" pitchFamily="50" charset="-128"/>
              </a:rPr>
              <a:t>治療費を支援する制度</a:t>
            </a:r>
            <a:r>
              <a:rPr lang="ja-JP" sz="1600" dirty="0">
                <a:solidFill>
                  <a:srgbClr val="3B3838"/>
                </a:solidFill>
                <a:latin typeface="Noto Sans JP Medium" panose="020B0200000000000000" pitchFamily="50" charset="-128"/>
                <a:ea typeface="Noto Sans JP Medium" panose="020B0200000000000000" pitchFamily="50" charset="-128"/>
                <a:cs typeface="+mn-lt"/>
              </a:rPr>
              <a:t>（</a:t>
            </a:r>
            <a:r>
              <a:rPr lang="ja-JP" altLang="en-US" sz="1600" dirty="0">
                <a:solidFill>
                  <a:srgbClr val="3B3838"/>
                </a:solidFill>
                <a:latin typeface="Noto Sans JP Medium" panose="020B0200000000000000" pitchFamily="50" charset="-128"/>
                <a:ea typeface="Noto Sans JP Medium" panose="020B0200000000000000" pitchFamily="50" charset="-128"/>
                <a:cs typeface="+mn-lt"/>
              </a:rPr>
              <a:t>高額療養費制度 、限度額適用認定証 等）</a:t>
            </a:r>
            <a:endParaRPr lang="ja-JP" altLang="en-US" sz="1600" b="1">
              <a:solidFill>
                <a:srgbClr val="3B3838"/>
              </a:solidFill>
              <a:latin typeface="Noto Sans JP Medium" panose="020B0200000000000000" pitchFamily="50" charset="-128"/>
              <a:ea typeface="Noto Sans JP Medium" panose="020B0200000000000000" pitchFamily="50" charset="-128"/>
              <a:cs typeface="+mn-lt"/>
            </a:endParaRPr>
          </a:p>
        </p:txBody>
      </p:sp>
      <p:sp>
        <p:nvSpPr>
          <p:cNvPr id="8" name="TextBox 7">
            <a:extLst>
              <a:ext uri="{FF2B5EF4-FFF2-40B4-BE49-F238E27FC236}">
                <a16:creationId xmlns:a16="http://schemas.microsoft.com/office/drawing/2014/main" id="{BF7AB3F2-DBA9-099F-9F03-842934344828}"/>
              </a:ext>
            </a:extLst>
          </p:cNvPr>
          <p:cNvSpPr txBox="1"/>
          <p:nvPr/>
        </p:nvSpPr>
        <p:spPr>
          <a:xfrm>
            <a:off x="383947" y="4387042"/>
            <a:ext cx="6406146"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ja-JP" altLang="en-US" sz="1600" b="1" dirty="0">
                <a:solidFill>
                  <a:srgbClr val="3B3838"/>
                </a:solidFill>
                <a:latin typeface="Noto Sans JP Medium" panose="020B0200000000000000" pitchFamily="50" charset="-128"/>
                <a:ea typeface="Noto Sans JP Medium" panose="020B0200000000000000" pitchFamily="50" charset="-128"/>
              </a:rPr>
              <a:t>・</a:t>
            </a:r>
            <a:r>
              <a:rPr lang="ja-JP" altLang="en-US" sz="1600" dirty="0">
                <a:solidFill>
                  <a:srgbClr val="3B3838"/>
                </a:solidFill>
                <a:latin typeface="Noto Sans JP Medium" panose="020B0200000000000000" pitchFamily="50" charset="-128"/>
                <a:ea typeface="Noto Sans JP Medium" panose="020B0200000000000000" pitchFamily="50" charset="-128"/>
              </a:rPr>
              <a:t>生活を支援する制度</a:t>
            </a:r>
            <a:r>
              <a:rPr lang="ja-JP" sz="1600" dirty="0">
                <a:solidFill>
                  <a:srgbClr val="3B3838"/>
                </a:solidFill>
                <a:latin typeface="Noto Sans JP Medium" panose="020B0200000000000000" pitchFamily="50" charset="-128"/>
                <a:ea typeface="Noto Sans JP Medium" panose="020B0200000000000000" pitchFamily="50" charset="-128"/>
              </a:rPr>
              <a:t>（傷病手当金 、障害年金</a:t>
            </a:r>
            <a:r>
              <a:rPr lang="ja-JP" altLang="en-US" sz="1600" dirty="0">
                <a:solidFill>
                  <a:srgbClr val="3B3838"/>
                </a:solidFill>
                <a:latin typeface="Noto Sans JP Medium" panose="020B0200000000000000" pitchFamily="50" charset="-128"/>
                <a:ea typeface="Noto Sans JP Medium" panose="020B0200000000000000" pitchFamily="50" charset="-128"/>
              </a:rPr>
              <a:t> </a:t>
            </a:r>
            <a:r>
              <a:rPr lang="ja-JP" sz="1600" dirty="0">
                <a:solidFill>
                  <a:srgbClr val="3B3838"/>
                </a:solidFill>
                <a:latin typeface="Noto Sans JP Medium" panose="020B0200000000000000" pitchFamily="50" charset="-128"/>
                <a:ea typeface="Noto Sans JP Medium" panose="020B0200000000000000" pitchFamily="50" charset="-128"/>
              </a:rPr>
              <a:t>等） </a:t>
            </a:r>
            <a:endParaRPr lang="en-US" sz="1600">
              <a:solidFill>
                <a:srgbClr val="3B3838"/>
              </a:solidFill>
              <a:latin typeface="Noto Sans JP Medium" panose="020B0200000000000000" pitchFamily="50" charset="-128"/>
              <a:ea typeface="Noto Sans JP Medium" panose="020B0200000000000000" pitchFamily="50" charset="-128"/>
            </a:endParaRPr>
          </a:p>
        </p:txBody>
      </p:sp>
      <p:sp>
        <p:nvSpPr>
          <p:cNvPr id="6" name="スライド番号プレースホルダー 1">
            <a:extLst>
              <a:ext uri="{FF2B5EF4-FFF2-40B4-BE49-F238E27FC236}">
                <a16:creationId xmlns:a16="http://schemas.microsoft.com/office/drawing/2014/main" id="{AEF0C60E-FA2E-3416-A60F-05726B7B2633}"/>
              </a:ext>
            </a:extLst>
          </p:cNvPr>
          <p:cNvSpPr txBox="1">
            <a:spLocks/>
          </p:cNvSpPr>
          <p:nvPr/>
        </p:nvSpPr>
        <p:spPr>
          <a:xfrm>
            <a:off x="152400" y="6427788"/>
            <a:ext cx="20574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US" altLang="ja-JP" sz="1500" dirty="0">
                <a:solidFill>
                  <a:schemeClr val="accent4"/>
                </a:solidFill>
                <a:latin typeface="Noto Sans JP Regular" panose="020B0200000000000000" pitchFamily="34" charset="-128"/>
                <a:ea typeface="Noto Sans JP Regular" panose="020B0200000000000000" pitchFamily="34" charset="-128"/>
              </a:rPr>
              <a:t>18</a:t>
            </a:r>
            <a:endParaRPr kumimoji="1" lang="ja-JP" altLang="en-US" sz="1500" dirty="0">
              <a:solidFill>
                <a:schemeClr val="accent4"/>
              </a:solidFill>
              <a:latin typeface="Noto Sans JP Regular" panose="020B0200000000000000" pitchFamily="34" charset="-128"/>
              <a:ea typeface="Noto Sans JP Regular" panose="020B0200000000000000" pitchFamily="34" charset="-128"/>
            </a:endParaRPr>
          </a:p>
        </p:txBody>
      </p:sp>
      <p:sp>
        <p:nvSpPr>
          <p:cNvPr id="16" name="四角形: 上の 2 つの角を丸める 3">
            <a:extLst>
              <a:ext uri="{FF2B5EF4-FFF2-40B4-BE49-F238E27FC236}">
                <a16:creationId xmlns:a16="http://schemas.microsoft.com/office/drawing/2014/main" id="{931C948C-89B7-A0D1-FE18-A7E731739A28}"/>
              </a:ext>
            </a:extLst>
          </p:cNvPr>
          <p:cNvSpPr/>
          <p:nvPr/>
        </p:nvSpPr>
        <p:spPr>
          <a:xfrm rot="5400000">
            <a:off x="342000" y="40037"/>
            <a:ext cx="432000" cy="1116000"/>
          </a:xfrm>
          <a:prstGeom prst="round2SameRect">
            <a:avLst>
              <a:gd name="adj1" fmla="val 50000"/>
              <a:gd name="adj2" fmla="val 0"/>
            </a:avLst>
          </a:prstGeom>
          <a:solidFill>
            <a:srgbClr val="A6BE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タイトル 1">
            <a:extLst>
              <a:ext uri="{FF2B5EF4-FFF2-40B4-BE49-F238E27FC236}">
                <a16:creationId xmlns:a16="http://schemas.microsoft.com/office/drawing/2014/main" id="{1A41172D-9743-2C96-5B05-E17D59CC6F80}"/>
              </a:ext>
            </a:extLst>
          </p:cNvPr>
          <p:cNvSpPr txBox="1">
            <a:spLocks/>
          </p:cNvSpPr>
          <p:nvPr/>
        </p:nvSpPr>
        <p:spPr>
          <a:xfrm>
            <a:off x="56528" y="415174"/>
            <a:ext cx="1040422" cy="365125"/>
          </a:xfrm>
          <a:prstGeom prst="rect">
            <a:avLst/>
          </a:prstGeom>
        </p:spPr>
        <p:txBody>
          <a:bodyPr lIns="0" tIns="36000" rIns="0" bIns="0" anchor="ctr" anchorCtr="1"/>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en-US" altLang="ja-JP" sz="1900" spc="300" dirty="0">
                <a:solidFill>
                  <a:schemeClr val="bg1"/>
                </a:solidFill>
                <a:latin typeface="Noto Sans JP Medium" panose="020B0200000000000000" pitchFamily="50" charset="-128"/>
                <a:ea typeface="Noto Sans JP Medium" panose="020B0200000000000000" pitchFamily="50" charset="-128"/>
              </a:rPr>
              <a:t>3-5</a:t>
            </a:r>
            <a:endParaRPr lang="ja-JP" altLang="en-US" sz="1900" spc="300" dirty="0">
              <a:solidFill>
                <a:schemeClr val="bg1"/>
              </a:solidFill>
              <a:latin typeface="Noto Sans JP Medium" panose="020B0200000000000000" pitchFamily="50" charset="-128"/>
              <a:ea typeface="Noto Sans JP Medium" panose="020B0200000000000000" pitchFamily="50" charset="-128"/>
            </a:endParaRPr>
          </a:p>
        </p:txBody>
      </p:sp>
      <p:sp>
        <p:nvSpPr>
          <p:cNvPr id="18" name="タイトル 1">
            <a:extLst>
              <a:ext uri="{FF2B5EF4-FFF2-40B4-BE49-F238E27FC236}">
                <a16:creationId xmlns:a16="http://schemas.microsoft.com/office/drawing/2014/main" id="{881F7824-7CE9-D8DB-5C8C-1AA81737F554}"/>
              </a:ext>
            </a:extLst>
          </p:cNvPr>
          <p:cNvSpPr txBox="1">
            <a:spLocks/>
          </p:cNvSpPr>
          <p:nvPr/>
        </p:nvSpPr>
        <p:spPr>
          <a:xfrm>
            <a:off x="1116000" y="382428"/>
            <a:ext cx="7875600" cy="502689"/>
          </a:xfrm>
          <a:prstGeom prst="rect">
            <a:avLst/>
          </a:prstGeom>
        </p:spPr>
        <p:txBody>
          <a:bodyPr lIns="144000" tIns="0" bIns="0" anchor="ct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400" dirty="0">
                <a:solidFill>
                  <a:srgbClr val="54779B"/>
                </a:solidFill>
                <a:latin typeface="Noto Sans JP Medium" panose="020B0200000000000000" pitchFamily="50" charset="-128"/>
                <a:ea typeface="Noto Sans JP Medium" panose="020B0200000000000000" pitchFamily="50" charset="-128"/>
              </a:rPr>
              <a:t>両立支援の留意点 ②不安の払拭</a:t>
            </a:r>
          </a:p>
        </p:txBody>
      </p:sp>
      <p:sp>
        <p:nvSpPr>
          <p:cNvPr id="19" name="四角形: 角を丸くする 14">
            <a:extLst>
              <a:ext uri="{FF2B5EF4-FFF2-40B4-BE49-F238E27FC236}">
                <a16:creationId xmlns:a16="http://schemas.microsoft.com/office/drawing/2014/main" id="{672B39F3-43F6-CB40-7A7E-B1154F2C5702}"/>
              </a:ext>
            </a:extLst>
          </p:cNvPr>
          <p:cNvSpPr/>
          <p:nvPr/>
        </p:nvSpPr>
        <p:spPr>
          <a:xfrm>
            <a:off x="1180148" y="991958"/>
            <a:ext cx="6783705" cy="1832768"/>
          </a:xfrm>
          <a:prstGeom prst="roundRect">
            <a:avLst>
              <a:gd name="adj" fmla="val 9368"/>
            </a:avLst>
          </a:prstGeom>
          <a:solidFill>
            <a:srgbClr val="EE92BA">
              <a:lumMod val="20000"/>
              <a:lumOff val="80000"/>
            </a:srgbClr>
          </a:solidFill>
          <a:ln w="22225">
            <a:solidFill>
              <a:srgbClr val="F9C9DE">
                <a:lumMod val="90000"/>
              </a:srgbClr>
            </a:solidFill>
          </a:ln>
        </p:spPr>
        <p:txBody>
          <a:bodyPr wrap="non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dirty="0">
              <a:ln>
                <a:noFill/>
              </a:ln>
              <a:solidFill>
                <a:srgbClr val="323232"/>
              </a:solidFill>
              <a:effectLst/>
              <a:uLnTx/>
              <a:uFillTx/>
              <a:latin typeface="Noto Sans JP Regular"/>
              <a:ea typeface="Noto Sans JP Regular"/>
            </a:endParaRPr>
          </a:p>
        </p:txBody>
      </p:sp>
      <p:pic>
        <p:nvPicPr>
          <p:cNvPr id="22" name="图形 21">
            <a:extLst>
              <a:ext uri="{FF2B5EF4-FFF2-40B4-BE49-F238E27FC236}">
                <a16:creationId xmlns:a16="http://schemas.microsoft.com/office/drawing/2014/main" id="{E6D63CFB-2716-D174-9CFB-6EB3DD7D46F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077603" y="1532075"/>
            <a:ext cx="592420" cy="906054"/>
          </a:xfrm>
          <a:prstGeom prst="rect">
            <a:avLst/>
          </a:prstGeom>
        </p:spPr>
      </p:pic>
      <p:sp>
        <p:nvSpPr>
          <p:cNvPr id="23" name="正方形/長方形 7">
            <a:extLst>
              <a:ext uri="{FF2B5EF4-FFF2-40B4-BE49-F238E27FC236}">
                <a16:creationId xmlns:a16="http://schemas.microsoft.com/office/drawing/2014/main" id="{27A878C1-ECA7-D4C9-3003-E2D079F0B39C}"/>
              </a:ext>
            </a:extLst>
          </p:cNvPr>
          <p:cNvSpPr/>
          <p:nvPr/>
        </p:nvSpPr>
        <p:spPr>
          <a:xfrm>
            <a:off x="2914807" y="1487174"/>
            <a:ext cx="5042418" cy="338554"/>
          </a:xfrm>
          <a:prstGeom prst="rect">
            <a:avLst/>
          </a:prstGeom>
          <a:noFill/>
        </p:spPr>
        <p:txBody>
          <a:bodyPr wrap="square" lIns="91440" tIns="45720" rIns="91440" bIns="4572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ja-JP" altLang="en-US" sz="1600" dirty="0">
                <a:solidFill>
                  <a:srgbClr val="3B3838"/>
                </a:solidFill>
                <a:latin typeface="Noto Sans JP Regular" panose="020B0200000000000000" pitchFamily="34" charset="-122"/>
                <a:ea typeface="Noto Sans JP Regular" panose="020B0200000000000000" pitchFamily="34" charset="-122"/>
              </a:rPr>
              <a:t>・治療費は払えるだろうか？</a:t>
            </a:r>
          </a:p>
        </p:txBody>
      </p:sp>
      <p:sp>
        <p:nvSpPr>
          <p:cNvPr id="33" name="正方形/長方形 7">
            <a:extLst>
              <a:ext uri="{FF2B5EF4-FFF2-40B4-BE49-F238E27FC236}">
                <a16:creationId xmlns:a16="http://schemas.microsoft.com/office/drawing/2014/main" id="{025073A1-A5AC-310A-BDB2-81A34FC473B8}"/>
              </a:ext>
            </a:extLst>
          </p:cNvPr>
          <p:cNvSpPr/>
          <p:nvPr/>
        </p:nvSpPr>
        <p:spPr>
          <a:xfrm>
            <a:off x="2914807" y="1788332"/>
            <a:ext cx="5042418" cy="338554"/>
          </a:xfrm>
          <a:prstGeom prst="rect">
            <a:avLst/>
          </a:prstGeom>
          <a:noFill/>
        </p:spPr>
        <p:txBody>
          <a:bodyPr wrap="square" lIns="91440" tIns="45720" rIns="91440" bIns="4572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ja-JP" altLang="en-US" sz="1600" dirty="0">
                <a:solidFill>
                  <a:srgbClr val="3B3838"/>
                </a:solidFill>
                <a:latin typeface="Noto Sans JP Regular" panose="020B0200000000000000" pitchFamily="34" charset="-122"/>
                <a:ea typeface="Noto Sans JP Regular" panose="020B0200000000000000" pitchFamily="34" charset="-122"/>
              </a:rPr>
              <a:t>・仕事は継続できるだろうか？</a:t>
            </a:r>
          </a:p>
        </p:txBody>
      </p:sp>
      <p:sp>
        <p:nvSpPr>
          <p:cNvPr id="36" name="正方形/長方形 7">
            <a:extLst>
              <a:ext uri="{FF2B5EF4-FFF2-40B4-BE49-F238E27FC236}">
                <a16:creationId xmlns:a16="http://schemas.microsoft.com/office/drawing/2014/main" id="{A3DEC3E3-9E72-2763-EF57-BA0AFBC92560}"/>
              </a:ext>
            </a:extLst>
          </p:cNvPr>
          <p:cNvSpPr/>
          <p:nvPr/>
        </p:nvSpPr>
        <p:spPr>
          <a:xfrm>
            <a:off x="2914807" y="2089490"/>
            <a:ext cx="5042418" cy="338554"/>
          </a:xfrm>
          <a:prstGeom prst="rect">
            <a:avLst/>
          </a:prstGeom>
          <a:noFill/>
        </p:spPr>
        <p:txBody>
          <a:bodyPr wrap="square" lIns="91440" tIns="45720" rIns="91440" bIns="4572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ja-JP" altLang="en-US" sz="1600" dirty="0">
                <a:solidFill>
                  <a:srgbClr val="3B3838"/>
                </a:solidFill>
                <a:latin typeface="Noto Sans JP Regular" panose="020B0200000000000000" pitchFamily="34" charset="-122"/>
                <a:ea typeface="Noto Sans JP Regular" panose="020B0200000000000000" pitchFamily="34" charset="-122"/>
              </a:rPr>
              <a:t>・将来が見えない。</a:t>
            </a:r>
          </a:p>
        </p:txBody>
      </p:sp>
      <p:sp>
        <p:nvSpPr>
          <p:cNvPr id="37" name="正方形/長方形 7">
            <a:extLst>
              <a:ext uri="{FF2B5EF4-FFF2-40B4-BE49-F238E27FC236}">
                <a16:creationId xmlns:a16="http://schemas.microsoft.com/office/drawing/2014/main" id="{699C4891-4523-7401-974F-959214EF70E2}"/>
              </a:ext>
            </a:extLst>
          </p:cNvPr>
          <p:cNvSpPr/>
          <p:nvPr/>
        </p:nvSpPr>
        <p:spPr>
          <a:xfrm>
            <a:off x="2914807" y="2390649"/>
            <a:ext cx="5042418" cy="338554"/>
          </a:xfrm>
          <a:prstGeom prst="rect">
            <a:avLst/>
          </a:prstGeom>
          <a:noFill/>
        </p:spPr>
        <p:txBody>
          <a:bodyPr wrap="square" lIns="91440" tIns="45720" rIns="91440" bIns="4572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ja-JP" altLang="en-US" sz="1600" dirty="0">
                <a:solidFill>
                  <a:srgbClr val="3B3838"/>
                </a:solidFill>
                <a:latin typeface="Noto Sans JP Regular" panose="020B0200000000000000" pitchFamily="34" charset="-122"/>
                <a:ea typeface="Noto Sans JP Regular" panose="020B0200000000000000" pitchFamily="34" charset="-122"/>
              </a:rPr>
              <a:t>・会社に迷惑はかけられない。</a:t>
            </a:r>
            <a:r>
              <a:rPr kumimoji="1" lang="ja-JP" altLang="en-US" sz="1600" dirty="0">
                <a:solidFill>
                  <a:srgbClr val="3B3838"/>
                </a:solidFill>
                <a:latin typeface="Noto Sans JP Medium" panose="020B0200000000000000" pitchFamily="34" charset="-122"/>
                <a:ea typeface="Noto Sans JP Medium" panose="020B0200000000000000" pitchFamily="34" charset="-122"/>
              </a:rPr>
              <a:t>辞めるべき？</a:t>
            </a:r>
          </a:p>
        </p:txBody>
      </p:sp>
      <p:sp>
        <p:nvSpPr>
          <p:cNvPr id="38" name="正方形/長方形 7">
            <a:extLst>
              <a:ext uri="{FF2B5EF4-FFF2-40B4-BE49-F238E27FC236}">
                <a16:creationId xmlns:a16="http://schemas.microsoft.com/office/drawing/2014/main" id="{D263040A-2C1F-54A7-D659-28192E9B6AAA}"/>
              </a:ext>
            </a:extLst>
          </p:cNvPr>
          <p:cNvSpPr/>
          <p:nvPr/>
        </p:nvSpPr>
        <p:spPr>
          <a:xfrm>
            <a:off x="2914807" y="1019528"/>
            <a:ext cx="4903893" cy="458908"/>
          </a:xfrm>
          <a:prstGeom prst="rect">
            <a:avLst/>
          </a:prstGeom>
          <a:noFill/>
        </p:spPr>
        <p:txBody>
          <a:bodyPr wrap="square" lIns="91440" tIns="45720" rIns="91440" bIns="4572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kumimoji="1" lang="ja-JP" altLang="en-US" dirty="0">
                <a:solidFill>
                  <a:srgbClr val="3B3838"/>
                </a:solidFill>
                <a:latin typeface="Noto Sans JP Medium" panose="020B0200000000000000" pitchFamily="34" charset="-122"/>
                <a:ea typeface="Noto Sans JP Medium" panose="020B0200000000000000" pitchFamily="34" charset="-122"/>
              </a:rPr>
              <a:t>不安定な心理状態</a:t>
            </a:r>
          </a:p>
        </p:txBody>
      </p:sp>
      <p:pic>
        <p:nvPicPr>
          <p:cNvPr id="43" name="グラフィックス 25">
            <a:extLst>
              <a:ext uri="{FF2B5EF4-FFF2-40B4-BE49-F238E27FC236}">
                <a16:creationId xmlns:a16="http://schemas.microsoft.com/office/drawing/2014/main" id="{E3B4A231-5619-0902-6AA1-EB36C5EFEB0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396580" y="1996259"/>
            <a:ext cx="843672" cy="532162"/>
          </a:xfrm>
          <a:prstGeom prst="rect">
            <a:avLst/>
          </a:prstGeom>
        </p:spPr>
      </p:pic>
      <p:sp>
        <p:nvSpPr>
          <p:cNvPr id="44" name="テキスト ボックス 26">
            <a:extLst>
              <a:ext uri="{FF2B5EF4-FFF2-40B4-BE49-F238E27FC236}">
                <a16:creationId xmlns:a16="http://schemas.microsoft.com/office/drawing/2014/main" id="{1B4110EE-6C31-C8BF-3779-CCD8274C127D}"/>
              </a:ext>
            </a:extLst>
          </p:cNvPr>
          <p:cNvSpPr txBox="1"/>
          <p:nvPr/>
        </p:nvSpPr>
        <p:spPr>
          <a:xfrm>
            <a:off x="1445132" y="2108452"/>
            <a:ext cx="746568" cy="307777"/>
          </a:xfrm>
          <a:prstGeom prst="rect">
            <a:avLst/>
          </a:prstGeom>
          <a:noFill/>
        </p:spPr>
        <p:txBody>
          <a:bodyPr wrap="square" t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lgn="ctr">
              <a:defRPr/>
            </a:pPr>
            <a:r>
              <a:rPr lang="ja-JP" altLang="en-US" sz="1400" dirty="0">
                <a:solidFill>
                  <a:srgbClr val="3B3838"/>
                </a:solidFill>
                <a:latin typeface="Noto Sans JP Regular" panose="020B0200000000000000" pitchFamily="34" charset="-122"/>
                <a:ea typeface="Noto Sans JP Regular" panose="020B0200000000000000" pitchFamily="34" charset="-122"/>
              </a:rPr>
              <a:t>がん</a:t>
            </a:r>
            <a:endParaRPr lang="en-US" altLang="ja-JP" sz="1400" dirty="0">
              <a:solidFill>
                <a:srgbClr val="3B3838"/>
              </a:solidFill>
              <a:latin typeface="Noto Sans JP Regular" panose="020B0200000000000000" pitchFamily="34" charset="-122"/>
              <a:ea typeface="Noto Sans JP Regular" panose="020B0200000000000000" pitchFamily="34" charset="-122"/>
            </a:endParaRPr>
          </a:p>
        </p:txBody>
      </p:sp>
      <p:sp>
        <p:nvSpPr>
          <p:cNvPr id="46" name="矢印: 下 5">
            <a:extLst>
              <a:ext uri="{FF2B5EF4-FFF2-40B4-BE49-F238E27FC236}">
                <a16:creationId xmlns:a16="http://schemas.microsoft.com/office/drawing/2014/main" id="{DF0B3486-7F86-80F9-7D53-E931F49FC130}"/>
              </a:ext>
            </a:extLst>
          </p:cNvPr>
          <p:cNvSpPr>
            <a:spLocks noChangeAspect="1"/>
          </p:cNvSpPr>
          <p:nvPr/>
        </p:nvSpPr>
        <p:spPr>
          <a:xfrm>
            <a:off x="4335332" y="2918607"/>
            <a:ext cx="473336" cy="339762"/>
          </a:xfrm>
          <a:prstGeom prst="downArrow">
            <a:avLst/>
          </a:prstGeom>
          <a:solidFill>
            <a:srgbClr val="A6BE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角丸四角形 1">
            <a:extLst>
              <a:ext uri="{FF2B5EF4-FFF2-40B4-BE49-F238E27FC236}">
                <a16:creationId xmlns:a16="http://schemas.microsoft.com/office/drawing/2014/main" id="{E1C04D2B-0FA9-967C-F0D6-939B7E4F33BD}"/>
              </a:ext>
            </a:extLst>
          </p:cNvPr>
          <p:cNvSpPr/>
          <p:nvPr/>
        </p:nvSpPr>
        <p:spPr>
          <a:xfrm>
            <a:off x="298450" y="3429000"/>
            <a:ext cx="8547100" cy="2772664"/>
          </a:xfrm>
          <a:prstGeom prst="roundRect">
            <a:avLst>
              <a:gd name="adj" fmla="val 4144"/>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8" name="グループ化 41">
            <a:extLst>
              <a:ext uri="{FF2B5EF4-FFF2-40B4-BE49-F238E27FC236}">
                <a16:creationId xmlns:a16="http://schemas.microsoft.com/office/drawing/2014/main" id="{99B9EA4E-9F92-FDB9-4FAB-42DD293BBC6F}"/>
              </a:ext>
            </a:extLst>
          </p:cNvPr>
          <p:cNvGrpSpPr/>
          <p:nvPr/>
        </p:nvGrpSpPr>
        <p:grpSpPr>
          <a:xfrm>
            <a:off x="2729231" y="3269574"/>
            <a:ext cx="3685538" cy="400110"/>
            <a:chOff x="3756661" y="975952"/>
            <a:chExt cx="2113131" cy="400110"/>
          </a:xfrm>
        </p:grpSpPr>
        <p:sp>
          <p:nvSpPr>
            <p:cNvPr id="49" name="正方形/長方形 23">
              <a:extLst>
                <a:ext uri="{FF2B5EF4-FFF2-40B4-BE49-F238E27FC236}">
                  <a16:creationId xmlns:a16="http://schemas.microsoft.com/office/drawing/2014/main" id="{F01135D5-94A7-E6D5-39C7-928343DEFAAD}"/>
                </a:ext>
              </a:extLst>
            </p:cNvPr>
            <p:cNvSpPr/>
            <p:nvPr/>
          </p:nvSpPr>
          <p:spPr>
            <a:xfrm>
              <a:off x="3785802" y="975952"/>
              <a:ext cx="2054851" cy="400110"/>
            </a:xfrm>
            <a:prstGeom prst="rect">
              <a:avLst/>
            </a:prstGeom>
            <a:solidFill>
              <a:srgbClr val="FAF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Noto Sans JP Medium" panose="020B0200000000000000" pitchFamily="34" charset="-128"/>
                <a:ea typeface="Noto Sans JP Medium" panose="020B0200000000000000" pitchFamily="34" charset="-128"/>
              </a:endParaRPr>
            </a:p>
          </p:txBody>
        </p:sp>
        <p:sp>
          <p:nvSpPr>
            <p:cNvPr id="50" name="正方形/長方形 21">
              <a:extLst>
                <a:ext uri="{FF2B5EF4-FFF2-40B4-BE49-F238E27FC236}">
                  <a16:creationId xmlns:a16="http://schemas.microsoft.com/office/drawing/2014/main" id="{7A61A841-016D-1C05-5DEA-BE1CE618CF77}"/>
                </a:ext>
              </a:extLst>
            </p:cNvPr>
            <p:cNvSpPr/>
            <p:nvPr/>
          </p:nvSpPr>
          <p:spPr>
            <a:xfrm>
              <a:off x="3756661" y="1012593"/>
              <a:ext cx="2113131" cy="307777"/>
            </a:xfrm>
            <a:prstGeom prst="rect">
              <a:avLst/>
            </a:prstGeom>
            <a:noFill/>
          </p:spPr>
          <p:txBody>
            <a:bodyPr wrap="square" tIns="0" bIns="0" anchor="ctr" anchorCtr="0">
              <a:spAutoFit/>
            </a:bodyPr>
            <a:lstStyle/>
            <a:p>
              <a:pPr algn="ctr"/>
              <a:r>
                <a:rPr kumimoji="1" lang="ja-JP" altLang="en-US" sz="2000" dirty="0">
                  <a:solidFill>
                    <a:schemeClr val="accent1"/>
                  </a:solidFill>
                  <a:latin typeface="+mj-lt"/>
                  <a:ea typeface="Noto Sans JP Medium" panose="020B0200000000000000" pitchFamily="34" charset="-128"/>
                </a:rPr>
                <a:t>情報提供により不安を払拭</a:t>
              </a:r>
            </a:p>
          </p:txBody>
        </p:sp>
      </p:grpSp>
    </p:spTree>
    <p:extLst>
      <p:ext uri="{BB962C8B-B14F-4D97-AF65-F5344CB8AC3E}">
        <p14:creationId xmlns:p14="http://schemas.microsoft.com/office/powerpoint/2010/main" val="24836363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9">
            <a:extLst>
              <a:ext uri="{FF2B5EF4-FFF2-40B4-BE49-F238E27FC236}">
                <a16:creationId xmlns:a16="http://schemas.microsoft.com/office/drawing/2014/main" id="{F1E996A4-E221-0198-0897-839707BBA877}"/>
              </a:ext>
            </a:extLst>
          </p:cNvPr>
          <p:cNvSpPr/>
          <p:nvPr/>
        </p:nvSpPr>
        <p:spPr>
          <a:xfrm>
            <a:off x="0" y="2795369"/>
            <a:ext cx="9144000" cy="1244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2">
            <a:extLst>
              <a:ext uri="{FF2B5EF4-FFF2-40B4-BE49-F238E27FC236}">
                <a16:creationId xmlns:a16="http://schemas.microsoft.com/office/drawing/2014/main" id="{C72119FB-FC86-33F0-CF98-DE7D4F02E15E}"/>
              </a:ext>
            </a:extLst>
          </p:cNvPr>
          <p:cNvSpPr/>
          <p:nvPr/>
        </p:nvSpPr>
        <p:spPr>
          <a:xfrm>
            <a:off x="0" y="3123914"/>
            <a:ext cx="9143999" cy="584775"/>
          </a:xfrm>
          <a:prstGeom prst="rect">
            <a:avLst/>
          </a:prstGeom>
        </p:spPr>
        <p:txBody>
          <a:bodyPr wrap="square" tIns="0" bIns="0" anchor="ctr" anchorCtr="0">
            <a:spAutoFit/>
          </a:bodyPr>
          <a:lstStyle/>
          <a:p>
            <a:pPr algn="ctr"/>
            <a:r>
              <a:rPr lang="en-US" altLang="ja-JP" sz="3800" dirty="0">
                <a:solidFill>
                  <a:schemeClr val="bg1"/>
                </a:solidFill>
                <a:latin typeface="Noto Sans JP Medium" panose="020B0200000000000000" pitchFamily="34" charset="-128"/>
                <a:ea typeface="Noto Sans JP Medium" panose="020B0200000000000000" pitchFamily="34" charset="-128"/>
              </a:rPr>
              <a:t>4. </a:t>
            </a:r>
            <a:r>
              <a:rPr lang="ja-JP" altLang="en-US" sz="3800" dirty="0">
                <a:solidFill>
                  <a:schemeClr val="bg1"/>
                </a:solidFill>
                <a:latin typeface="Noto Sans JP Medium" panose="020B0200000000000000" pitchFamily="34" charset="-128"/>
                <a:ea typeface="Noto Sans JP Medium" panose="020B0200000000000000" pitchFamily="34" charset="-128"/>
              </a:rPr>
              <a:t>企業として事前に準備すべきこと</a:t>
            </a:r>
          </a:p>
        </p:txBody>
      </p:sp>
      <p:pic>
        <p:nvPicPr>
          <p:cNvPr id="6" name="図 8">
            <a:extLst>
              <a:ext uri="{FF2B5EF4-FFF2-40B4-BE49-F238E27FC236}">
                <a16:creationId xmlns:a16="http://schemas.microsoft.com/office/drawing/2014/main" id="{1EDA54C2-EE5D-2245-E07E-C4830CB3552E}"/>
              </a:ext>
            </a:extLst>
          </p:cNvPr>
          <p:cNvPicPr>
            <a:picLocks noChangeAspect="1"/>
          </p:cNvPicPr>
          <p:nvPr/>
        </p:nvPicPr>
        <p:blipFill>
          <a:blip r:embed="rId3"/>
          <a:stretch>
            <a:fillRect/>
          </a:stretch>
        </p:blipFill>
        <p:spPr>
          <a:xfrm>
            <a:off x="7154904" y="763659"/>
            <a:ext cx="1158791" cy="1923817"/>
          </a:xfrm>
          <a:prstGeom prst="rect">
            <a:avLst/>
          </a:prstGeom>
        </p:spPr>
      </p:pic>
      <p:sp>
        <p:nvSpPr>
          <p:cNvPr id="7" name="正方形/長方形 13">
            <a:extLst>
              <a:ext uri="{FF2B5EF4-FFF2-40B4-BE49-F238E27FC236}">
                <a16:creationId xmlns:a16="http://schemas.microsoft.com/office/drawing/2014/main" id="{6474BC9A-45CE-EDF6-E675-45BA3F412581}"/>
              </a:ext>
            </a:extLst>
          </p:cNvPr>
          <p:cNvSpPr/>
          <p:nvPr/>
        </p:nvSpPr>
        <p:spPr>
          <a:xfrm>
            <a:off x="0" y="4092575"/>
            <a:ext cx="9144000" cy="748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14">
            <a:extLst>
              <a:ext uri="{FF2B5EF4-FFF2-40B4-BE49-F238E27FC236}">
                <a16:creationId xmlns:a16="http://schemas.microsoft.com/office/drawing/2014/main" id="{86975F40-26E3-1109-83C9-CEC1C9ABE479}"/>
              </a:ext>
            </a:extLst>
          </p:cNvPr>
          <p:cNvSpPr/>
          <p:nvPr/>
        </p:nvSpPr>
        <p:spPr>
          <a:xfrm>
            <a:off x="0" y="2670175"/>
            <a:ext cx="9144000" cy="748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矩形 2">
            <a:extLst>
              <a:ext uri="{FF2B5EF4-FFF2-40B4-BE49-F238E27FC236}">
                <a16:creationId xmlns:a16="http://schemas.microsoft.com/office/drawing/2014/main" id="{F133823D-3330-CE5D-B322-3F57AF217AE3}"/>
              </a:ext>
            </a:extLst>
          </p:cNvPr>
          <p:cNvSpPr/>
          <p:nvPr/>
        </p:nvSpPr>
        <p:spPr>
          <a:xfrm>
            <a:off x="200660" y="6427788"/>
            <a:ext cx="289560" cy="294640"/>
          </a:xfrm>
          <a:prstGeom prst="rect">
            <a:avLst/>
          </a:prstGeom>
          <a:solidFill>
            <a:srgbClr val="F9C9D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スライド番号プレースホルダー 1">
            <a:extLst>
              <a:ext uri="{FF2B5EF4-FFF2-40B4-BE49-F238E27FC236}">
                <a16:creationId xmlns:a16="http://schemas.microsoft.com/office/drawing/2014/main" id="{1640C0D0-5EB2-C207-83C6-141673757C6F}"/>
              </a:ext>
            </a:extLst>
          </p:cNvPr>
          <p:cNvSpPr txBox="1">
            <a:spLocks/>
          </p:cNvSpPr>
          <p:nvPr/>
        </p:nvSpPr>
        <p:spPr>
          <a:xfrm>
            <a:off x="152399" y="6427788"/>
            <a:ext cx="45296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US" altLang="ja-JP" sz="1500" dirty="0">
                <a:solidFill>
                  <a:schemeClr val="bg1"/>
                </a:solidFill>
                <a:latin typeface="Noto Sans JP Regular" panose="020B0200000000000000" pitchFamily="34" charset="-128"/>
                <a:ea typeface="Noto Sans JP Regular" panose="020B0200000000000000" pitchFamily="34" charset="-128"/>
              </a:rPr>
              <a:t>19</a:t>
            </a:r>
            <a:endParaRPr kumimoji="1" lang="ja-JP" altLang="en-US" sz="1500" dirty="0">
              <a:solidFill>
                <a:schemeClr val="bg1"/>
              </a:solidFill>
              <a:latin typeface="Noto Sans JP Regular" panose="020B0200000000000000" pitchFamily="34" charset="-128"/>
              <a:ea typeface="Noto Sans JP Regular" panose="020B0200000000000000" pitchFamily="34" charset="-128"/>
            </a:endParaRPr>
          </a:p>
        </p:txBody>
      </p:sp>
    </p:spTree>
    <p:extLst>
      <p:ext uri="{BB962C8B-B14F-4D97-AF65-F5344CB8AC3E}">
        <p14:creationId xmlns:p14="http://schemas.microsoft.com/office/powerpoint/2010/main" val="12465052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角丸四角形 7">
            <a:extLst>
              <a:ext uri="{FF2B5EF4-FFF2-40B4-BE49-F238E27FC236}">
                <a16:creationId xmlns:a16="http://schemas.microsoft.com/office/drawing/2014/main" id="{96B18BD1-EB9A-703E-1D7C-A3743863A851}"/>
              </a:ext>
            </a:extLst>
          </p:cNvPr>
          <p:cNvSpPr/>
          <p:nvPr/>
        </p:nvSpPr>
        <p:spPr>
          <a:xfrm>
            <a:off x="612000" y="2522673"/>
            <a:ext cx="7920000" cy="3704559"/>
          </a:xfrm>
          <a:prstGeom prst="roundRect">
            <a:avLst>
              <a:gd name="adj" fmla="val 4574"/>
            </a:avLst>
          </a:prstGeom>
          <a:solidFill>
            <a:schemeClr val="accent4">
              <a:lumMod val="20000"/>
              <a:lumOff val="80000"/>
            </a:schemeClr>
          </a:solidFill>
          <a:ln w="19050">
            <a:solidFill>
              <a:schemeClr val="accent5">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スライド番号プレースホルダー 1">
            <a:extLst>
              <a:ext uri="{FF2B5EF4-FFF2-40B4-BE49-F238E27FC236}">
                <a16:creationId xmlns:a16="http://schemas.microsoft.com/office/drawing/2014/main" id="{72B31620-9FAD-72E1-BEFC-F6AAB774895E}"/>
              </a:ext>
            </a:extLst>
          </p:cNvPr>
          <p:cNvSpPr txBox="1">
            <a:spLocks/>
          </p:cNvSpPr>
          <p:nvPr/>
        </p:nvSpPr>
        <p:spPr>
          <a:xfrm>
            <a:off x="152400" y="6427788"/>
            <a:ext cx="20574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US" altLang="ja-JP" sz="1500">
                <a:solidFill>
                  <a:schemeClr val="accent4"/>
                </a:solidFill>
                <a:latin typeface="Noto Sans JP Regular" panose="020B0200000000000000" pitchFamily="34" charset="-128"/>
                <a:ea typeface="Noto Sans JP Regular" panose="020B0200000000000000" pitchFamily="34" charset="-128"/>
              </a:rPr>
              <a:t>2</a:t>
            </a:r>
            <a:endParaRPr kumimoji="1" lang="ja-JP" altLang="en-US" sz="1500">
              <a:solidFill>
                <a:schemeClr val="accent4"/>
              </a:solidFill>
              <a:latin typeface="Noto Sans JP Regular" panose="020B0200000000000000" pitchFamily="34" charset="-128"/>
              <a:ea typeface="Noto Sans JP Regular" panose="020B0200000000000000" pitchFamily="34" charset="-128"/>
            </a:endParaRPr>
          </a:p>
        </p:txBody>
      </p:sp>
      <p:sp>
        <p:nvSpPr>
          <p:cNvPr id="8" name="タイトル 1">
            <a:extLst>
              <a:ext uri="{FF2B5EF4-FFF2-40B4-BE49-F238E27FC236}">
                <a16:creationId xmlns:a16="http://schemas.microsoft.com/office/drawing/2014/main" id="{73EDBF11-D685-E97F-6B63-D7CF01CB7BFD}"/>
              </a:ext>
            </a:extLst>
          </p:cNvPr>
          <p:cNvSpPr txBox="1">
            <a:spLocks/>
          </p:cNvSpPr>
          <p:nvPr/>
        </p:nvSpPr>
        <p:spPr>
          <a:xfrm>
            <a:off x="0" y="152847"/>
            <a:ext cx="9144000" cy="720000"/>
          </a:xfrm>
          <a:prstGeom prst="rect">
            <a:avLst/>
          </a:prstGeom>
        </p:spPr>
        <p:txBody>
          <a:bodyPr lIns="180000" anchor="ct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180000"/>
            <a:r>
              <a:rPr lang="ja-JP" altLang="en-US" sz="2400" dirty="0">
                <a:solidFill>
                  <a:schemeClr val="accent4">
                    <a:lumMod val="75000"/>
                  </a:schemeClr>
                </a:solidFill>
                <a:latin typeface="Noto Sans JP Medium" panose="020B0200000000000000" pitchFamily="34" charset="-128"/>
                <a:ea typeface="Noto Sans JP Medium" panose="020B0200000000000000" pitchFamily="34" charset="-128"/>
              </a:rPr>
              <a:t>はじめに</a:t>
            </a:r>
          </a:p>
        </p:txBody>
      </p:sp>
      <p:sp>
        <p:nvSpPr>
          <p:cNvPr id="10" name="テキスト ボックス 4">
            <a:extLst>
              <a:ext uri="{FF2B5EF4-FFF2-40B4-BE49-F238E27FC236}">
                <a16:creationId xmlns:a16="http://schemas.microsoft.com/office/drawing/2014/main" id="{6F8905B7-E294-6121-14F0-858F9A29253F}"/>
              </a:ext>
            </a:extLst>
          </p:cNvPr>
          <p:cNvSpPr txBox="1"/>
          <p:nvPr/>
        </p:nvSpPr>
        <p:spPr>
          <a:xfrm>
            <a:off x="594898" y="1066973"/>
            <a:ext cx="8049453" cy="1323439"/>
          </a:xfrm>
          <a:prstGeom prst="rect">
            <a:avLst/>
          </a:prstGeom>
          <a:noFill/>
        </p:spPr>
        <p:txBody>
          <a:bodyPr wrap="square" rtlCol="0">
            <a:spAutoFit/>
          </a:bodyPr>
          <a:lstStyle/>
          <a:p>
            <a:r>
              <a:rPr lang="ja-JP" altLang="en-US" sz="1600" dirty="0">
                <a:solidFill>
                  <a:srgbClr val="3B3838"/>
                </a:solidFill>
                <a:latin typeface="Noto Sans JP Regular" panose="020B0200000000000000" pitchFamily="50" charset="-128"/>
                <a:ea typeface="Noto Sans JP Regular" panose="020B0200000000000000" pitchFamily="50" charset="-128"/>
              </a:rPr>
              <a:t>高年齢労働者の増加を背景に病気になる労働者の増加が見込まれるなかで、企業は持続的な経営の観点から、全ての労働者が適切な治療を受けながら生き生きと働き続けられる環境を整備していく必要があります。ここでは、治療と仕事の両立支援を行うにあたり、経営者あるいは人事労務担当者が知っておくべき基本的な事柄について解説します。</a:t>
            </a:r>
          </a:p>
        </p:txBody>
      </p:sp>
      <p:grpSp>
        <p:nvGrpSpPr>
          <p:cNvPr id="114" name="组合 113">
            <a:extLst>
              <a:ext uri="{FF2B5EF4-FFF2-40B4-BE49-F238E27FC236}">
                <a16:creationId xmlns:a16="http://schemas.microsoft.com/office/drawing/2014/main" id="{4A2B4BD5-9C35-54B6-1188-4889C9AA0BFA}"/>
              </a:ext>
            </a:extLst>
          </p:cNvPr>
          <p:cNvGrpSpPr/>
          <p:nvPr/>
        </p:nvGrpSpPr>
        <p:grpSpPr>
          <a:xfrm>
            <a:off x="1158330" y="2677555"/>
            <a:ext cx="6827340" cy="3394794"/>
            <a:chOff x="1111642" y="2691433"/>
            <a:chExt cx="6827340" cy="3394794"/>
          </a:xfrm>
        </p:grpSpPr>
        <p:grpSp>
          <p:nvGrpSpPr>
            <p:cNvPr id="113" name="组合 112">
              <a:extLst>
                <a:ext uri="{FF2B5EF4-FFF2-40B4-BE49-F238E27FC236}">
                  <a16:creationId xmlns:a16="http://schemas.microsoft.com/office/drawing/2014/main" id="{563A6E5C-530B-FC20-8DD1-08A5C76C45E9}"/>
                </a:ext>
              </a:extLst>
            </p:cNvPr>
            <p:cNvGrpSpPr/>
            <p:nvPr/>
          </p:nvGrpSpPr>
          <p:grpSpPr>
            <a:xfrm>
              <a:off x="1111642" y="2691433"/>
              <a:ext cx="6729366" cy="343620"/>
              <a:chOff x="1111642" y="2538925"/>
              <a:chExt cx="6729366" cy="343620"/>
            </a:xfrm>
          </p:grpSpPr>
          <p:sp>
            <p:nvSpPr>
              <p:cNvPr id="9" name="正方形/長方形 3">
                <a:extLst>
                  <a:ext uri="{FF2B5EF4-FFF2-40B4-BE49-F238E27FC236}">
                    <a16:creationId xmlns:a16="http://schemas.microsoft.com/office/drawing/2014/main" id="{21A77141-6F27-50CE-6C55-F179ABEF5CE2}"/>
                  </a:ext>
                </a:extLst>
              </p:cNvPr>
              <p:cNvSpPr/>
              <p:nvPr/>
            </p:nvSpPr>
            <p:spPr>
              <a:xfrm>
                <a:off x="1503391" y="2538925"/>
                <a:ext cx="4566808" cy="343620"/>
              </a:xfrm>
              <a:prstGeom prst="rect">
                <a:avLst/>
              </a:prstGeom>
            </p:spPr>
            <p:txBody>
              <a:bodyPr wrap="square" tIns="0" bIns="0" anchor="ctr" anchorCtr="0">
                <a:noAutofit/>
              </a:bodyPr>
              <a:lstStyle/>
              <a:p>
                <a:pPr>
                  <a:lnSpc>
                    <a:spcPts val="3000"/>
                  </a:lnSpc>
                </a:pPr>
                <a:r>
                  <a:rPr lang="ja-JP" altLang="en-US" dirty="0">
                    <a:solidFill>
                      <a:srgbClr val="3B3838"/>
                    </a:solidFill>
                    <a:latin typeface="Noto Sans JP Regular" panose="020B0200000000000000" pitchFamily="50" charset="-128"/>
                    <a:ea typeface="Noto Sans JP Regular" panose="020B0200000000000000" pitchFamily="50" charset="-128"/>
                  </a:rPr>
                  <a:t>治療と仕事の両立支援の必要性</a:t>
                </a:r>
              </a:p>
            </p:txBody>
          </p:sp>
          <p:grpSp>
            <p:nvGrpSpPr>
              <p:cNvPr id="104" name="组合 103">
                <a:extLst>
                  <a:ext uri="{FF2B5EF4-FFF2-40B4-BE49-F238E27FC236}">
                    <a16:creationId xmlns:a16="http://schemas.microsoft.com/office/drawing/2014/main" id="{6D03B19D-59D5-6D8E-85A7-D27F6D41216A}"/>
                  </a:ext>
                </a:extLst>
              </p:cNvPr>
              <p:cNvGrpSpPr/>
              <p:nvPr/>
            </p:nvGrpSpPr>
            <p:grpSpPr>
              <a:xfrm>
                <a:off x="1111642" y="2538925"/>
                <a:ext cx="6729366" cy="343620"/>
                <a:chOff x="1111642" y="2538925"/>
                <a:chExt cx="6729366" cy="343620"/>
              </a:xfrm>
            </p:grpSpPr>
            <p:cxnSp>
              <p:nvCxnSpPr>
                <p:cNvPr id="11" name="直線コネクタ 14">
                  <a:extLst>
                    <a:ext uri="{FF2B5EF4-FFF2-40B4-BE49-F238E27FC236}">
                      <a16:creationId xmlns:a16="http://schemas.microsoft.com/office/drawing/2014/main" id="{86CA7324-FC8E-8F98-E299-852191BC214B}"/>
                    </a:ext>
                  </a:extLst>
                </p:cNvPr>
                <p:cNvCxnSpPr>
                  <a:cxnSpLocks/>
                </p:cNvCxnSpPr>
                <p:nvPr/>
              </p:nvCxnSpPr>
              <p:spPr>
                <a:xfrm>
                  <a:off x="4905375" y="2723435"/>
                  <a:ext cx="1657639" cy="0"/>
                </a:xfrm>
                <a:prstGeom prst="line">
                  <a:avLst/>
                </a:prstGeom>
                <a:ln w="22225" cap="rnd">
                  <a:solidFill>
                    <a:srgbClr val="3B3838"/>
                  </a:solidFill>
                  <a:prstDash val="sysDot"/>
                  <a:round/>
                  <a:headEnd type="none"/>
                  <a:tailEnd type="none"/>
                </a:ln>
              </p:spPr>
              <p:style>
                <a:lnRef idx="1">
                  <a:schemeClr val="accent1"/>
                </a:lnRef>
                <a:fillRef idx="0">
                  <a:schemeClr val="accent1"/>
                </a:fillRef>
                <a:effectRef idx="0">
                  <a:schemeClr val="accent1"/>
                </a:effectRef>
                <a:fontRef idx="minor">
                  <a:schemeClr val="tx1"/>
                </a:fontRef>
              </p:style>
            </p:cxnSp>
            <p:grpSp>
              <p:nvGrpSpPr>
                <p:cNvPr id="18" name="グループ化 13">
                  <a:extLst>
                    <a:ext uri="{FF2B5EF4-FFF2-40B4-BE49-F238E27FC236}">
                      <a16:creationId xmlns:a16="http://schemas.microsoft.com/office/drawing/2014/main" id="{656A7215-C3A0-C1F5-BC3F-426EC7A350CB}"/>
                    </a:ext>
                  </a:extLst>
                </p:cNvPr>
                <p:cNvGrpSpPr/>
                <p:nvPr/>
              </p:nvGrpSpPr>
              <p:grpSpPr>
                <a:xfrm>
                  <a:off x="1111642" y="2567080"/>
                  <a:ext cx="312711" cy="312711"/>
                  <a:chOff x="1485092" y="3008988"/>
                  <a:chExt cx="312711" cy="312711"/>
                </a:xfrm>
              </p:grpSpPr>
              <p:sp>
                <p:nvSpPr>
                  <p:cNvPr id="19" name="楕円 9">
                    <a:extLst>
                      <a:ext uri="{FF2B5EF4-FFF2-40B4-BE49-F238E27FC236}">
                        <a16:creationId xmlns:a16="http://schemas.microsoft.com/office/drawing/2014/main" id="{91446F0F-4D47-030B-E49A-85FFBBDF8525}"/>
                      </a:ext>
                    </a:extLst>
                  </p:cNvPr>
                  <p:cNvSpPr>
                    <a:spLocks noChangeAspect="1"/>
                  </p:cNvSpPr>
                  <p:nvPr/>
                </p:nvSpPr>
                <p:spPr>
                  <a:xfrm>
                    <a:off x="1485092" y="3008988"/>
                    <a:ext cx="312711" cy="31271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700"/>
                  </a:p>
                </p:txBody>
              </p:sp>
              <p:sp>
                <p:nvSpPr>
                  <p:cNvPr id="20" name="テキスト ボックス 10">
                    <a:extLst>
                      <a:ext uri="{FF2B5EF4-FFF2-40B4-BE49-F238E27FC236}">
                        <a16:creationId xmlns:a16="http://schemas.microsoft.com/office/drawing/2014/main" id="{BD7698C3-DBC0-5A05-59CC-09ADC5640B6C}"/>
                      </a:ext>
                    </a:extLst>
                  </p:cNvPr>
                  <p:cNvSpPr txBox="1"/>
                  <p:nvPr/>
                </p:nvSpPr>
                <p:spPr>
                  <a:xfrm>
                    <a:off x="1489654" y="3034538"/>
                    <a:ext cx="303586" cy="261610"/>
                  </a:xfrm>
                  <a:prstGeom prst="rect">
                    <a:avLst/>
                  </a:prstGeom>
                  <a:noFill/>
                </p:spPr>
                <p:txBody>
                  <a:bodyPr wrap="none" lIns="90000" tIns="0" rIns="90000" bIns="0" rtlCol="0" anchor="ctr" anchorCtr="0">
                    <a:spAutoFit/>
                  </a:bodyPr>
                  <a:lstStyle/>
                  <a:p>
                    <a:pPr algn="ctr"/>
                    <a:r>
                      <a:rPr kumimoji="1" lang="en-US" altLang="ja-JP" sz="1700" b="1" dirty="0">
                        <a:solidFill>
                          <a:schemeClr val="accent4">
                            <a:lumMod val="75000"/>
                          </a:schemeClr>
                        </a:solidFill>
                      </a:rPr>
                      <a:t>1</a:t>
                    </a:r>
                    <a:endParaRPr kumimoji="1" lang="ja-JP" altLang="en-US" sz="1700" b="1" dirty="0">
                      <a:solidFill>
                        <a:schemeClr val="accent4">
                          <a:lumMod val="75000"/>
                        </a:schemeClr>
                      </a:solidFill>
                    </a:endParaRPr>
                  </a:p>
                </p:txBody>
              </p:sp>
            </p:grpSp>
            <p:sp>
              <p:nvSpPr>
                <p:cNvPr id="45" name="正方形/長方形 75">
                  <a:extLst>
                    <a:ext uri="{FF2B5EF4-FFF2-40B4-BE49-F238E27FC236}">
                      <a16:creationId xmlns:a16="http://schemas.microsoft.com/office/drawing/2014/main" id="{14C2D6A2-0F40-BC42-BCE7-B7459B48F740}"/>
                    </a:ext>
                  </a:extLst>
                </p:cNvPr>
                <p:cNvSpPr/>
                <p:nvPr/>
              </p:nvSpPr>
              <p:spPr>
                <a:xfrm>
                  <a:off x="6574600" y="2538925"/>
                  <a:ext cx="1266408" cy="343620"/>
                </a:xfrm>
                <a:prstGeom prst="rect">
                  <a:avLst/>
                </a:prstGeom>
              </p:spPr>
              <p:txBody>
                <a:bodyPr wrap="square" tIns="0" bIns="0" anchor="ctr" anchorCtr="0">
                  <a:noAutofit/>
                </a:bodyPr>
                <a:lstStyle/>
                <a:p>
                  <a:pPr>
                    <a:lnSpc>
                      <a:spcPts val="3000"/>
                    </a:lnSpc>
                  </a:pPr>
                  <a:r>
                    <a:rPr lang="en-US" altLang="ja-JP" dirty="0">
                      <a:solidFill>
                        <a:srgbClr val="3B3838"/>
                      </a:solidFill>
                      <a:latin typeface="Noto Sans JP Regular" panose="020B0200000000000000" pitchFamily="50" charset="-128"/>
                      <a:ea typeface="Noto Sans JP Regular" panose="020B0200000000000000" pitchFamily="50" charset="-128"/>
                    </a:rPr>
                    <a:t>P3 </a:t>
                  </a:r>
                  <a:r>
                    <a:rPr lang="ja-JP" altLang="en-US" dirty="0">
                      <a:solidFill>
                        <a:srgbClr val="3B3838"/>
                      </a:solidFill>
                      <a:latin typeface="Noto Sans JP Regular" panose="020B0200000000000000" pitchFamily="50" charset="-128"/>
                      <a:ea typeface="Noto Sans JP Regular" panose="020B0200000000000000" pitchFamily="50" charset="-128"/>
                    </a:rPr>
                    <a:t>～ </a:t>
                  </a:r>
                  <a:r>
                    <a:rPr lang="en-US" altLang="ja-JP" dirty="0">
                      <a:solidFill>
                        <a:srgbClr val="3B3838"/>
                      </a:solidFill>
                      <a:latin typeface="Noto Sans JP Regular" panose="020B0200000000000000" pitchFamily="50" charset="-128"/>
                      <a:ea typeface="Noto Sans JP Regular" panose="020B0200000000000000" pitchFamily="50" charset="-128"/>
                    </a:rPr>
                    <a:t>P7</a:t>
                  </a:r>
                  <a:endParaRPr lang="ja-JP" altLang="en-US" dirty="0">
                    <a:solidFill>
                      <a:srgbClr val="3B3838"/>
                    </a:solidFill>
                    <a:latin typeface="Noto Sans JP Regular" panose="020B0200000000000000" pitchFamily="50" charset="-128"/>
                    <a:ea typeface="Noto Sans JP Regular" panose="020B0200000000000000" pitchFamily="50" charset="-128"/>
                  </a:endParaRPr>
                </a:p>
              </p:txBody>
            </p:sp>
          </p:grpSp>
        </p:grpSp>
        <p:grpSp>
          <p:nvGrpSpPr>
            <p:cNvPr id="106" name="组合 105">
              <a:extLst>
                <a:ext uri="{FF2B5EF4-FFF2-40B4-BE49-F238E27FC236}">
                  <a16:creationId xmlns:a16="http://schemas.microsoft.com/office/drawing/2014/main" id="{55C491E6-50C6-7734-7785-3EE2AB795682}"/>
                </a:ext>
              </a:extLst>
            </p:cNvPr>
            <p:cNvGrpSpPr/>
            <p:nvPr/>
          </p:nvGrpSpPr>
          <p:grpSpPr>
            <a:xfrm>
              <a:off x="1111642" y="3561525"/>
              <a:ext cx="6827340" cy="343620"/>
              <a:chOff x="1111642" y="3641458"/>
              <a:chExt cx="6827340" cy="343620"/>
            </a:xfrm>
          </p:grpSpPr>
          <p:sp>
            <p:nvSpPr>
              <p:cNvPr id="13" name="正方形/長方形 20">
                <a:extLst>
                  <a:ext uri="{FF2B5EF4-FFF2-40B4-BE49-F238E27FC236}">
                    <a16:creationId xmlns:a16="http://schemas.microsoft.com/office/drawing/2014/main" id="{C7D59F5F-37EB-D0BB-A527-AE73CD22690E}"/>
                  </a:ext>
                </a:extLst>
              </p:cNvPr>
              <p:cNvSpPr/>
              <p:nvPr/>
            </p:nvSpPr>
            <p:spPr>
              <a:xfrm>
                <a:off x="1503391" y="3641458"/>
                <a:ext cx="4566808" cy="343620"/>
              </a:xfrm>
              <a:prstGeom prst="rect">
                <a:avLst/>
              </a:prstGeom>
            </p:spPr>
            <p:txBody>
              <a:bodyPr wrap="square" tIns="0" bIns="0" anchor="ctr" anchorCtr="0">
                <a:noAutofit/>
              </a:bodyPr>
              <a:lstStyle/>
              <a:p>
                <a:pPr>
                  <a:lnSpc>
                    <a:spcPts val="3000"/>
                  </a:lnSpc>
                </a:pPr>
                <a:r>
                  <a:rPr lang="ja-JP" altLang="en-US" dirty="0">
                    <a:solidFill>
                      <a:srgbClr val="3B3838"/>
                    </a:solidFill>
                    <a:latin typeface="Noto Sans JP Regular" panose="020B0200000000000000" pitchFamily="50" charset="-128"/>
                    <a:ea typeface="Noto Sans JP Regular" panose="020B0200000000000000" pitchFamily="50" charset="-128"/>
                  </a:rPr>
                  <a:t>労働者から相談されたら</a:t>
                </a:r>
              </a:p>
            </p:txBody>
          </p:sp>
          <p:grpSp>
            <p:nvGrpSpPr>
              <p:cNvPr id="24" name="グループ化 46">
                <a:extLst>
                  <a:ext uri="{FF2B5EF4-FFF2-40B4-BE49-F238E27FC236}">
                    <a16:creationId xmlns:a16="http://schemas.microsoft.com/office/drawing/2014/main" id="{9CD62EFB-109A-B8FF-B4B1-0F75CF76C310}"/>
                  </a:ext>
                </a:extLst>
              </p:cNvPr>
              <p:cNvGrpSpPr/>
              <p:nvPr/>
            </p:nvGrpSpPr>
            <p:grpSpPr>
              <a:xfrm>
                <a:off x="1111642" y="3671965"/>
                <a:ext cx="312711" cy="312711"/>
                <a:chOff x="1485092" y="3008988"/>
                <a:chExt cx="312711" cy="312711"/>
              </a:xfrm>
            </p:grpSpPr>
            <p:sp>
              <p:nvSpPr>
                <p:cNvPr id="25" name="楕円 9">
                  <a:extLst>
                    <a:ext uri="{FF2B5EF4-FFF2-40B4-BE49-F238E27FC236}">
                      <a16:creationId xmlns:a16="http://schemas.microsoft.com/office/drawing/2014/main" id="{8AE57A8E-3789-B58C-55E9-254467167596}"/>
                    </a:ext>
                  </a:extLst>
                </p:cNvPr>
                <p:cNvSpPr>
                  <a:spLocks noChangeAspect="1"/>
                </p:cNvSpPr>
                <p:nvPr/>
              </p:nvSpPr>
              <p:spPr>
                <a:xfrm>
                  <a:off x="1485092" y="3008988"/>
                  <a:ext cx="312711" cy="31271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700"/>
                </a:p>
              </p:txBody>
            </p:sp>
            <p:sp>
              <p:nvSpPr>
                <p:cNvPr id="26" name="テキスト ボックス 48">
                  <a:extLst>
                    <a:ext uri="{FF2B5EF4-FFF2-40B4-BE49-F238E27FC236}">
                      <a16:creationId xmlns:a16="http://schemas.microsoft.com/office/drawing/2014/main" id="{754B3B27-B514-57DA-1D09-294D5FB7DD45}"/>
                    </a:ext>
                  </a:extLst>
                </p:cNvPr>
                <p:cNvSpPr txBox="1"/>
                <p:nvPr/>
              </p:nvSpPr>
              <p:spPr>
                <a:xfrm>
                  <a:off x="1489654" y="3034538"/>
                  <a:ext cx="303586" cy="261610"/>
                </a:xfrm>
                <a:prstGeom prst="rect">
                  <a:avLst/>
                </a:prstGeom>
                <a:noFill/>
              </p:spPr>
              <p:txBody>
                <a:bodyPr wrap="none" lIns="90000" tIns="0" rIns="90000" bIns="0" rtlCol="0" anchor="ctr" anchorCtr="0">
                  <a:spAutoFit/>
                </a:bodyPr>
                <a:lstStyle/>
                <a:p>
                  <a:pPr algn="ctr"/>
                  <a:r>
                    <a:rPr kumimoji="1" lang="en-US" altLang="ja-JP" sz="1700" b="1" dirty="0">
                      <a:solidFill>
                        <a:schemeClr val="accent4">
                          <a:lumMod val="75000"/>
                        </a:schemeClr>
                      </a:solidFill>
                    </a:rPr>
                    <a:t>3</a:t>
                  </a:r>
                  <a:endParaRPr kumimoji="1" lang="ja-JP" altLang="en-US" sz="1700" b="1" dirty="0">
                    <a:solidFill>
                      <a:schemeClr val="accent4">
                        <a:lumMod val="75000"/>
                      </a:schemeClr>
                    </a:solidFill>
                  </a:endParaRPr>
                </a:p>
              </p:txBody>
            </p:sp>
          </p:grpSp>
          <p:cxnSp>
            <p:nvCxnSpPr>
              <p:cNvPr id="40" name="直線コネクタ 62">
                <a:extLst>
                  <a:ext uri="{FF2B5EF4-FFF2-40B4-BE49-F238E27FC236}">
                    <a16:creationId xmlns:a16="http://schemas.microsoft.com/office/drawing/2014/main" id="{106FCF2E-8E3E-EAB8-4702-C4EEE80E2D8F}"/>
                  </a:ext>
                </a:extLst>
              </p:cNvPr>
              <p:cNvCxnSpPr>
                <a:cxnSpLocks/>
              </p:cNvCxnSpPr>
              <p:nvPr/>
            </p:nvCxnSpPr>
            <p:spPr>
              <a:xfrm>
                <a:off x="4206875" y="3840274"/>
                <a:ext cx="2356139" cy="0"/>
              </a:xfrm>
              <a:prstGeom prst="line">
                <a:avLst/>
              </a:prstGeom>
              <a:ln w="22225" cap="rnd">
                <a:solidFill>
                  <a:srgbClr val="3B3838"/>
                </a:solidFill>
                <a:prstDash val="sysDot"/>
                <a:round/>
                <a:headEnd type="none"/>
                <a:tailEnd type="none"/>
              </a:ln>
            </p:spPr>
            <p:style>
              <a:lnRef idx="1">
                <a:schemeClr val="accent1"/>
              </a:lnRef>
              <a:fillRef idx="0">
                <a:schemeClr val="accent1"/>
              </a:fillRef>
              <a:effectRef idx="0">
                <a:schemeClr val="accent1"/>
              </a:effectRef>
              <a:fontRef idx="minor">
                <a:schemeClr val="tx1"/>
              </a:fontRef>
            </p:style>
          </p:cxnSp>
          <p:sp>
            <p:nvSpPr>
              <p:cNvPr id="47" name="正方形/長方形 77">
                <a:extLst>
                  <a:ext uri="{FF2B5EF4-FFF2-40B4-BE49-F238E27FC236}">
                    <a16:creationId xmlns:a16="http://schemas.microsoft.com/office/drawing/2014/main" id="{7A7F14D9-2EB5-BECA-6E30-C5B260961B4D}"/>
                  </a:ext>
                </a:extLst>
              </p:cNvPr>
              <p:cNvSpPr/>
              <p:nvPr/>
            </p:nvSpPr>
            <p:spPr>
              <a:xfrm>
                <a:off x="6574600" y="3641458"/>
                <a:ext cx="1364382" cy="343620"/>
              </a:xfrm>
              <a:prstGeom prst="rect">
                <a:avLst/>
              </a:prstGeom>
            </p:spPr>
            <p:txBody>
              <a:bodyPr wrap="square" tIns="0" bIns="0" anchor="ctr" anchorCtr="0">
                <a:noAutofit/>
              </a:bodyPr>
              <a:lstStyle/>
              <a:p>
                <a:pPr>
                  <a:lnSpc>
                    <a:spcPts val="3000"/>
                  </a:lnSpc>
                </a:pPr>
                <a:r>
                  <a:rPr lang="en-US" altLang="ja-JP" dirty="0">
                    <a:solidFill>
                      <a:srgbClr val="3B3838"/>
                    </a:solidFill>
                    <a:latin typeface="Noto Sans JP Regular" panose="020B0200000000000000" pitchFamily="50" charset="-128"/>
                    <a:ea typeface="Noto Sans JP Regular" panose="020B0200000000000000" pitchFamily="50" charset="-128"/>
                  </a:rPr>
                  <a:t>P11 </a:t>
                </a:r>
                <a:r>
                  <a:rPr lang="ja-JP" altLang="en-US" dirty="0">
                    <a:solidFill>
                      <a:srgbClr val="3B3838"/>
                    </a:solidFill>
                    <a:latin typeface="Noto Sans JP Regular" panose="020B0200000000000000" pitchFamily="50" charset="-128"/>
                    <a:ea typeface="Noto Sans JP Regular" panose="020B0200000000000000" pitchFamily="50" charset="-128"/>
                  </a:rPr>
                  <a:t>～ </a:t>
                </a:r>
                <a:r>
                  <a:rPr lang="en-US" altLang="ja-JP" dirty="0">
                    <a:solidFill>
                      <a:srgbClr val="3B3838"/>
                    </a:solidFill>
                    <a:latin typeface="Noto Sans JP Regular" panose="020B0200000000000000" pitchFamily="50" charset="-128"/>
                    <a:ea typeface="Noto Sans JP Regular" panose="020B0200000000000000" pitchFamily="50" charset="-128"/>
                  </a:rPr>
                  <a:t>P18</a:t>
                </a:r>
                <a:endParaRPr lang="ja-JP" altLang="en-US" dirty="0">
                  <a:solidFill>
                    <a:srgbClr val="3B3838"/>
                  </a:solidFill>
                  <a:latin typeface="Noto Sans JP Regular" panose="020B0200000000000000" pitchFamily="50" charset="-128"/>
                  <a:ea typeface="Noto Sans JP Regular" panose="020B0200000000000000" pitchFamily="50" charset="-128"/>
                </a:endParaRPr>
              </a:p>
            </p:txBody>
          </p:sp>
        </p:grpSp>
        <p:grpSp>
          <p:nvGrpSpPr>
            <p:cNvPr id="107" name="组合 106">
              <a:extLst>
                <a:ext uri="{FF2B5EF4-FFF2-40B4-BE49-F238E27FC236}">
                  <a16:creationId xmlns:a16="http://schemas.microsoft.com/office/drawing/2014/main" id="{BF531F1D-1E37-5B59-9363-2CEFEBC0480E}"/>
                </a:ext>
              </a:extLst>
            </p:cNvPr>
            <p:cNvGrpSpPr/>
            <p:nvPr/>
          </p:nvGrpSpPr>
          <p:grpSpPr>
            <a:xfrm>
              <a:off x="1111642" y="3996571"/>
              <a:ext cx="6827340" cy="344394"/>
              <a:chOff x="1111642" y="4075498"/>
              <a:chExt cx="6827340" cy="344394"/>
            </a:xfrm>
          </p:grpSpPr>
          <p:sp>
            <p:nvSpPr>
              <p:cNvPr id="14" name="正方形/長方形 21">
                <a:extLst>
                  <a:ext uri="{FF2B5EF4-FFF2-40B4-BE49-F238E27FC236}">
                    <a16:creationId xmlns:a16="http://schemas.microsoft.com/office/drawing/2014/main" id="{9491917F-B3E0-1671-02F8-CABB65D00CF2}"/>
                  </a:ext>
                </a:extLst>
              </p:cNvPr>
              <p:cNvSpPr/>
              <p:nvPr/>
            </p:nvSpPr>
            <p:spPr>
              <a:xfrm>
                <a:off x="1503391" y="4075498"/>
                <a:ext cx="4566808" cy="343620"/>
              </a:xfrm>
              <a:prstGeom prst="rect">
                <a:avLst/>
              </a:prstGeom>
            </p:spPr>
            <p:txBody>
              <a:bodyPr wrap="square" tIns="0" bIns="0" anchor="ctr" anchorCtr="0">
                <a:noAutofit/>
              </a:bodyPr>
              <a:lstStyle/>
              <a:p>
                <a:pPr>
                  <a:lnSpc>
                    <a:spcPts val="3000"/>
                  </a:lnSpc>
                </a:pPr>
                <a:r>
                  <a:rPr lang="ja-JP" altLang="en-US" dirty="0">
                    <a:solidFill>
                      <a:srgbClr val="3B3838"/>
                    </a:solidFill>
                    <a:latin typeface="Noto Sans JP Regular" panose="020B0200000000000000" pitchFamily="50" charset="-128"/>
                    <a:ea typeface="Noto Sans JP Regular" panose="020B0200000000000000" pitchFamily="50" charset="-128"/>
                  </a:rPr>
                  <a:t>企業として事前に準備すべきこと</a:t>
                </a:r>
              </a:p>
            </p:txBody>
          </p:sp>
          <p:grpSp>
            <p:nvGrpSpPr>
              <p:cNvPr id="27" name="グループ化 49">
                <a:extLst>
                  <a:ext uri="{FF2B5EF4-FFF2-40B4-BE49-F238E27FC236}">
                    <a16:creationId xmlns:a16="http://schemas.microsoft.com/office/drawing/2014/main" id="{6A3B52ED-86C0-6E8A-8941-F5B486C3A806}"/>
                  </a:ext>
                </a:extLst>
              </p:cNvPr>
              <p:cNvGrpSpPr/>
              <p:nvPr/>
            </p:nvGrpSpPr>
            <p:grpSpPr>
              <a:xfrm>
                <a:off x="1111642" y="4107181"/>
                <a:ext cx="312711" cy="312711"/>
                <a:chOff x="1485092" y="3008988"/>
                <a:chExt cx="312711" cy="312711"/>
              </a:xfrm>
            </p:grpSpPr>
            <p:sp>
              <p:nvSpPr>
                <p:cNvPr id="28" name="楕円 9">
                  <a:extLst>
                    <a:ext uri="{FF2B5EF4-FFF2-40B4-BE49-F238E27FC236}">
                      <a16:creationId xmlns:a16="http://schemas.microsoft.com/office/drawing/2014/main" id="{618D0F5E-8BB3-9F7F-9FDF-8FC1C012BD9D}"/>
                    </a:ext>
                  </a:extLst>
                </p:cNvPr>
                <p:cNvSpPr>
                  <a:spLocks noChangeAspect="1"/>
                </p:cNvSpPr>
                <p:nvPr/>
              </p:nvSpPr>
              <p:spPr>
                <a:xfrm>
                  <a:off x="1485092" y="3008988"/>
                  <a:ext cx="312711" cy="31271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700"/>
                </a:p>
              </p:txBody>
            </p:sp>
            <p:sp>
              <p:nvSpPr>
                <p:cNvPr id="29" name="テキスト ボックス 51">
                  <a:extLst>
                    <a:ext uri="{FF2B5EF4-FFF2-40B4-BE49-F238E27FC236}">
                      <a16:creationId xmlns:a16="http://schemas.microsoft.com/office/drawing/2014/main" id="{A532090D-5F30-CA2A-74B3-8E1E1F100C94}"/>
                    </a:ext>
                  </a:extLst>
                </p:cNvPr>
                <p:cNvSpPr txBox="1"/>
                <p:nvPr/>
              </p:nvSpPr>
              <p:spPr>
                <a:xfrm>
                  <a:off x="1489654" y="3034538"/>
                  <a:ext cx="303586" cy="261610"/>
                </a:xfrm>
                <a:prstGeom prst="rect">
                  <a:avLst/>
                </a:prstGeom>
                <a:noFill/>
              </p:spPr>
              <p:txBody>
                <a:bodyPr wrap="none" lIns="90000" tIns="0" rIns="90000" bIns="0" rtlCol="0" anchor="ctr" anchorCtr="0">
                  <a:spAutoFit/>
                </a:bodyPr>
                <a:lstStyle/>
                <a:p>
                  <a:pPr algn="ctr"/>
                  <a:r>
                    <a:rPr kumimoji="1" lang="en-US" altLang="ja-JP" sz="1700" b="1" dirty="0">
                      <a:solidFill>
                        <a:schemeClr val="accent4">
                          <a:lumMod val="75000"/>
                        </a:schemeClr>
                      </a:solidFill>
                    </a:rPr>
                    <a:t>4</a:t>
                  </a:r>
                  <a:endParaRPr kumimoji="1" lang="ja-JP" altLang="en-US" sz="1700" b="1" dirty="0">
                    <a:solidFill>
                      <a:schemeClr val="accent4">
                        <a:lumMod val="75000"/>
                      </a:schemeClr>
                    </a:solidFill>
                  </a:endParaRPr>
                </a:p>
              </p:txBody>
            </p:sp>
          </p:grpSp>
          <p:cxnSp>
            <p:nvCxnSpPr>
              <p:cNvPr id="41" name="直線コネクタ 63">
                <a:extLst>
                  <a:ext uri="{FF2B5EF4-FFF2-40B4-BE49-F238E27FC236}">
                    <a16:creationId xmlns:a16="http://schemas.microsoft.com/office/drawing/2014/main" id="{E6FFCE3B-7CFE-022C-005A-1881E41F5E28}"/>
                  </a:ext>
                </a:extLst>
              </p:cNvPr>
              <p:cNvCxnSpPr>
                <a:cxnSpLocks/>
              </p:cNvCxnSpPr>
              <p:nvPr/>
            </p:nvCxnSpPr>
            <p:spPr>
              <a:xfrm>
                <a:off x="5097517" y="4268767"/>
                <a:ext cx="1465497" cy="0"/>
              </a:xfrm>
              <a:prstGeom prst="line">
                <a:avLst/>
              </a:prstGeom>
              <a:ln w="22225" cap="rnd">
                <a:solidFill>
                  <a:srgbClr val="3B3838"/>
                </a:solidFill>
                <a:prstDash val="sysDot"/>
                <a:round/>
                <a:headEnd type="none"/>
                <a:tailEnd type="none"/>
              </a:ln>
            </p:spPr>
            <p:style>
              <a:lnRef idx="1">
                <a:schemeClr val="accent1"/>
              </a:lnRef>
              <a:fillRef idx="0">
                <a:schemeClr val="accent1"/>
              </a:fillRef>
              <a:effectRef idx="0">
                <a:schemeClr val="accent1"/>
              </a:effectRef>
              <a:fontRef idx="minor">
                <a:schemeClr val="tx1"/>
              </a:fontRef>
            </p:style>
          </p:cxnSp>
          <p:sp>
            <p:nvSpPr>
              <p:cNvPr id="48" name="正方形/長方形 78">
                <a:extLst>
                  <a:ext uri="{FF2B5EF4-FFF2-40B4-BE49-F238E27FC236}">
                    <a16:creationId xmlns:a16="http://schemas.microsoft.com/office/drawing/2014/main" id="{E430ECE1-706F-6B14-F6E9-E22C22A6E751}"/>
                  </a:ext>
                </a:extLst>
              </p:cNvPr>
              <p:cNvSpPr/>
              <p:nvPr/>
            </p:nvSpPr>
            <p:spPr>
              <a:xfrm>
                <a:off x="6574600" y="4075498"/>
                <a:ext cx="1364382" cy="343620"/>
              </a:xfrm>
              <a:prstGeom prst="rect">
                <a:avLst/>
              </a:prstGeom>
            </p:spPr>
            <p:txBody>
              <a:bodyPr wrap="square" tIns="0" bIns="0" anchor="ctr" anchorCtr="0">
                <a:noAutofit/>
              </a:bodyPr>
              <a:lstStyle/>
              <a:p>
                <a:pPr>
                  <a:lnSpc>
                    <a:spcPts val="3000"/>
                  </a:lnSpc>
                </a:pPr>
                <a:r>
                  <a:rPr lang="en-US" altLang="ja-JP" dirty="0">
                    <a:solidFill>
                      <a:srgbClr val="3B3838"/>
                    </a:solidFill>
                    <a:latin typeface="Noto Sans JP Regular" panose="020B0200000000000000" pitchFamily="50" charset="-128"/>
                    <a:ea typeface="Noto Sans JP Regular" panose="020B0200000000000000" pitchFamily="50" charset="-128"/>
                  </a:rPr>
                  <a:t>P19 </a:t>
                </a:r>
                <a:r>
                  <a:rPr lang="ja-JP" altLang="en-US" dirty="0">
                    <a:solidFill>
                      <a:srgbClr val="3B3838"/>
                    </a:solidFill>
                    <a:latin typeface="Noto Sans JP Regular" panose="020B0200000000000000" pitchFamily="50" charset="-128"/>
                    <a:ea typeface="Noto Sans JP Regular" panose="020B0200000000000000" pitchFamily="50" charset="-128"/>
                  </a:rPr>
                  <a:t>～ </a:t>
                </a:r>
                <a:r>
                  <a:rPr lang="en-US" altLang="ja-JP" dirty="0">
                    <a:solidFill>
                      <a:srgbClr val="3B3838"/>
                    </a:solidFill>
                    <a:latin typeface="Noto Sans JP Regular" panose="020B0200000000000000" pitchFamily="50" charset="-128"/>
                    <a:ea typeface="Noto Sans JP Regular" panose="020B0200000000000000" pitchFamily="50" charset="-128"/>
                  </a:rPr>
                  <a:t>P23</a:t>
                </a:r>
                <a:endParaRPr lang="ja-JP" altLang="en-US" dirty="0">
                  <a:solidFill>
                    <a:srgbClr val="3B3838"/>
                  </a:solidFill>
                  <a:latin typeface="Noto Sans JP Regular" panose="020B0200000000000000" pitchFamily="50" charset="-128"/>
                  <a:ea typeface="Noto Sans JP Regular" panose="020B0200000000000000" pitchFamily="50" charset="-128"/>
                </a:endParaRPr>
              </a:p>
            </p:txBody>
          </p:sp>
        </p:grpSp>
        <p:grpSp>
          <p:nvGrpSpPr>
            <p:cNvPr id="108" name="组合 107">
              <a:extLst>
                <a:ext uri="{FF2B5EF4-FFF2-40B4-BE49-F238E27FC236}">
                  <a16:creationId xmlns:a16="http://schemas.microsoft.com/office/drawing/2014/main" id="{51C3AA05-8654-F0FD-5A75-DC93B4AA21AC}"/>
                </a:ext>
              </a:extLst>
            </p:cNvPr>
            <p:cNvGrpSpPr/>
            <p:nvPr/>
          </p:nvGrpSpPr>
          <p:grpSpPr>
            <a:xfrm>
              <a:off x="1111642" y="4432391"/>
              <a:ext cx="6827340" cy="345570"/>
              <a:chOff x="1111642" y="4510312"/>
              <a:chExt cx="6827340" cy="345570"/>
            </a:xfrm>
          </p:grpSpPr>
          <p:sp>
            <p:nvSpPr>
              <p:cNvPr id="15" name="正方形/長方形 22">
                <a:extLst>
                  <a:ext uri="{FF2B5EF4-FFF2-40B4-BE49-F238E27FC236}">
                    <a16:creationId xmlns:a16="http://schemas.microsoft.com/office/drawing/2014/main" id="{7B202806-A490-F6BB-6F3D-05902CC527EC}"/>
                  </a:ext>
                </a:extLst>
              </p:cNvPr>
              <p:cNvSpPr/>
              <p:nvPr/>
            </p:nvSpPr>
            <p:spPr>
              <a:xfrm>
                <a:off x="1503391" y="4510312"/>
                <a:ext cx="4566808" cy="343620"/>
              </a:xfrm>
              <a:prstGeom prst="rect">
                <a:avLst/>
              </a:prstGeom>
            </p:spPr>
            <p:txBody>
              <a:bodyPr wrap="square" tIns="0" bIns="0" anchor="ctr" anchorCtr="0">
                <a:noAutofit/>
              </a:bodyPr>
              <a:lstStyle/>
              <a:p>
                <a:pPr>
                  <a:lnSpc>
                    <a:spcPts val="3000"/>
                  </a:lnSpc>
                </a:pPr>
                <a:r>
                  <a:rPr lang="ja-JP" altLang="en-US" dirty="0">
                    <a:solidFill>
                      <a:srgbClr val="3B3838"/>
                    </a:solidFill>
                    <a:latin typeface="Noto Sans JP Regular" panose="020B0200000000000000" pitchFamily="50" charset="-128"/>
                    <a:ea typeface="Noto Sans JP Regular" panose="020B0200000000000000" pitchFamily="50" charset="-128"/>
                  </a:rPr>
                  <a:t>公的機関を利用する</a:t>
                </a:r>
              </a:p>
            </p:txBody>
          </p:sp>
          <p:grpSp>
            <p:nvGrpSpPr>
              <p:cNvPr id="30" name="グループ化 52">
                <a:extLst>
                  <a:ext uri="{FF2B5EF4-FFF2-40B4-BE49-F238E27FC236}">
                    <a16:creationId xmlns:a16="http://schemas.microsoft.com/office/drawing/2014/main" id="{3D1EA7AC-DD14-60B2-C1FE-A60FE411F618}"/>
                  </a:ext>
                </a:extLst>
              </p:cNvPr>
              <p:cNvGrpSpPr/>
              <p:nvPr/>
            </p:nvGrpSpPr>
            <p:grpSpPr>
              <a:xfrm>
                <a:off x="1111642" y="4543171"/>
                <a:ext cx="312711" cy="312711"/>
                <a:chOff x="1485092" y="3008988"/>
                <a:chExt cx="312711" cy="312711"/>
              </a:xfrm>
            </p:grpSpPr>
            <p:sp>
              <p:nvSpPr>
                <p:cNvPr id="31" name="楕円 9">
                  <a:extLst>
                    <a:ext uri="{FF2B5EF4-FFF2-40B4-BE49-F238E27FC236}">
                      <a16:creationId xmlns:a16="http://schemas.microsoft.com/office/drawing/2014/main" id="{FD983960-06AD-0B16-4BA9-1726F5B69ECC}"/>
                    </a:ext>
                  </a:extLst>
                </p:cNvPr>
                <p:cNvSpPr>
                  <a:spLocks noChangeAspect="1"/>
                </p:cNvSpPr>
                <p:nvPr/>
              </p:nvSpPr>
              <p:spPr>
                <a:xfrm>
                  <a:off x="1485092" y="3008988"/>
                  <a:ext cx="312711" cy="31271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700"/>
                </a:p>
              </p:txBody>
            </p:sp>
            <p:sp>
              <p:nvSpPr>
                <p:cNvPr id="32" name="テキスト ボックス 54">
                  <a:extLst>
                    <a:ext uri="{FF2B5EF4-FFF2-40B4-BE49-F238E27FC236}">
                      <a16:creationId xmlns:a16="http://schemas.microsoft.com/office/drawing/2014/main" id="{AC30D2F9-45AB-CC75-0CB8-93C31B3526E5}"/>
                    </a:ext>
                  </a:extLst>
                </p:cNvPr>
                <p:cNvSpPr txBox="1"/>
                <p:nvPr/>
              </p:nvSpPr>
              <p:spPr>
                <a:xfrm>
                  <a:off x="1489654" y="3034538"/>
                  <a:ext cx="303586" cy="261610"/>
                </a:xfrm>
                <a:prstGeom prst="rect">
                  <a:avLst/>
                </a:prstGeom>
                <a:noFill/>
              </p:spPr>
              <p:txBody>
                <a:bodyPr wrap="none" lIns="90000" tIns="0" rIns="90000" bIns="0" rtlCol="0" anchor="ctr" anchorCtr="0">
                  <a:spAutoFit/>
                </a:bodyPr>
                <a:lstStyle/>
                <a:p>
                  <a:pPr algn="ctr"/>
                  <a:r>
                    <a:rPr kumimoji="1" lang="en-US" altLang="ja-JP" sz="1700" b="1" dirty="0">
                      <a:solidFill>
                        <a:schemeClr val="accent4">
                          <a:lumMod val="75000"/>
                        </a:schemeClr>
                      </a:solidFill>
                    </a:rPr>
                    <a:t>5</a:t>
                  </a:r>
                  <a:endParaRPr kumimoji="1" lang="ja-JP" altLang="en-US" sz="1700" b="1" dirty="0">
                    <a:solidFill>
                      <a:schemeClr val="accent4">
                        <a:lumMod val="75000"/>
                      </a:schemeClr>
                    </a:solidFill>
                  </a:endParaRPr>
                </a:p>
              </p:txBody>
            </p:sp>
          </p:grpSp>
          <p:cxnSp>
            <p:nvCxnSpPr>
              <p:cNvPr id="42" name="直線コネクタ 64">
                <a:extLst>
                  <a:ext uri="{FF2B5EF4-FFF2-40B4-BE49-F238E27FC236}">
                    <a16:creationId xmlns:a16="http://schemas.microsoft.com/office/drawing/2014/main" id="{E9237F1A-B65D-A57A-1EB0-BA0CCD8159E2}"/>
                  </a:ext>
                </a:extLst>
              </p:cNvPr>
              <p:cNvCxnSpPr>
                <a:cxnSpLocks/>
              </p:cNvCxnSpPr>
              <p:nvPr/>
            </p:nvCxnSpPr>
            <p:spPr>
              <a:xfrm>
                <a:off x="3689350" y="4710734"/>
                <a:ext cx="2873664" cy="0"/>
              </a:xfrm>
              <a:prstGeom prst="line">
                <a:avLst/>
              </a:prstGeom>
              <a:ln w="22225" cap="rnd">
                <a:solidFill>
                  <a:srgbClr val="3B3838"/>
                </a:solidFill>
                <a:prstDash val="sysDot"/>
                <a:round/>
                <a:headEnd type="none"/>
                <a:tailEnd type="none"/>
              </a:ln>
            </p:spPr>
            <p:style>
              <a:lnRef idx="1">
                <a:schemeClr val="accent1"/>
              </a:lnRef>
              <a:fillRef idx="0">
                <a:schemeClr val="accent1"/>
              </a:fillRef>
              <a:effectRef idx="0">
                <a:schemeClr val="accent1"/>
              </a:effectRef>
              <a:fontRef idx="minor">
                <a:schemeClr val="tx1"/>
              </a:fontRef>
            </p:style>
          </p:cxnSp>
          <p:sp>
            <p:nvSpPr>
              <p:cNvPr id="49" name="正方形/長方形 79">
                <a:extLst>
                  <a:ext uri="{FF2B5EF4-FFF2-40B4-BE49-F238E27FC236}">
                    <a16:creationId xmlns:a16="http://schemas.microsoft.com/office/drawing/2014/main" id="{579C4397-FE7B-474C-FA5E-6A6E96B5F129}"/>
                  </a:ext>
                </a:extLst>
              </p:cNvPr>
              <p:cNvSpPr/>
              <p:nvPr/>
            </p:nvSpPr>
            <p:spPr>
              <a:xfrm>
                <a:off x="6574600" y="4510312"/>
                <a:ext cx="1364382" cy="343620"/>
              </a:xfrm>
              <a:prstGeom prst="rect">
                <a:avLst/>
              </a:prstGeom>
            </p:spPr>
            <p:txBody>
              <a:bodyPr wrap="square" tIns="0" bIns="0" anchor="ctr" anchorCtr="0">
                <a:noAutofit/>
              </a:bodyPr>
              <a:lstStyle/>
              <a:p>
                <a:pPr>
                  <a:lnSpc>
                    <a:spcPts val="3000"/>
                  </a:lnSpc>
                </a:pPr>
                <a:r>
                  <a:rPr lang="en-US" altLang="ja-JP" dirty="0">
                    <a:solidFill>
                      <a:srgbClr val="3B3838"/>
                    </a:solidFill>
                    <a:latin typeface="Noto Sans JP Regular" panose="020B0200000000000000" pitchFamily="50" charset="-128"/>
                    <a:ea typeface="Noto Sans JP Regular" panose="020B0200000000000000" pitchFamily="50" charset="-128"/>
                  </a:rPr>
                  <a:t>P24 </a:t>
                </a:r>
                <a:r>
                  <a:rPr lang="ja-JP" altLang="en-US" dirty="0">
                    <a:solidFill>
                      <a:srgbClr val="3B3838"/>
                    </a:solidFill>
                    <a:latin typeface="Noto Sans JP Regular" panose="020B0200000000000000" pitchFamily="50" charset="-128"/>
                    <a:ea typeface="Noto Sans JP Regular" panose="020B0200000000000000" pitchFamily="50" charset="-128"/>
                  </a:rPr>
                  <a:t>～ </a:t>
                </a:r>
                <a:r>
                  <a:rPr lang="en-US" altLang="ja-JP" dirty="0">
                    <a:solidFill>
                      <a:srgbClr val="3B3838"/>
                    </a:solidFill>
                    <a:latin typeface="Noto Sans JP Regular" panose="020B0200000000000000" pitchFamily="50" charset="-128"/>
                    <a:ea typeface="Noto Sans JP Regular" panose="020B0200000000000000" pitchFamily="50" charset="-128"/>
                  </a:rPr>
                  <a:t>P25</a:t>
                </a:r>
              </a:p>
            </p:txBody>
          </p:sp>
        </p:grpSp>
        <p:grpSp>
          <p:nvGrpSpPr>
            <p:cNvPr id="110" name="组合 109">
              <a:extLst>
                <a:ext uri="{FF2B5EF4-FFF2-40B4-BE49-F238E27FC236}">
                  <a16:creationId xmlns:a16="http://schemas.microsoft.com/office/drawing/2014/main" id="{4B7E3D28-2AFC-0084-8F7F-25537739AFBF}"/>
                </a:ext>
              </a:extLst>
            </p:cNvPr>
            <p:cNvGrpSpPr/>
            <p:nvPr/>
          </p:nvGrpSpPr>
          <p:grpSpPr>
            <a:xfrm>
              <a:off x="1111642" y="4869387"/>
              <a:ext cx="6827340" cy="346746"/>
              <a:chOff x="1111642" y="4946302"/>
              <a:chExt cx="6827340" cy="346746"/>
            </a:xfrm>
          </p:grpSpPr>
          <p:sp>
            <p:nvSpPr>
              <p:cNvPr id="16" name="正方形/長方形 23">
                <a:extLst>
                  <a:ext uri="{FF2B5EF4-FFF2-40B4-BE49-F238E27FC236}">
                    <a16:creationId xmlns:a16="http://schemas.microsoft.com/office/drawing/2014/main" id="{D852F96A-0BE0-455A-6EFE-382C264C0AB8}"/>
                  </a:ext>
                </a:extLst>
              </p:cNvPr>
              <p:cNvSpPr/>
              <p:nvPr/>
            </p:nvSpPr>
            <p:spPr>
              <a:xfrm>
                <a:off x="1503391" y="4946302"/>
                <a:ext cx="4576236" cy="343620"/>
              </a:xfrm>
              <a:prstGeom prst="rect">
                <a:avLst/>
              </a:prstGeom>
            </p:spPr>
            <p:txBody>
              <a:bodyPr wrap="square" tIns="0" bIns="0" anchor="ctr" anchorCtr="0">
                <a:noAutofit/>
              </a:bodyPr>
              <a:lstStyle/>
              <a:p>
                <a:pPr>
                  <a:lnSpc>
                    <a:spcPts val="3000"/>
                  </a:lnSpc>
                </a:pPr>
                <a:r>
                  <a:rPr lang="ja-JP" altLang="en-US" dirty="0">
                    <a:solidFill>
                      <a:srgbClr val="3B3838"/>
                    </a:solidFill>
                    <a:latin typeface="Noto Sans JP Regular" panose="020B0200000000000000" pitchFamily="50" charset="-128"/>
                    <a:ea typeface="Noto Sans JP Regular" panose="020B0200000000000000" pitchFamily="50" charset="-128"/>
                  </a:rPr>
                  <a:t>助成金を利用する</a:t>
                </a:r>
              </a:p>
            </p:txBody>
          </p:sp>
          <p:grpSp>
            <p:nvGrpSpPr>
              <p:cNvPr id="33" name="グループ化 55">
                <a:extLst>
                  <a:ext uri="{FF2B5EF4-FFF2-40B4-BE49-F238E27FC236}">
                    <a16:creationId xmlns:a16="http://schemas.microsoft.com/office/drawing/2014/main" id="{6FC16DCB-63B9-FB81-8483-F8D1E45CFD05}"/>
                  </a:ext>
                </a:extLst>
              </p:cNvPr>
              <p:cNvGrpSpPr/>
              <p:nvPr/>
            </p:nvGrpSpPr>
            <p:grpSpPr>
              <a:xfrm>
                <a:off x="1111642" y="4980337"/>
                <a:ext cx="312711" cy="312711"/>
                <a:chOff x="1485092" y="3008988"/>
                <a:chExt cx="312711" cy="312711"/>
              </a:xfrm>
            </p:grpSpPr>
            <p:sp>
              <p:nvSpPr>
                <p:cNvPr id="34" name="楕円 9">
                  <a:extLst>
                    <a:ext uri="{FF2B5EF4-FFF2-40B4-BE49-F238E27FC236}">
                      <a16:creationId xmlns:a16="http://schemas.microsoft.com/office/drawing/2014/main" id="{167E30D1-38BF-8B52-E2F4-B1B9D20237EB}"/>
                    </a:ext>
                  </a:extLst>
                </p:cNvPr>
                <p:cNvSpPr>
                  <a:spLocks noChangeAspect="1"/>
                </p:cNvSpPr>
                <p:nvPr/>
              </p:nvSpPr>
              <p:spPr>
                <a:xfrm>
                  <a:off x="1485092" y="3008988"/>
                  <a:ext cx="312711" cy="31271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700"/>
                </a:p>
              </p:txBody>
            </p:sp>
            <p:sp>
              <p:nvSpPr>
                <p:cNvPr id="35" name="テキスト ボックス 57">
                  <a:extLst>
                    <a:ext uri="{FF2B5EF4-FFF2-40B4-BE49-F238E27FC236}">
                      <a16:creationId xmlns:a16="http://schemas.microsoft.com/office/drawing/2014/main" id="{0B1B23E3-F2FA-7F46-8DBB-D12C536D50F1}"/>
                    </a:ext>
                  </a:extLst>
                </p:cNvPr>
                <p:cNvSpPr txBox="1"/>
                <p:nvPr/>
              </p:nvSpPr>
              <p:spPr>
                <a:xfrm>
                  <a:off x="1489654" y="3034538"/>
                  <a:ext cx="303586" cy="261610"/>
                </a:xfrm>
                <a:prstGeom prst="rect">
                  <a:avLst/>
                </a:prstGeom>
                <a:noFill/>
              </p:spPr>
              <p:txBody>
                <a:bodyPr wrap="none" lIns="90000" tIns="0" rIns="90000" bIns="0" rtlCol="0" anchor="ctr" anchorCtr="0">
                  <a:spAutoFit/>
                </a:bodyPr>
                <a:lstStyle/>
                <a:p>
                  <a:pPr algn="ctr"/>
                  <a:r>
                    <a:rPr kumimoji="1" lang="en-US" altLang="ja-JP" sz="1700" b="1" dirty="0">
                      <a:solidFill>
                        <a:schemeClr val="accent4">
                          <a:lumMod val="75000"/>
                        </a:schemeClr>
                      </a:solidFill>
                    </a:rPr>
                    <a:t>6</a:t>
                  </a:r>
                  <a:endParaRPr kumimoji="1" lang="ja-JP" altLang="en-US" sz="1700" b="1" dirty="0">
                    <a:solidFill>
                      <a:schemeClr val="accent4">
                        <a:lumMod val="75000"/>
                      </a:schemeClr>
                    </a:solidFill>
                  </a:endParaRPr>
                </a:p>
              </p:txBody>
            </p:sp>
          </p:grpSp>
          <p:cxnSp>
            <p:nvCxnSpPr>
              <p:cNvPr id="43" name="直線コネクタ 65">
                <a:extLst>
                  <a:ext uri="{FF2B5EF4-FFF2-40B4-BE49-F238E27FC236}">
                    <a16:creationId xmlns:a16="http://schemas.microsoft.com/office/drawing/2014/main" id="{A7F8292E-801C-D125-3AEA-EA3602D578D5}"/>
                  </a:ext>
                </a:extLst>
              </p:cNvPr>
              <p:cNvCxnSpPr>
                <a:cxnSpLocks/>
              </p:cNvCxnSpPr>
              <p:nvPr/>
            </p:nvCxnSpPr>
            <p:spPr>
              <a:xfrm>
                <a:off x="3452648" y="5141177"/>
                <a:ext cx="3110366" cy="0"/>
              </a:xfrm>
              <a:prstGeom prst="line">
                <a:avLst/>
              </a:prstGeom>
              <a:ln w="22225" cap="rnd">
                <a:solidFill>
                  <a:srgbClr val="3B3838"/>
                </a:solidFill>
                <a:prstDash val="sysDot"/>
                <a:round/>
                <a:headEnd type="none"/>
                <a:tailEnd type="none"/>
              </a:ln>
            </p:spPr>
            <p:style>
              <a:lnRef idx="1">
                <a:schemeClr val="accent1"/>
              </a:lnRef>
              <a:fillRef idx="0">
                <a:schemeClr val="accent1"/>
              </a:fillRef>
              <a:effectRef idx="0">
                <a:schemeClr val="accent1"/>
              </a:effectRef>
              <a:fontRef idx="minor">
                <a:schemeClr val="tx1"/>
              </a:fontRef>
            </p:style>
          </p:cxnSp>
          <p:sp>
            <p:nvSpPr>
              <p:cNvPr id="50" name="正方形/長方形 80">
                <a:extLst>
                  <a:ext uri="{FF2B5EF4-FFF2-40B4-BE49-F238E27FC236}">
                    <a16:creationId xmlns:a16="http://schemas.microsoft.com/office/drawing/2014/main" id="{40DC05EF-D494-93B5-1D5B-C22DB736C8FD}"/>
                  </a:ext>
                </a:extLst>
              </p:cNvPr>
              <p:cNvSpPr/>
              <p:nvPr/>
            </p:nvSpPr>
            <p:spPr>
              <a:xfrm>
                <a:off x="6574600" y="4946302"/>
                <a:ext cx="1364382" cy="343620"/>
              </a:xfrm>
              <a:prstGeom prst="rect">
                <a:avLst/>
              </a:prstGeom>
            </p:spPr>
            <p:txBody>
              <a:bodyPr wrap="square" tIns="0" bIns="0" anchor="ctr" anchorCtr="0">
                <a:noAutofit/>
              </a:bodyPr>
              <a:lstStyle/>
              <a:p>
                <a:pPr>
                  <a:lnSpc>
                    <a:spcPts val="3000"/>
                  </a:lnSpc>
                </a:pPr>
                <a:r>
                  <a:rPr lang="en-US" altLang="ja-JP" dirty="0">
                    <a:solidFill>
                      <a:srgbClr val="3B3838"/>
                    </a:solidFill>
                    <a:latin typeface="Noto Sans JP Regular" panose="020B0200000000000000" pitchFamily="50" charset="-128"/>
                    <a:ea typeface="Noto Sans JP Regular" panose="020B0200000000000000" pitchFamily="50" charset="-128"/>
                  </a:rPr>
                  <a:t>P26 </a:t>
                </a:r>
                <a:r>
                  <a:rPr lang="ja-JP" altLang="en-US" dirty="0">
                    <a:solidFill>
                      <a:srgbClr val="3B3838"/>
                    </a:solidFill>
                    <a:latin typeface="Noto Sans JP Regular" panose="020B0200000000000000" pitchFamily="50" charset="-128"/>
                    <a:ea typeface="Noto Sans JP Regular" panose="020B0200000000000000" pitchFamily="50" charset="-128"/>
                  </a:rPr>
                  <a:t>～ </a:t>
                </a:r>
                <a:r>
                  <a:rPr lang="en-US" altLang="ja-JP" dirty="0">
                    <a:solidFill>
                      <a:srgbClr val="3B3838"/>
                    </a:solidFill>
                    <a:latin typeface="Noto Sans JP Regular" panose="020B0200000000000000" pitchFamily="50" charset="-128"/>
                    <a:ea typeface="Noto Sans JP Regular" panose="020B0200000000000000" pitchFamily="50" charset="-128"/>
                  </a:rPr>
                  <a:t>P27</a:t>
                </a:r>
                <a:endParaRPr lang="ja-JP" altLang="en-US" dirty="0">
                  <a:solidFill>
                    <a:srgbClr val="3B3838"/>
                  </a:solidFill>
                  <a:latin typeface="Noto Sans JP Regular" panose="020B0200000000000000" pitchFamily="50" charset="-128"/>
                  <a:ea typeface="Noto Sans JP Regular" panose="020B0200000000000000" pitchFamily="50" charset="-128"/>
                </a:endParaRPr>
              </a:p>
            </p:txBody>
          </p:sp>
        </p:grpSp>
        <p:grpSp>
          <p:nvGrpSpPr>
            <p:cNvPr id="111" name="组合 110">
              <a:extLst>
                <a:ext uri="{FF2B5EF4-FFF2-40B4-BE49-F238E27FC236}">
                  <a16:creationId xmlns:a16="http://schemas.microsoft.com/office/drawing/2014/main" id="{8A9800CB-F9DE-E75F-FB12-DF32EF96C0CD}"/>
                </a:ext>
              </a:extLst>
            </p:cNvPr>
            <p:cNvGrpSpPr/>
            <p:nvPr/>
          </p:nvGrpSpPr>
          <p:grpSpPr>
            <a:xfrm>
              <a:off x="1111642" y="5307559"/>
              <a:ext cx="6827340" cy="343620"/>
              <a:chOff x="1111642" y="5383468"/>
              <a:chExt cx="6827340" cy="343620"/>
            </a:xfrm>
          </p:grpSpPr>
          <p:sp>
            <p:nvSpPr>
              <p:cNvPr id="17" name="正方形/長方形 24">
                <a:extLst>
                  <a:ext uri="{FF2B5EF4-FFF2-40B4-BE49-F238E27FC236}">
                    <a16:creationId xmlns:a16="http://schemas.microsoft.com/office/drawing/2014/main" id="{8ECB90B3-7730-7807-44AF-963F40364D07}"/>
                  </a:ext>
                </a:extLst>
              </p:cNvPr>
              <p:cNvSpPr/>
              <p:nvPr/>
            </p:nvSpPr>
            <p:spPr>
              <a:xfrm>
                <a:off x="1503391" y="5383468"/>
                <a:ext cx="4576236" cy="343620"/>
              </a:xfrm>
              <a:prstGeom prst="rect">
                <a:avLst/>
              </a:prstGeom>
            </p:spPr>
            <p:txBody>
              <a:bodyPr wrap="square" tIns="0" bIns="0" anchor="ctr" anchorCtr="0">
                <a:noAutofit/>
              </a:bodyPr>
              <a:lstStyle/>
              <a:p>
                <a:pPr>
                  <a:lnSpc>
                    <a:spcPts val="3000"/>
                  </a:lnSpc>
                </a:pPr>
                <a:r>
                  <a:rPr lang="ja-JP" altLang="en-US" dirty="0">
                    <a:solidFill>
                      <a:srgbClr val="3B3838"/>
                    </a:solidFill>
                    <a:latin typeface="Noto Sans JP Regular" panose="020B0200000000000000" pitchFamily="50" charset="-128"/>
                    <a:ea typeface="Noto Sans JP Regular" panose="020B0200000000000000" pitchFamily="50" charset="-128"/>
                  </a:rPr>
                  <a:t>労働者を支援する各種制度を理解する</a:t>
                </a:r>
              </a:p>
            </p:txBody>
          </p:sp>
          <p:grpSp>
            <p:nvGrpSpPr>
              <p:cNvPr id="36" name="グループ化 58">
                <a:extLst>
                  <a:ext uri="{FF2B5EF4-FFF2-40B4-BE49-F238E27FC236}">
                    <a16:creationId xmlns:a16="http://schemas.microsoft.com/office/drawing/2014/main" id="{A4D18BAC-692B-54B4-EF57-BBDA45A885BB}"/>
                  </a:ext>
                </a:extLst>
              </p:cNvPr>
              <p:cNvGrpSpPr/>
              <p:nvPr/>
            </p:nvGrpSpPr>
            <p:grpSpPr>
              <a:xfrm>
                <a:off x="1111642" y="5411623"/>
                <a:ext cx="312711" cy="312711"/>
                <a:chOff x="1485092" y="3008988"/>
                <a:chExt cx="312711" cy="312711"/>
              </a:xfrm>
            </p:grpSpPr>
            <p:sp>
              <p:nvSpPr>
                <p:cNvPr id="37" name="楕円 9">
                  <a:extLst>
                    <a:ext uri="{FF2B5EF4-FFF2-40B4-BE49-F238E27FC236}">
                      <a16:creationId xmlns:a16="http://schemas.microsoft.com/office/drawing/2014/main" id="{BB454BA3-0132-EE89-13E1-3DB1CDBE74BE}"/>
                    </a:ext>
                  </a:extLst>
                </p:cNvPr>
                <p:cNvSpPr>
                  <a:spLocks noChangeAspect="1"/>
                </p:cNvSpPr>
                <p:nvPr/>
              </p:nvSpPr>
              <p:spPr>
                <a:xfrm>
                  <a:off x="1485092" y="3008988"/>
                  <a:ext cx="312711" cy="31271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700"/>
                </a:p>
              </p:txBody>
            </p:sp>
            <p:sp>
              <p:nvSpPr>
                <p:cNvPr id="38" name="テキスト ボックス 60">
                  <a:extLst>
                    <a:ext uri="{FF2B5EF4-FFF2-40B4-BE49-F238E27FC236}">
                      <a16:creationId xmlns:a16="http://schemas.microsoft.com/office/drawing/2014/main" id="{95B5EB28-85A5-E5E9-4626-68D20DBB24D1}"/>
                    </a:ext>
                  </a:extLst>
                </p:cNvPr>
                <p:cNvSpPr txBox="1"/>
                <p:nvPr/>
              </p:nvSpPr>
              <p:spPr>
                <a:xfrm>
                  <a:off x="1489654" y="3034538"/>
                  <a:ext cx="303586" cy="261610"/>
                </a:xfrm>
                <a:prstGeom prst="rect">
                  <a:avLst/>
                </a:prstGeom>
                <a:noFill/>
              </p:spPr>
              <p:txBody>
                <a:bodyPr wrap="none" lIns="90000" tIns="0" rIns="90000" bIns="0" rtlCol="0" anchor="ctr" anchorCtr="0">
                  <a:spAutoFit/>
                </a:bodyPr>
                <a:lstStyle/>
                <a:p>
                  <a:pPr algn="ctr"/>
                  <a:r>
                    <a:rPr kumimoji="1" lang="en-US" altLang="ja-JP" sz="1700" b="1" dirty="0">
                      <a:solidFill>
                        <a:schemeClr val="accent4">
                          <a:lumMod val="75000"/>
                        </a:schemeClr>
                      </a:solidFill>
                    </a:rPr>
                    <a:t>7</a:t>
                  </a:r>
                  <a:endParaRPr kumimoji="1" lang="ja-JP" altLang="en-US" sz="1700" b="1" dirty="0">
                    <a:solidFill>
                      <a:schemeClr val="accent4">
                        <a:lumMod val="75000"/>
                      </a:schemeClr>
                    </a:solidFill>
                  </a:endParaRPr>
                </a:p>
              </p:txBody>
            </p:sp>
          </p:grpSp>
          <p:cxnSp>
            <p:nvCxnSpPr>
              <p:cNvPr id="44" name="直線コネクタ 66">
                <a:extLst>
                  <a:ext uri="{FF2B5EF4-FFF2-40B4-BE49-F238E27FC236}">
                    <a16:creationId xmlns:a16="http://schemas.microsoft.com/office/drawing/2014/main" id="{2D2B70F6-AA6F-EC2B-B8B1-3F1709764714}"/>
                  </a:ext>
                </a:extLst>
              </p:cNvPr>
              <p:cNvCxnSpPr>
                <a:cxnSpLocks/>
              </p:cNvCxnSpPr>
              <p:nvPr/>
            </p:nvCxnSpPr>
            <p:spPr>
              <a:xfrm>
                <a:off x="5523186" y="5591137"/>
                <a:ext cx="1039828" cy="0"/>
              </a:xfrm>
              <a:prstGeom prst="line">
                <a:avLst/>
              </a:prstGeom>
              <a:ln w="22225" cap="rnd">
                <a:solidFill>
                  <a:srgbClr val="3B3838"/>
                </a:solidFill>
                <a:prstDash val="sysDot"/>
                <a:round/>
                <a:headEnd type="none"/>
                <a:tailEnd type="none"/>
              </a:ln>
            </p:spPr>
            <p:style>
              <a:lnRef idx="1">
                <a:schemeClr val="accent1"/>
              </a:lnRef>
              <a:fillRef idx="0">
                <a:schemeClr val="accent1"/>
              </a:fillRef>
              <a:effectRef idx="0">
                <a:schemeClr val="accent1"/>
              </a:effectRef>
              <a:fontRef idx="minor">
                <a:schemeClr val="tx1"/>
              </a:fontRef>
            </p:style>
          </p:cxnSp>
          <p:sp>
            <p:nvSpPr>
              <p:cNvPr id="51" name="正方形/長方形 81">
                <a:extLst>
                  <a:ext uri="{FF2B5EF4-FFF2-40B4-BE49-F238E27FC236}">
                    <a16:creationId xmlns:a16="http://schemas.microsoft.com/office/drawing/2014/main" id="{641C02CB-6F1F-C38E-CEF6-CBAFDEF4CA0B}"/>
                  </a:ext>
                </a:extLst>
              </p:cNvPr>
              <p:cNvSpPr/>
              <p:nvPr/>
            </p:nvSpPr>
            <p:spPr>
              <a:xfrm>
                <a:off x="6574600" y="5383468"/>
                <a:ext cx="1364382" cy="343620"/>
              </a:xfrm>
              <a:prstGeom prst="rect">
                <a:avLst/>
              </a:prstGeom>
            </p:spPr>
            <p:txBody>
              <a:bodyPr wrap="square" tIns="0" bIns="0" anchor="ctr" anchorCtr="0">
                <a:noAutofit/>
              </a:bodyPr>
              <a:lstStyle/>
              <a:p>
                <a:pPr>
                  <a:lnSpc>
                    <a:spcPts val="3000"/>
                  </a:lnSpc>
                </a:pPr>
                <a:r>
                  <a:rPr lang="en-US" altLang="ja-JP" dirty="0">
                    <a:solidFill>
                      <a:srgbClr val="3B3838"/>
                    </a:solidFill>
                    <a:latin typeface="Noto Sans JP Regular" panose="020B0200000000000000" pitchFamily="50" charset="-128"/>
                    <a:ea typeface="Noto Sans JP Regular" panose="020B0200000000000000" pitchFamily="50" charset="-128"/>
                  </a:rPr>
                  <a:t>P28 </a:t>
                </a:r>
                <a:r>
                  <a:rPr lang="ja-JP" altLang="en-US" dirty="0">
                    <a:solidFill>
                      <a:srgbClr val="3B3838"/>
                    </a:solidFill>
                    <a:latin typeface="Noto Sans JP Regular" panose="020B0200000000000000" pitchFamily="50" charset="-128"/>
                    <a:ea typeface="Noto Sans JP Regular" panose="020B0200000000000000" pitchFamily="50" charset="-128"/>
                  </a:rPr>
                  <a:t>～ </a:t>
                </a:r>
                <a:r>
                  <a:rPr lang="en-US" altLang="ja-JP" dirty="0">
                    <a:solidFill>
                      <a:srgbClr val="3B3838"/>
                    </a:solidFill>
                    <a:latin typeface="Noto Sans JP Regular" panose="020B0200000000000000" pitchFamily="50" charset="-128"/>
                    <a:ea typeface="Noto Sans JP Regular" panose="020B0200000000000000" pitchFamily="50" charset="-128"/>
                  </a:rPr>
                  <a:t>P30</a:t>
                </a:r>
                <a:endParaRPr lang="ja-JP" altLang="en-US" dirty="0">
                  <a:solidFill>
                    <a:srgbClr val="3B3838"/>
                  </a:solidFill>
                  <a:latin typeface="Noto Sans JP Regular" panose="020B0200000000000000" pitchFamily="50" charset="-128"/>
                  <a:ea typeface="Noto Sans JP Regular" panose="020B0200000000000000" pitchFamily="50" charset="-128"/>
                </a:endParaRPr>
              </a:p>
            </p:txBody>
          </p:sp>
        </p:grpSp>
        <p:grpSp>
          <p:nvGrpSpPr>
            <p:cNvPr id="112" name="组合 111">
              <a:extLst>
                <a:ext uri="{FF2B5EF4-FFF2-40B4-BE49-F238E27FC236}">
                  <a16:creationId xmlns:a16="http://schemas.microsoft.com/office/drawing/2014/main" id="{2091FF05-1A0A-DE74-A29E-63112046C020}"/>
                </a:ext>
              </a:extLst>
            </p:cNvPr>
            <p:cNvGrpSpPr/>
            <p:nvPr/>
          </p:nvGrpSpPr>
          <p:grpSpPr>
            <a:xfrm>
              <a:off x="1111642" y="5742607"/>
              <a:ext cx="6827340" cy="343620"/>
              <a:chOff x="1111642" y="5817510"/>
              <a:chExt cx="6827340" cy="343620"/>
            </a:xfrm>
          </p:grpSpPr>
          <p:cxnSp>
            <p:nvCxnSpPr>
              <p:cNvPr id="56" name="直線コネクタ 66">
                <a:extLst>
                  <a:ext uri="{FF2B5EF4-FFF2-40B4-BE49-F238E27FC236}">
                    <a16:creationId xmlns:a16="http://schemas.microsoft.com/office/drawing/2014/main" id="{3E708DB4-C379-EC8D-5561-FFBB8D230440}"/>
                  </a:ext>
                </a:extLst>
              </p:cNvPr>
              <p:cNvCxnSpPr>
                <a:cxnSpLocks/>
              </p:cNvCxnSpPr>
              <p:nvPr/>
            </p:nvCxnSpPr>
            <p:spPr>
              <a:xfrm>
                <a:off x="4638675" y="6025179"/>
                <a:ext cx="1924339" cy="0"/>
              </a:xfrm>
              <a:prstGeom prst="line">
                <a:avLst/>
              </a:prstGeom>
              <a:ln w="22225" cap="rnd">
                <a:solidFill>
                  <a:srgbClr val="3B3838"/>
                </a:solidFill>
                <a:prstDash val="sysDot"/>
                <a:round/>
                <a:headEnd type="none"/>
                <a:tailEnd type="none"/>
              </a:ln>
            </p:spPr>
            <p:style>
              <a:lnRef idx="1">
                <a:schemeClr val="accent1"/>
              </a:lnRef>
              <a:fillRef idx="0">
                <a:schemeClr val="accent1"/>
              </a:fillRef>
              <a:effectRef idx="0">
                <a:schemeClr val="accent1"/>
              </a:effectRef>
              <a:fontRef idx="minor">
                <a:schemeClr val="tx1"/>
              </a:fontRef>
            </p:style>
          </p:cxnSp>
          <p:sp>
            <p:nvSpPr>
              <p:cNvPr id="52" name="正方形/長方形 24">
                <a:extLst>
                  <a:ext uri="{FF2B5EF4-FFF2-40B4-BE49-F238E27FC236}">
                    <a16:creationId xmlns:a16="http://schemas.microsoft.com/office/drawing/2014/main" id="{C0067BFF-0BDB-48D8-9191-538A7F8B86DE}"/>
                  </a:ext>
                </a:extLst>
              </p:cNvPr>
              <p:cNvSpPr/>
              <p:nvPr/>
            </p:nvSpPr>
            <p:spPr>
              <a:xfrm>
                <a:off x="1503391" y="5817510"/>
                <a:ext cx="4576236" cy="343620"/>
              </a:xfrm>
              <a:prstGeom prst="rect">
                <a:avLst/>
              </a:prstGeom>
            </p:spPr>
            <p:txBody>
              <a:bodyPr wrap="square" tIns="0" bIns="0" anchor="ctr" anchorCtr="0">
                <a:noAutofit/>
              </a:bodyPr>
              <a:lstStyle/>
              <a:p>
                <a:pPr>
                  <a:lnSpc>
                    <a:spcPts val="3000"/>
                  </a:lnSpc>
                </a:pPr>
                <a:r>
                  <a:rPr lang="ja-JP" altLang="en-US" dirty="0">
                    <a:solidFill>
                      <a:srgbClr val="3B3838"/>
                    </a:solidFill>
                    <a:latin typeface="Noto Sans JP Regular" panose="020B0200000000000000" pitchFamily="50" charset="-128"/>
                    <a:ea typeface="Noto Sans JP Regular" panose="020B0200000000000000" pitchFamily="50" charset="-128"/>
                  </a:rPr>
                  <a:t>各種サポート情報を利用する</a:t>
                </a:r>
              </a:p>
            </p:txBody>
          </p:sp>
          <p:grpSp>
            <p:nvGrpSpPr>
              <p:cNvPr id="53" name="グループ化 58">
                <a:extLst>
                  <a:ext uri="{FF2B5EF4-FFF2-40B4-BE49-F238E27FC236}">
                    <a16:creationId xmlns:a16="http://schemas.microsoft.com/office/drawing/2014/main" id="{5D59D8E7-F79C-8DF8-8B03-E0DC161B3C9F}"/>
                  </a:ext>
                </a:extLst>
              </p:cNvPr>
              <p:cNvGrpSpPr/>
              <p:nvPr/>
            </p:nvGrpSpPr>
            <p:grpSpPr>
              <a:xfrm>
                <a:off x="1111642" y="5845665"/>
                <a:ext cx="312711" cy="312711"/>
                <a:chOff x="1485092" y="3008988"/>
                <a:chExt cx="312711" cy="312711"/>
              </a:xfrm>
            </p:grpSpPr>
            <p:sp>
              <p:nvSpPr>
                <p:cNvPr id="54" name="楕円 9">
                  <a:extLst>
                    <a:ext uri="{FF2B5EF4-FFF2-40B4-BE49-F238E27FC236}">
                      <a16:creationId xmlns:a16="http://schemas.microsoft.com/office/drawing/2014/main" id="{B83DA361-1BA2-55C4-FA03-56069A636B18}"/>
                    </a:ext>
                  </a:extLst>
                </p:cNvPr>
                <p:cNvSpPr>
                  <a:spLocks noChangeAspect="1"/>
                </p:cNvSpPr>
                <p:nvPr/>
              </p:nvSpPr>
              <p:spPr>
                <a:xfrm>
                  <a:off x="1485092" y="3008988"/>
                  <a:ext cx="312711" cy="31271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700"/>
                </a:p>
              </p:txBody>
            </p:sp>
            <p:sp>
              <p:nvSpPr>
                <p:cNvPr id="55" name="テキスト ボックス 60">
                  <a:extLst>
                    <a:ext uri="{FF2B5EF4-FFF2-40B4-BE49-F238E27FC236}">
                      <a16:creationId xmlns:a16="http://schemas.microsoft.com/office/drawing/2014/main" id="{D47DCACE-BBC3-3C66-C05E-19A83BB5C547}"/>
                    </a:ext>
                  </a:extLst>
                </p:cNvPr>
                <p:cNvSpPr txBox="1"/>
                <p:nvPr/>
              </p:nvSpPr>
              <p:spPr>
                <a:xfrm>
                  <a:off x="1488051" y="3034538"/>
                  <a:ext cx="306792" cy="261610"/>
                </a:xfrm>
                <a:prstGeom prst="rect">
                  <a:avLst/>
                </a:prstGeom>
                <a:noFill/>
              </p:spPr>
              <p:txBody>
                <a:bodyPr wrap="none" lIns="90000" tIns="0" rIns="90000" bIns="0" rtlCol="0" anchor="ctr" anchorCtr="0">
                  <a:spAutoFit/>
                </a:bodyPr>
                <a:lstStyle/>
                <a:p>
                  <a:pPr algn="ctr"/>
                  <a:r>
                    <a:rPr kumimoji="1" lang="en-US" altLang="ja-JP" sz="1700" b="1" dirty="0">
                      <a:solidFill>
                        <a:schemeClr val="accent4">
                          <a:lumMod val="75000"/>
                        </a:schemeClr>
                      </a:solidFill>
                    </a:rPr>
                    <a:t>8</a:t>
                  </a:r>
                  <a:endParaRPr kumimoji="1" lang="ja-JP" altLang="en-US" sz="1700" b="1" dirty="0">
                    <a:solidFill>
                      <a:schemeClr val="accent4">
                        <a:lumMod val="75000"/>
                      </a:schemeClr>
                    </a:solidFill>
                  </a:endParaRPr>
                </a:p>
              </p:txBody>
            </p:sp>
          </p:grpSp>
          <p:sp>
            <p:nvSpPr>
              <p:cNvPr id="57" name="正方形/長方形 81">
                <a:extLst>
                  <a:ext uri="{FF2B5EF4-FFF2-40B4-BE49-F238E27FC236}">
                    <a16:creationId xmlns:a16="http://schemas.microsoft.com/office/drawing/2014/main" id="{743823FC-928D-F1A9-DDA6-13C266772B34}"/>
                  </a:ext>
                </a:extLst>
              </p:cNvPr>
              <p:cNvSpPr/>
              <p:nvPr/>
            </p:nvSpPr>
            <p:spPr>
              <a:xfrm>
                <a:off x="6574600" y="5817510"/>
                <a:ext cx="1364382" cy="343620"/>
              </a:xfrm>
              <a:prstGeom prst="rect">
                <a:avLst/>
              </a:prstGeom>
            </p:spPr>
            <p:txBody>
              <a:bodyPr wrap="square" tIns="0" bIns="0" anchor="ctr" anchorCtr="0">
                <a:noAutofit/>
              </a:bodyPr>
              <a:lstStyle/>
              <a:p>
                <a:pPr>
                  <a:lnSpc>
                    <a:spcPts val="3000"/>
                  </a:lnSpc>
                </a:pPr>
                <a:r>
                  <a:rPr lang="en-US" altLang="ja-JP" dirty="0">
                    <a:solidFill>
                      <a:srgbClr val="3B3838"/>
                    </a:solidFill>
                    <a:latin typeface="Noto Sans JP Regular" panose="020B0200000000000000" pitchFamily="50" charset="-128"/>
                    <a:ea typeface="Noto Sans JP Regular" panose="020B0200000000000000" pitchFamily="50" charset="-128"/>
                  </a:rPr>
                  <a:t>P31 </a:t>
                </a:r>
                <a:r>
                  <a:rPr lang="ja-JP" altLang="en-US" dirty="0">
                    <a:solidFill>
                      <a:srgbClr val="3B3838"/>
                    </a:solidFill>
                    <a:latin typeface="Noto Sans JP Regular" panose="020B0200000000000000" pitchFamily="50" charset="-128"/>
                    <a:ea typeface="Noto Sans JP Regular" panose="020B0200000000000000" pitchFamily="50" charset="-128"/>
                  </a:rPr>
                  <a:t>～ </a:t>
                </a:r>
                <a:r>
                  <a:rPr lang="en-US" altLang="ja-JP" dirty="0">
                    <a:solidFill>
                      <a:srgbClr val="3B3838"/>
                    </a:solidFill>
                    <a:latin typeface="Noto Sans JP Regular" panose="020B0200000000000000" pitchFamily="50" charset="-128"/>
                    <a:ea typeface="Noto Sans JP Regular" panose="020B0200000000000000" pitchFamily="50" charset="-128"/>
                  </a:rPr>
                  <a:t>P33</a:t>
                </a:r>
                <a:endParaRPr lang="ja-JP" altLang="en-US" dirty="0">
                  <a:solidFill>
                    <a:srgbClr val="3B3838"/>
                  </a:solidFill>
                  <a:latin typeface="Noto Sans JP Regular" panose="020B0200000000000000" pitchFamily="50" charset="-128"/>
                  <a:ea typeface="Noto Sans JP Regular" panose="020B0200000000000000" pitchFamily="50" charset="-128"/>
                </a:endParaRPr>
              </a:p>
            </p:txBody>
          </p:sp>
        </p:grpSp>
        <p:grpSp>
          <p:nvGrpSpPr>
            <p:cNvPr id="105" name="组合 104">
              <a:extLst>
                <a:ext uri="{FF2B5EF4-FFF2-40B4-BE49-F238E27FC236}">
                  <a16:creationId xmlns:a16="http://schemas.microsoft.com/office/drawing/2014/main" id="{36E603B0-8205-5EE7-6F16-9AB4832F2C2B}"/>
                </a:ext>
              </a:extLst>
            </p:cNvPr>
            <p:cNvGrpSpPr/>
            <p:nvPr/>
          </p:nvGrpSpPr>
          <p:grpSpPr>
            <a:xfrm>
              <a:off x="1111642" y="3126479"/>
              <a:ext cx="6729366" cy="343620"/>
              <a:chOff x="1111642" y="3030172"/>
              <a:chExt cx="6729366" cy="343620"/>
            </a:xfrm>
          </p:grpSpPr>
          <p:sp>
            <p:nvSpPr>
              <p:cNvPr id="88" name="正方形/長方形 3">
                <a:extLst>
                  <a:ext uri="{FF2B5EF4-FFF2-40B4-BE49-F238E27FC236}">
                    <a16:creationId xmlns:a16="http://schemas.microsoft.com/office/drawing/2014/main" id="{2036A0C0-2E04-D700-E39E-D2699BAFFF99}"/>
                  </a:ext>
                </a:extLst>
              </p:cNvPr>
              <p:cNvSpPr/>
              <p:nvPr/>
            </p:nvSpPr>
            <p:spPr>
              <a:xfrm>
                <a:off x="1503391" y="3030172"/>
                <a:ext cx="4904880" cy="343620"/>
              </a:xfrm>
              <a:prstGeom prst="rect">
                <a:avLst/>
              </a:prstGeom>
            </p:spPr>
            <p:txBody>
              <a:bodyPr wrap="square" tIns="0" bIns="0" anchor="ctr" anchorCtr="0">
                <a:noAutofit/>
              </a:bodyPr>
              <a:lstStyle/>
              <a:p>
                <a:pPr>
                  <a:lnSpc>
                    <a:spcPts val="3000"/>
                  </a:lnSpc>
                </a:pPr>
                <a:r>
                  <a:rPr lang="ja-JP" altLang="en-US" dirty="0">
                    <a:solidFill>
                      <a:srgbClr val="3B3838"/>
                    </a:solidFill>
                    <a:latin typeface="Noto Sans JP Regular" panose="020B0200000000000000" pitchFamily="50" charset="-128"/>
                    <a:ea typeface="Noto Sans JP Regular" panose="020B0200000000000000" pitchFamily="50" charset="-128"/>
                  </a:rPr>
                  <a:t>治療と仕事の両立が困難な場合のデメリット</a:t>
                </a:r>
              </a:p>
            </p:txBody>
          </p:sp>
          <p:cxnSp>
            <p:nvCxnSpPr>
              <p:cNvPr id="89" name="直線コネクタ 14">
                <a:extLst>
                  <a:ext uri="{FF2B5EF4-FFF2-40B4-BE49-F238E27FC236}">
                    <a16:creationId xmlns:a16="http://schemas.microsoft.com/office/drawing/2014/main" id="{B7182EA6-75E6-BD9E-CD72-840FEE12D667}"/>
                  </a:ext>
                </a:extLst>
              </p:cNvPr>
              <p:cNvCxnSpPr>
                <a:cxnSpLocks/>
              </p:cNvCxnSpPr>
              <p:nvPr/>
            </p:nvCxnSpPr>
            <p:spPr>
              <a:xfrm>
                <a:off x="6229350" y="3214682"/>
                <a:ext cx="333664" cy="0"/>
              </a:xfrm>
              <a:prstGeom prst="line">
                <a:avLst/>
              </a:prstGeom>
              <a:ln w="22225" cap="rnd">
                <a:solidFill>
                  <a:srgbClr val="3B3838"/>
                </a:solidFill>
                <a:prstDash val="sysDot"/>
                <a:round/>
                <a:headEnd type="none"/>
                <a:tailEnd type="none"/>
              </a:ln>
            </p:spPr>
            <p:style>
              <a:lnRef idx="1">
                <a:schemeClr val="accent1"/>
              </a:lnRef>
              <a:fillRef idx="0">
                <a:schemeClr val="accent1"/>
              </a:fillRef>
              <a:effectRef idx="0">
                <a:schemeClr val="accent1"/>
              </a:effectRef>
              <a:fontRef idx="minor">
                <a:schemeClr val="tx1"/>
              </a:fontRef>
            </p:style>
          </p:cxnSp>
          <p:grpSp>
            <p:nvGrpSpPr>
              <p:cNvPr id="90" name="グループ化 13">
                <a:extLst>
                  <a:ext uri="{FF2B5EF4-FFF2-40B4-BE49-F238E27FC236}">
                    <a16:creationId xmlns:a16="http://schemas.microsoft.com/office/drawing/2014/main" id="{B83881CB-0384-72A3-DCA0-7E62ED4CBD06}"/>
                  </a:ext>
                </a:extLst>
              </p:cNvPr>
              <p:cNvGrpSpPr/>
              <p:nvPr/>
            </p:nvGrpSpPr>
            <p:grpSpPr>
              <a:xfrm>
                <a:off x="1111642" y="3058327"/>
                <a:ext cx="312711" cy="312711"/>
                <a:chOff x="1485092" y="3008988"/>
                <a:chExt cx="312711" cy="312711"/>
              </a:xfrm>
            </p:grpSpPr>
            <p:sp>
              <p:nvSpPr>
                <p:cNvPr id="92" name="楕円 9">
                  <a:extLst>
                    <a:ext uri="{FF2B5EF4-FFF2-40B4-BE49-F238E27FC236}">
                      <a16:creationId xmlns:a16="http://schemas.microsoft.com/office/drawing/2014/main" id="{67E98B36-5E5D-AF35-705C-2076B519C54E}"/>
                    </a:ext>
                  </a:extLst>
                </p:cNvPr>
                <p:cNvSpPr>
                  <a:spLocks noChangeAspect="1"/>
                </p:cNvSpPr>
                <p:nvPr/>
              </p:nvSpPr>
              <p:spPr>
                <a:xfrm>
                  <a:off x="1485092" y="3008988"/>
                  <a:ext cx="312711" cy="31271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700"/>
                </a:p>
              </p:txBody>
            </p:sp>
            <p:sp>
              <p:nvSpPr>
                <p:cNvPr id="93" name="テキスト ボックス 10">
                  <a:extLst>
                    <a:ext uri="{FF2B5EF4-FFF2-40B4-BE49-F238E27FC236}">
                      <a16:creationId xmlns:a16="http://schemas.microsoft.com/office/drawing/2014/main" id="{2F2F6519-70EB-E253-003E-9A416A13646B}"/>
                    </a:ext>
                  </a:extLst>
                </p:cNvPr>
                <p:cNvSpPr txBox="1"/>
                <p:nvPr/>
              </p:nvSpPr>
              <p:spPr>
                <a:xfrm>
                  <a:off x="1488051" y="3034538"/>
                  <a:ext cx="306792" cy="261610"/>
                </a:xfrm>
                <a:prstGeom prst="rect">
                  <a:avLst/>
                </a:prstGeom>
                <a:noFill/>
              </p:spPr>
              <p:txBody>
                <a:bodyPr wrap="none" lIns="90000" tIns="0" rIns="90000" bIns="0" rtlCol="0" anchor="ctr" anchorCtr="0">
                  <a:spAutoFit/>
                </a:bodyPr>
                <a:lstStyle/>
                <a:p>
                  <a:pPr algn="ctr"/>
                  <a:r>
                    <a:rPr kumimoji="1" lang="en-US" altLang="ja-JP" sz="1700" b="1" dirty="0">
                      <a:solidFill>
                        <a:schemeClr val="accent4">
                          <a:lumMod val="75000"/>
                        </a:schemeClr>
                      </a:solidFill>
                    </a:rPr>
                    <a:t>2</a:t>
                  </a:r>
                </a:p>
              </p:txBody>
            </p:sp>
          </p:grpSp>
          <p:sp>
            <p:nvSpPr>
              <p:cNvPr id="91" name="正方形/長方形 75">
                <a:extLst>
                  <a:ext uri="{FF2B5EF4-FFF2-40B4-BE49-F238E27FC236}">
                    <a16:creationId xmlns:a16="http://schemas.microsoft.com/office/drawing/2014/main" id="{F78CA21D-C5DB-EC58-4FC3-80DEF9A36684}"/>
                  </a:ext>
                </a:extLst>
              </p:cNvPr>
              <p:cNvSpPr/>
              <p:nvPr/>
            </p:nvSpPr>
            <p:spPr>
              <a:xfrm>
                <a:off x="6574600" y="3030172"/>
                <a:ext cx="1266408" cy="343620"/>
              </a:xfrm>
              <a:prstGeom prst="rect">
                <a:avLst/>
              </a:prstGeom>
            </p:spPr>
            <p:txBody>
              <a:bodyPr wrap="square" tIns="0" bIns="0" anchor="ctr" anchorCtr="0">
                <a:noAutofit/>
              </a:bodyPr>
              <a:lstStyle/>
              <a:p>
                <a:pPr>
                  <a:lnSpc>
                    <a:spcPts val="3000"/>
                  </a:lnSpc>
                </a:pPr>
                <a:r>
                  <a:rPr lang="en-US" altLang="ja-JP" dirty="0">
                    <a:solidFill>
                      <a:srgbClr val="3B3838"/>
                    </a:solidFill>
                    <a:latin typeface="Noto Sans JP Regular" panose="020B0200000000000000" pitchFamily="50" charset="-128"/>
                    <a:ea typeface="Noto Sans JP Regular" panose="020B0200000000000000" pitchFamily="50" charset="-128"/>
                  </a:rPr>
                  <a:t>P8 </a:t>
                </a:r>
                <a:r>
                  <a:rPr lang="ja-JP" altLang="en-US" dirty="0">
                    <a:solidFill>
                      <a:srgbClr val="3B3838"/>
                    </a:solidFill>
                    <a:latin typeface="Noto Sans JP Regular" panose="020B0200000000000000" pitchFamily="50" charset="-128"/>
                    <a:ea typeface="Noto Sans JP Regular" panose="020B0200000000000000" pitchFamily="50" charset="-128"/>
                  </a:rPr>
                  <a:t>～ </a:t>
                </a:r>
                <a:r>
                  <a:rPr lang="en-US" altLang="ja-JP" dirty="0">
                    <a:solidFill>
                      <a:srgbClr val="3B3838"/>
                    </a:solidFill>
                    <a:latin typeface="Noto Sans JP Regular" panose="020B0200000000000000" pitchFamily="50" charset="-128"/>
                    <a:ea typeface="Noto Sans JP Regular" panose="020B0200000000000000" pitchFamily="50" charset="-128"/>
                  </a:rPr>
                  <a:t>P10</a:t>
                </a:r>
              </a:p>
            </p:txBody>
          </p:sp>
        </p:grpSp>
      </p:grpSp>
      <p:sp>
        <p:nvSpPr>
          <p:cNvPr id="2" name="正方形/長方形 1">
            <a:extLst>
              <a:ext uri="{FF2B5EF4-FFF2-40B4-BE49-F238E27FC236}">
                <a16:creationId xmlns:a16="http://schemas.microsoft.com/office/drawing/2014/main" id="{40D3CE9F-030C-5CAD-1B6E-EE346B107601}"/>
              </a:ext>
            </a:extLst>
          </p:cNvPr>
          <p:cNvSpPr/>
          <p:nvPr/>
        </p:nvSpPr>
        <p:spPr>
          <a:xfrm>
            <a:off x="1886673" y="3297111"/>
            <a:ext cx="914400" cy="914400"/>
          </a:xfrm>
          <a:prstGeom prst="rect">
            <a:avLst/>
          </a:prstGeom>
          <a:noFill/>
        </p:spPr>
        <p:txBody>
          <a:bodyPr wrap="square" tIns="0" bIns="0" rtlCol="0" anchor="ctr" anchorCtr="0">
            <a:spAutoFit/>
          </a:bodyPr>
          <a:lstStyle/>
          <a:p>
            <a:pPr algn="ctr"/>
            <a:endParaRPr kumimoji="1" lang="ja-JP" altLang="en-US" dirty="0">
              <a:solidFill>
                <a:srgbClr val="323232"/>
              </a:solidFill>
            </a:endParaRPr>
          </a:p>
        </p:txBody>
      </p:sp>
    </p:spTree>
    <p:extLst>
      <p:ext uri="{BB962C8B-B14F-4D97-AF65-F5344CB8AC3E}">
        <p14:creationId xmlns:p14="http://schemas.microsoft.com/office/powerpoint/2010/main" val="22619288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矢印: 下 27">
            <a:extLst>
              <a:ext uri="{FF2B5EF4-FFF2-40B4-BE49-F238E27FC236}">
                <a16:creationId xmlns:a16="http://schemas.microsoft.com/office/drawing/2014/main" id="{9E4A0BB2-B125-1F9F-1D9E-FD26523EF890}"/>
              </a:ext>
            </a:extLst>
          </p:cNvPr>
          <p:cNvSpPr>
            <a:spLocks noChangeAspect="1"/>
          </p:cNvSpPr>
          <p:nvPr/>
        </p:nvSpPr>
        <p:spPr>
          <a:xfrm rot="16200000">
            <a:off x="2586535" y="1981249"/>
            <a:ext cx="687718" cy="854073"/>
          </a:xfrm>
          <a:prstGeom prst="downArrow">
            <a:avLst/>
          </a:prstGeom>
          <a:solidFill>
            <a:srgbClr val="A6BE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四角形: 角を丸くする 8">
            <a:extLst>
              <a:ext uri="{FF2B5EF4-FFF2-40B4-BE49-F238E27FC236}">
                <a16:creationId xmlns:a16="http://schemas.microsoft.com/office/drawing/2014/main" id="{FBE16A4E-A7E5-4D7F-9E88-61F27C5B92F1}"/>
              </a:ext>
            </a:extLst>
          </p:cNvPr>
          <p:cNvSpPr/>
          <p:nvPr/>
        </p:nvSpPr>
        <p:spPr>
          <a:xfrm>
            <a:off x="5844703" y="1857066"/>
            <a:ext cx="2040673" cy="1102438"/>
          </a:xfrm>
          <a:prstGeom prst="roundRect">
            <a:avLst/>
          </a:prstGeom>
          <a:solidFill>
            <a:srgbClr val="ED80AF"/>
          </a:solidFill>
          <a:ln>
            <a:noFill/>
          </a:ln>
        </p:spPr>
        <p:txBody>
          <a:bodyPr wrap="none" rtlCol="0" anchor="ctr">
            <a:spAutoFit/>
          </a:bodyPr>
          <a:lstStyle/>
          <a:p>
            <a:pPr algn="ctr"/>
            <a:endParaRPr kumimoji="1" lang="ja-JP" altLang="en-US">
              <a:latin typeface="+mn-ea"/>
            </a:endParaRPr>
          </a:p>
        </p:txBody>
      </p:sp>
      <p:sp>
        <p:nvSpPr>
          <p:cNvPr id="8" name="四角形: 角を丸くする 7">
            <a:extLst>
              <a:ext uri="{FF2B5EF4-FFF2-40B4-BE49-F238E27FC236}">
                <a16:creationId xmlns:a16="http://schemas.microsoft.com/office/drawing/2014/main" id="{A461D040-2C1C-4EEA-BF70-01B0A399C7B5}"/>
              </a:ext>
            </a:extLst>
          </p:cNvPr>
          <p:cNvSpPr/>
          <p:nvPr/>
        </p:nvSpPr>
        <p:spPr>
          <a:xfrm>
            <a:off x="3568391" y="1857066"/>
            <a:ext cx="2040673" cy="1102438"/>
          </a:xfrm>
          <a:prstGeom prst="roundRect">
            <a:avLst/>
          </a:prstGeom>
          <a:solidFill>
            <a:srgbClr val="ED80AF"/>
          </a:solidFill>
          <a:ln>
            <a:noFill/>
          </a:ln>
        </p:spPr>
        <p:txBody>
          <a:bodyPr wrap="none" rtlCol="0" anchor="ctr">
            <a:spAutoFit/>
          </a:bodyPr>
          <a:lstStyle/>
          <a:p>
            <a:pPr algn="ctr"/>
            <a:endParaRPr kumimoji="1" lang="ja-JP" altLang="en-US" dirty="0">
              <a:latin typeface="+mn-ea"/>
            </a:endParaRPr>
          </a:p>
        </p:txBody>
      </p:sp>
      <p:sp>
        <p:nvSpPr>
          <p:cNvPr id="5" name="正方形/長方形 4">
            <a:extLst>
              <a:ext uri="{FF2B5EF4-FFF2-40B4-BE49-F238E27FC236}">
                <a16:creationId xmlns:a16="http://schemas.microsoft.com/office/drawing/2014/main" id="{D96579B4-1001-483E-8E53-6EA4D8EEEFC8}"/>
              </a:ext>
            </a:extLst>
          </p:cNvPr>
          <p:cNvSpPr/>
          <p:nvPr/>
        </p:nvSpPr>
        <p:spPr>
          <a:xfrm>
            <a:off x="3570601" y="1345878"/>
            <a:ext cx="4339650" cy="369332"/>
          </a:xfrm>
          <a:prstGeom prst="rect">
            <a:avLst/>
          </a:prstGeom>
        </p:spPr>
        <p:txBody>
          <a:bodyPr wrap="none">
            <a:spAutoFit/>
          </a:bodyPr>
          <a:lstStyle/>
          <a:p>
            <a:r>
              <a:rPr kumimoji="1" lang="ja-JP" altLang="en-US" dirty="0">
                <a:solidFill>
                  <a:srgbClr val="3B3838"/>
                </a:solidFill>
              </a:rPr>
              <a:t>治療と仕事の両立支援に取り組むための</a:t>
            </a:r>
            <a:endParaRPr lang="ja-JP" altLang="en-US" dirty="0">
              <a:solidFill>
                <a:srgbClr val="3B3838"/>
              </a:solidFill>
            </a:endParaRPr>
          </a:p>
        </p:txBody>
      </p:sp>
      <p:sp>
        <p:nvSpPr>
          <p:cNvPr id="6" name="正方形/長方形 5">
            <a:extLst>
              <a:ext uri="{FF2B5EF4-FFF2-40B4-BE49-F238E27FC236}">
                <a16:creationId xmlns:a16="http://schemas.microsoft.com/office/drawing/2014/main" id="{7CA4378E-EC6B-4197-8EAB-97CB5201C9FD}"/>
              </a:ext>
            </a:extLst>
          </p:cNvPr>
          <p:cNvSpPr/>
          <p:nvPr/>
        </p:nvSpPr>
        <p:spPr>
          <a:xfrm>
            <a:off x="3568391" y="2223619"/>
            <a:ext cx="2040673" cy="369332"/>
          </a:xfrm>
          <a:prstGeom prst="rect">
            <a:avLst/>
          </a:prstGeom>
        </p:spPr>
        <p:txBody>
          <a:bodyPr wrap="square">
            <a:spAutoFit/>
          </a:bodyPr>
          <a:lstStyle/>
          <a:p>
            <a:pPr algn="ctr"/>
            <a:r>
              <a:rPr kumimoji="1" lang="ja-JP" altLang="en-US" dirty="0">
                <a:solidFill>
                  <a:schemeClr val="bg1"/>
                </a:solidFill>
                <a:latin typeface="Noto Sans JP Medium" panose="020B0200000000000000" pitchFamily="34" charset="-122"/>
                <a:ea typeface="Noto Sans JP Medium" panose="020B0200000000000000" pitchFamily="34" charset="-122"/>
              </a:rPr>
              <a:t>基本方針</a:t>
            </a:r>
            <a:endParaRPr lang="ja-JP" altLang="en-US" dirty="0">
              <a:solidFill>
                <a:schemeClr val="bg1"/>
              </a:solidFill>
              <a:latin typeface="Noto Sans JP Medium" panose="020B0200000000000000" pitchFamily="34" charset="-122"/>
              <a:ea typeface="Noto Sans JP Medium" panose="020B0200000000000000" pitchFamily="34" charset="-122"/>
            </a:endParaRPr>
          </a:p>
        </p:txBody>
      </p:sp>
      <p:sp>
        <p:nvSpPr>
          <p:cNvPr id="7" name="正方形/長方形 6">
            <a:extLst>
              <a:ext uri="{FF2B5EF4-FFF2-40B4-BE49-F238E27FC236}">
                <a16:creationId xmlns:a16="http://schemas.microsoft.com/office/drawing/2014/main" id="{4D0841EE-6C37-4EDF-B423-400E1DE69A50}"/>
              </a:ext>
            </a:extLst>
          </p:cNvPr>
          <p:cNvSpPr/>
          <p:nvPr/>
        </p:nvSpPr>
        <p:spPr>
          <a:xfrm>
            <a:off x="5844703" y="2085120"/>
            <a:ext cx="2040673" cy="646331"/>
          </a:xfrm>
          <a:prstGeom prst="rect">
            <a:avLst/>
          </a:prstGeom>
        </p:spPr>
        <p:txBody>
          <a:bodyPr wrap="square">
            <a:spAutoFit/>
          </a:bodyPr>
          <a:lstStyle/>
          <a:p>
            <a:pPr algn="ctr"/>
            <a:r>
              <a:rPr kumimoji="1" lang="ja-JP" altLang="en-US" dirty="0">
                <a:solidFill>
                  <a:schemeClr val="bg1"/>
                </a:solidFill>
                <a:latin typeface="Noto Sans JP Medium" panose="020B0200000000000000" pitchFamily="34" charset="-122"/>
                <a:ea typeface="Noto Sans JP Medium" panose="020B0200000000000000" pitchFamily="34" charset="-122"/>
              </a:rPr>
              <a:t>事業場内</a:t>
            </a:r>
            <a:endParaRPr kumimoji="1" lang="en-US" altLang="ja-JP" dirty="0">
              <a:solidFill>
                <a:schemeClr val="bg1"/>
              </a:solidFill>
              <a:latin typeface="Noto Sans JP Medium" panose="020B0200000000000000" pitchFamily="34" charset="-122"/>
              <a:ea typeface="Noto Sans JP Medium" panose="020B0200000000000000" pitchFamily="34" charset="-122"/>
            </a:endParaRPr>
          </a:p>
          <a:p>
            <a:pPr algn="ctr"/>
            <a:r>
              <a:rPr kumimoji="1" lang="ja-JP" altLang="en-US" dirty="0">
                <a:solidFill>
                  <a:schemeClr val="bg1"/>
                </a:solidFill>
                <a:latin typeface="Noto Sans JP Medium" panose="020B0200000000000000" pitchFamily="34" charset="-122"/>
                <a:ea typeface="Noto Sans JP Medium" panose="020B0200000000000000" pitchFamily="34" charset="-122"/>
              </a:rPr>
              <a:t>ルール</a:t>
            </a:r>
            <a:endParaRPr lang="ja-JP" altLang="en-US" dirty="0">
              <a:solidFill>
                <a:schemeClr val="bg1"/>
              </a:solidFill>
              <a:latin typeface="Noto Sans JP Medium" panose="020B0200000000000000" pitchFamily="34" charset="-122"/>
              <a:ea typeface="Noto Sans JP Medium" panose="020B0200000000000000" pitchFamily="34" charset="-122"/>
            </a:endParaRPr>
          </a:p>
        </p:txBody>
      </p:sp>
      <p:sp>
        <p:nvSpPr>
          <p:cNvPr id="16" name="テキスト ボックス 15">
            <a:extLst>
              <a:ext uri="{FF2B5EF4-FFF2-40B4-BE49-F238E27FC236}">
                <a16:creationId xmlns:a16="http://schemas.microsoft.com/office/drawing/2014/main" id="{453A5725-8B69-4972-B121-8F1EFE9D331C}"/>
              </a:ext>
            </a:extLst>
          </p:cNvPr>
          <p:cNvSpPr txBox="1"/>
          <p:nvPr/>
        </p:nvSpPr>
        <p:spPr>
          <a:xfrm>
            <a:off x="4845643" y="4750463"/>
            <a:ext cx="1833822" cy="338554"/>
          </a:xfrm>
          <a:prstGeom prst="rect">
            <a:avLst/>
          </a:prstGeom>
          <a:noFill/>
        </p:spPr>
        <p:txBody>
          <a:bodyPr wrap="square" rtlCol="0">
            <a:spAutoFit/>
          </a:bodyPr>
          <a:lstStyle/>
          <a:p>
            <a:pPr algn="ctr"/>
            <a:r>
              <a:rPr kumimoji="1" lang="ja-JP" altLang="en-US" sz="1600" dirty="0">
                <a:solidFill>
                  <a:srgbClr val="3B3838"/>
                </a:solidFill>
              </a:rPr>
              <a:t>全ての労働者</a:t>
            </a:r>
          </a:p>
        </p:txBody>
      </p:sp>
      <p:grpSp>
        <p:nvGrpSpPr>
          <p:cNvPr id="10" name="组合 9">
            <a:extLst>
              <a:ext uri="{FF2B5EF4-FFF2-40B4-BE49-F238E27FC236}">
                <a16:creationId xmlns:a16="http://schemas.microsoft.com/office/drawing/2014/main" id="{1BAB1661-C542-5572-C501-8BFF7644F86D}"/>
              </a:ext>
            </a:extLst>
          </p:cNvPr>
          <p:cNvGrpSpPr/>
          <p:nvPr/>
        </p:nvGrpSpPr>
        <p:grpSpPr>
          <a:xfrm>
            <a:off x="5189310" y="3206183"/>
            <a:ext cx="1146489" cy="575529"/>
            <a:chOff x="5189310" y="3206183"/>
            <a:chExt cx="1146489" cy="575529"/>
          </a:xfrm>
        </p:grpSpPr>
        <p:sp>
          <p:nvSpPr>
            <p:cNvPr id="25" name="矢印: 下 27">
              <a:extLst>
                <a:ext uri="{FF2B5EF4-FFF2-40B4-BE49-F238E27FC236}">
                  <a16:creationId xmlns:a16="http://schemas.microsoft.com/office/drawing/2014/main" id="{D7D2DF24-5F98-5B39-6844-F2946D76C8D7}"/>
                </a:ext>
              </a:extLst>
            </p:cNvPr>
            <p:cNvSpPr>
              <a:spLocks noChangeAspect="1"/>
            </p:cNvSpPr>
            <p:nvPr/>
          </p:nvSpPr>
          <p:spPr>
            <a:xfrm>
              <a:off x="5189310" y="3206183"/>
              <a:ext cx="1146489" cy="575529"/>
            </a:xfrm>
            <a:prstGeom prst="downArrow">
              <a:avLst>
                <a:gd name="adj1" fmla="val 50000"/>
                <a:gd name="adj2" fmla="val 66116"/>
              </a:avLst>
            </a:prstGeom>
            <a:solidFill>
              <a:srgbClr val="A6BE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a:extLst>
                <a:ext uri="{FF2B5EF4-FFF2-40B4-BE49-F238E27FC236}">
                  <a16:creationId xmlns:a16="http://schemas.microsoft.com/office/drawing/2014/main" id="{C487C0AE-6F46-4CFC-AA73-11F39A59E8E0}"/>
                </a:ext>
              </a:extLst>
            </p:cNvPr>
            <p:cNvSpPr txBox="1"/>
            <p:nvPr/>
          </p:nvSpPr>
          <p:spPr>
            <a:xfrm>
              <a:off x="5315192" y="3231455"/>
              <a:ext cx="894724" cy="338554"/>
            </a:xfrm>
            <a:prstGeom prst="rect">
              <a:avLst/>
            </a:prstGeom>
            <a:noFill/>
          </p:spPr>
          <p:txBody>
            <a:bodyPr wrap="square" rtlCol="0">
              <a:spAutoFit/>
            </a:bodyPr>
            <a:lstStyle/>
            <a:p>
              <a:pPr algn="ctr"/>
              <a:r>
                <a:rPr kumimoji="1" lang="ja-JP" altLang="en-US" sz="1600" dirty="0">
                  <a:solidFill>
                    <a:schemeClr val="bg1"/>
                  </a:solidFill>
                  <a:latin typeface="Noto Sans JP Medium" panose="020B0200000000000000" pitchFamily="50" charset="-128"/>
                  <a:ea typeface="Noto Sans JP Medium" panose="020B0200000000000000" pitchFamily="50" charset="-128"/>
                </a:rPr>
                <a:t>周知</a:t>
              </a:r>
            </a:p>
          </p:txBody>
        </p:sp>
      </p:grpSp>
      <p:sp>
        <p:nvSpPr>
          <p:cNvPr id="22" name="テキスト ボックス 21">
            <a:extLst>
              <a:ext uri="{FF2B5EF4-FFF2-40B4-BE49-F238E27FC236}">
                <a16:creationId xmlns:a16="http://schemas.microsoft.com/office/drawing/2014/main" id="{E578C67F-94F8-4360-8697-2C5AD10BDDB2}"/>
              </a:ext>
            </a:extLst>
          </p:cNvPr>
          <p:cNvSpPr txBox="1"/>
          <p:nvPr/>
        </p:nvSpPr>
        <p:spPr>
          <a:xfrm>
            <a:off x="2361628" y="2239008"/>
            <a:ext cx="894724" cy="338554"/>
          </a:xfrm>
          <a:prstGeom prst="rect">
            <a:avLst/>
          </a:prstGeom>
          <a:noFill/>
        </p:spPr>
        <p:txBody>
          <a:bodyPr wrap="square" rtlCol="0">
            <a:spAutoFit/>
          </a:bodyPr>
          <a:lstStyle/>
          <a:p>
            <a:pPr algn="ctr"/>
            <a:r>
              <a:rPr kumimoji="1" lang="ja-JP" altLang="en-US" sz="1600" dirty="0">
                <a:solidFill>
                  <a:schemeClr val="bg1"/>
                </a:solidFill>
                <a:latin typeface="Noto Sans JP Medium" panose="020B0200000000000000" pitchFamily="34" charset="-122"/>
                <a:ea typeface="Noto Sans JP Medium" panose="020B0200000000000000" pitchFamily="34" charset="-122"/>
              </a:rPr>
              <a:t>作成</a:t>
            </a:r>
          </a:p>
        </p:txBody>
      </p:sp>
      <p:sp>
        <p:nvSpPr>
          <p:cNvPr id="11" name="スライド番号プレースホルダー 1">
            <a:extLst>
              <a:ext uri="{FF2B5EF4-FFF2-40B4-BE49-F238E27FC236}">
                <a16:creationId xmlns:a16="http://schemas.microsoft.com/office/drawing/2014/main" id="{4B9F65ED-9429-7B36-3F40-BA375992AF07}"/>
              </a:ext>
            </a:extLst>
          </p:cNvPr>
          <p:cNvSpPr txBox="1">
            <a:spLocks/>
          </p:cNvSpPr>
          <p:nvPr/>
        </p:nvSpPr>
        <p:spPr>
          <a:xfrm>
            <a:off x="152400" y="6427788"/>
            <a:ext cx="20574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US" altLang="ja-JP" sz="1500" dirty="0">
                <a:solidFill>
                  <a:schemeClr val="accent4"/>
                </a:solidFill>
                <a:latin typeface="Noto Sans JP Regular" panose="020B0200000000000000" pitchFamily="34" charset="-128"/>
                <a:ea typeface="Noto Sans JP Regular" panose="020B0200000000000000" pitchFamily="34" charset="-128"/>
              </a:rPr>
              <a:t>20</a:t>
            </a:r>
            <a:endParaRPr kumimoji="1" lang="ja-JP" altLang="en-US" sz="1500" dirty="0">
              <a:solidFill>
                <a:schemeClr val="accent4"/>
              </a:solidFill>
              <a:latin typeface="Noto Sans JP Regular" panose="020B0200000000000000" pitchFamily="34" charset="-128"/>
              <a:ea typeface="Noto Sans JP Regular" panose="020B0200000000000000" pitchFamily="34" charset="-128"/>
            </a:endParaRPr>
          </a:p>
        </p:txBody>
      </p:sp>
      <p:sp>
        <p:nvSpPr>
          <p:cNvPr id="27" name="四角形: 上の 2 つの角を丸める 3">
            <a:extLst>
              <a:ext uri="{FF2B5EF4-FFF2-40B4-BE49-F238E27FC236}">
                <a16:creationId xmlns:a16="http://schemas.microsoft.com/office/drawing/2014/main" id="{955F93D0-6B82-FAAB-3E77-859F97CE11C2}"/>
              </a:ext>
            </a:extLst>
          </p:cNvPr>
          <p:cNvSpPr/>
          <p:nvPr/>
        </p:nvSpPr>
        <p:spPr>
          <a:xfrm rot="5400000">
            <a:off x="342000" y="40037"/>
            <a:ext cx="432000" cy="1116000"/>
          </a:xfrm>
          <a:prstGeom prst="round2SameRect">
            <a:avLst>
              <a:gd name="adj1" fmla="val 50000"/>
              <a:gd name="adj2" fmla="val 0"/>
            </a:avLst>
          </a:prstGeom>
          <a:solidFill>
            <a:srgbClr val="A6BE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タイトル 1">
            <a:extLst>
              <a:ext uri="{FF2B5EF4-FFF2-40B4-BE49-F238E27FC236}">
                <a16:creationId xmlns:a16="http://schemas.microsoft.com/office/drawing/2014/main" id="{699367A8-1258-0298-0AA5-95FBF4FFF965}"/>
              </a:ext>
            </a:extLst>
          </p:cNvPr>
          <p:cNvSpPr txBox="1">
            <a:spLocks/>
          </p:cNvSpPr>
          <p:nvPr/>
        </p:nvSpPr>
        <p:spPr>
          <a:xfrm>
            <a:off x="56528" y="415174"/>
            <a:ext cx="1040422" cy="365125"/>
          </a:xfrm>
          <a:prstGeom prst="rect">
            <a:avLst/>
          </a:prstGeom>
        </p:spPr>
        <p:txBody>
          <a:bodyPr lIns="0" tIns="36000" rIns="0" bIns="0" anchor="ctr" anchorCtr="1"/>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en-US" altLang="ja-JP" sz="1900" spc="300" dirty="0">
                <a:solidFill>
                  <a:schemeClr val="bg1"/>
                </a:solidFill>
                <a:latin typeface="Noto Sans JP Medium" panose="020B0200000000000000" pitchFamily="50" charset="-128"/>
                <a:ea typeface="Noto Sans JP Medium" panose="020B0200000000000000" pitchFamily="50" charset="-128"/>
              </a:rPr>
              <a:t>4-1</a:t>
            </a:r>
            <a:endParaRPr lang="ja-JP" altLang="en-US" sz="1900" spc="300" dirty="0">
              <a:solidFill>
                <a:schemeClr val="bg1"/>
              </a:solidFill>
              <a:latin typeface="Noto Sans JP Medium" panose="020B0200000000000000" pitchFamily="50" charset="-128"/>
              <a:ea typeface="Noto Sans JP Medium" panose="020B0200000000000000" pitchFamily="50" charset="-128"/>
            </a:endParaRPr>
          </a:p>
        </p:txBody>
      </p:sp>
      <p:sp>
        <p:nvSpPr>
          <p:cNvPr id="29" name="タイトル 1">
            <a:extLst>
              <a:ext uri="{FF2B5EF4-FFF2-40B4-BE49-F238E27FC236}">
                <a16:creationId xmlns:a16="http://schemas.microsoft.com/office/drawing/2014/main" id="{0B167D85-3FF4-2C20-35E6-77469D45EBA2}"/>
              </a:ext>
            </a:extLst>
          </p:cNvPr>
          <p:cNvSpPr txBox="1">
            <a:spLocks/>
          </p:cNvSpPr>
          <p:nvPr/>
        </p:nvSpPr>
        <p:spPr>
          <a:xfrm>
            <a:off x="1116000" y="382428"/>
            <a:ext cx="7875600" cy="502689"/>
          </a:xfrm>
          <a:prstGeom prst="rect">
            <a:avLst/>
          </a:prstGeom>
        </p:spPr>
        <p:txBody>
          <a:bodyPr lIns="144000" tIns="0" bIns="0" anchor="ct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400" dirty="0">
                <a:solidFill>
                  <a:srgbClr val="54779B"/>
                </a:solidFill>
                <a:latin typeface="Noto Sans JP Medium" panose="020B0200000000000000" pitchFamily="50" charset="-128"/>
                <a:ea typeface="Noto Sans JP Medium" panose="020B0200000000000000" pitchFamily="50" charset="-128"/>
              </a:rPr>
              <a:t>事業者としての基本方針を表明し労働者に周知する</a:t>
            </a:r>
          </a:p>
        </p:txBody>
      </p:sp>
      <p:pic>
        <p:nvPicPr>
          <p:cNvPr id="35" name="图形 34">
            <a:extLst>
              <a:ext uri="{FF2B5EF4-FFF2-40B4-BE49-F238E27FC236}">
                <a16:creationId xmlns:a16="http://schemas.microsoft.com/office/drawing/2014/main" id="{8C39532F-8040-9EE9-A3ED-9612F61D69E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207972" y="2364404"/>
            <a:ext cx="526733" cy="681654"/>
          </a:xfrm>
          <a:prstGeom prst="rect">
            <a:avLst/>
          </a:prstGeom>
        </p:spPr>
      </p:pic>
      <p:pic>
        <p:nvPicPr>
          <p:cNvPr id="37" name="图形 36">
            <a:extLst>
              <a:ext uri="{FF2B5EF4-FFF2-40B4-BE49-F238E27FC236}">
                <a16:creationId xmlns:a16="http://schemas.microsoft.com/office/drawing/2014/main" id="{1803B6A8-7FED-B7EB-FEA0-6B515485022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505883" y="2364404"/>
            <a:ext cx="526733" cy="681654"/>
          </a:xfrm>
          <a:prstGeom prst="rect">
            <a:avLst/>
          </a:prstGeom>
        </p:spPr>
      </p:pic>
      <p:grpSp>
        <p:nvGrpSpPr>
          <p:cNvPr id="4" name="组合 3">
            <a:extLst>
              <a:ext uri="{FF2B5EF4-FFF2-40B4-BE49-F238E27FC236}">
                <a16:creationId xmlns:a16="http://schemas.microsoft.com/office/drawing/2014/main" id="{A971B2EB-D845-1AC7-8B11-B3F04E58A4C2}"/>
              </a:ext>
            </a:extLst>
          </p:cNvPr>
          <p:cNvGrpSpPr/>
          <p:nvPr/>
        </p:nvGrpSpPr>
        <p:grpSpPr>
          <a:xfrm>
            <a:off x="4878724" y="3941837"/>
            <a:ext cx="1767661" cy="795579"/>
            <a:chOff x="4883981" y="3941837"/>
            <a:chExt cx="1767661" cy="795579"/>
          </a:xfrm>
        </p:grpSpPr>
        <p:pic>
          <p:nvPicPr>
            <p:cNvPr id="41" name="图形 40">
              <a:extLst>
                <a:ext uri="{FF2B5EF4-FFF2-40B4-BE49-F238E27FC236}">
                  <a16:creationId xmlns:a16="http://schemas.microsoft.com/office/drawing/2014/main" id="{5E99F682-637E-95D8-0529-2D609CE3FF9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883981" y="3941837"/>
              <a:ext cx="520186" cy="795579"/>
            </a:xfrm>
            <a:prstGeom prst="rect">
              <a:avLst/>
            </a:prstGeom>
          </p:spPr>
        </p:pic>
        <p:pic>
          <p:nvPicPr>
            <p:cNvPr id="42" name="图形 41">
              <a:extLst>
                <a:ext uri="{FF2B5EF4-FFF2-40B4-BE49-F238E27FC236}">
                  <a16:creationId xmlns:a16="http://schemas.microsoft.com/office/drawing/2014/main" id="{F50FBBD8-A545-F930-0103-7F2A6B739B4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507718" y="3941837"/>
              <a:ext cx="520186" cy="795579"/>
            </a:xfrm>
            <a:prstGeom prst="rect">
              <a:avLst/>
            </a:prstGeom>
          </p:spPr>
        </p:pic>
        <p:pic>
          <p:nvPicPr>
            <p:cNvPr id="43" name="图形 42">
              <a:extLst>
                <a:ext uri="{FF2B5EF4-FFF2-40B4-BE49-F238E27FC236}">
                  <a16:creationId xmlns:a16="http://schemas.microsoft.com/office/drawing/2014/main" id="{156F0849-1648-B062-7E98-58D733E6B6AC}"/>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131456" y="3941837"/>
              <a:ext cx="520186" cy="795579"/>
            </a:xfrm>
            <a:prstGeom prst="rect">
              <a:avLst/>
            </a:prstGeom>
          </p:spPr>
        </p:pic>
      </p:grpSp>
      <p:sp>
        <p:nvSpPr>
          <p:cNvPr id="44" name="テキスト ボックス 55">
            <a:extLst>
              <a:ext uri="{FF2B5EF4-FFF2-40B4-BE49-F238E27FC236}">
                <a16:creationId xmlns:a16="http://schemas.microsoft.com/office/drawing/2014/main" id="{3290E922-C9DE-7E31-9558-7C760C922728}"/>
              </a:ext>
            </a:extLst>
          </p:cNvPr>
          <p:cNvSpPr txBox="1"/>
          <p:nvPr/>
        </p:nvSpPr>
        <p:spPr>
          <a:xfrm>
            <a:off x="1367650" y="5232208"/>
            <a:ext cx="6408700" cy="769441"/>
          </a:xfrm>
          <a:prstGeom prst="rect">
            <a:avLst/>
          </a:prstGeom>
          <a:noFill/>
        </p:spPr>
        <p:txBody>
          <a:bodyPr wrap="square" lIns="91440" tIns="45720" rIns="91440" bIns="4572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kumimoji="1" lang="ja-JP" altLang="en-US" sz="2000" dirty="0">
                <a:solidFill>
                  <a:srgbClr val="3B3838"/>
                </a:solidFill>
                <a:latin typeface="Noto Sans JP Regular" panose="020B0200000000000000" pitchFamily="34" charset="-122"/>
                <a:ea typeface="Noto Sans JP Regular" panose="020B0200000000000000" pitchFamily="34" charset="-122"/>
              </a:rPr>
              <a:t>両立支援の必要性や意義の共有により</a:t>
            </a:r>
          </a:p>
          <a:p>
            <a:pPr algn="ctr"/>
            <a:r>
              <a:rPr kumimoji="1" lang="ja-JP" altLang="en-US" sz="2400" dirty="0">
                <a:solidFill>
                  <a:srgbClr val="E13F85"/>
                </a:solidFill>
                <a:latin typeface="Noto Sans JP Bold" panose="020B0200000000000000" pitchFamily="34" charset="-122"/>
                <a:ea typeface="Noto Sans JP Bold" panose="020B0200000000000000" pitchFamily="34" charset="-122"/>
              </a:rPr>
              <a:t>両立支援を実現しやすい職場風土</a:t>
            </a:r>
            <a:r>
              <a:rPr kumimoji="1" lang="ja-JP" altLang="en-US" sz="2000" dirty="0">
                <a:solidFill>
                  <a:srgbClr val="3B3838"/>
                </a:solidFill>
                <a:latin typeface="Noto Sans JP Regular" panose="020B0200000000000000" pitchFamily="34" charset="-122"/>
                <a:ea typeface="Noto Sans JP Regular" panose="020B0200000000000000" pitchFamily="34" charset="-122"/>
              </a:rPr>
              <a:t>が醸成される</a:t>
            </a:r>
          </a:p>
        </p:txBody>
      </p:sp>
      <p:pic>
        <p:nvPicPr>
          <p:cNvPr id="3" name="图形 2">
            <a:extLst>
              <a:ext uri="{FF2B5EF4-FFF2-40B4-BE49-F238E27FC236}">
                <a16:creationId xmlns:a16="http://schemas.microsoft.com/office/drawing/2014/main" id="{B2AB1FD2-C1AE-02A3-6DF0-0944E91BB6F3}"/>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841014" y="1323636"/>
            <a:ext cx="1622804" cy="1768298"/>
          </a:xfrm>
          <a:prstGeom prst="rect">
            <a:avLst/>
          </a:prstGeom>
        </p:spPr>
      </p:pic>
    </p:spTree>
    <p:extLst>
      <p:ext uri="{BB962C8B-B14F-4D97-AF65-F5344CB8AC3E}">
        <p14:creationId xmlns:p14="http://schemas.microsoft.com/office/powerpoint/2010/main" val="41915205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角丸四角形 1">
            <a:extLst>
              <a:ext uri="{FF2B5EF4-FFF2-40B4-BE49-F238E27FC236}">
                <a16:creationId xmlns:a16="http://schemas.microsoft.com/office/drawing/2014/main" id="{126CEE99-9BEB-855B-379E-59D98A386F27}"/>
              </a:ext>
            </a:extLst>
          </p:cNvPr>
          <p:cNvSpPr/>
          <p:nvPr/>
        </p:nvSpPr>
        <p:spPr>
          <a:xfrm>
            <a:off x="2821259" y="1330945"/>
            <a:ext cx="3501482" cy="2084055"/>
          </a:xfrm>
          <a:prstGeom prst="roundRect">
            <a:avLst>
              <a:gd name="adj" fmla="val 4144"/>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a:extLst>
              <a:ext uri="{FF2B5EF4-FFF2-40B4-BE49-F238E27FC236}">
                <a16:creationId xmlns:a16="http://schemas.microsoft.com/office/drawing/2014/main" id="{611A6B07-F51E-4A53-BFBE-659452086687}"/>
              </a:ext>
            </a:extLst>
          </p:cNvPr>
          <p:cNvSpPr/>
          <p:nvPr/>
        </p:nvSpPr>
        <p:spPr>
          <a:xfrm>
            <a:off x="3581986" y="2172917"/>
            <a:ext cx="1980029" cy="400110"/>
          </a:xfrm>
          <a:prstGeom prst="rect">
            <a:avLst/>
          </a:prstGeom>
        </p:spPr>
        <p:txBody>
          <a:bodyPr wrap="none">
            <a:spAutoFit/>
          </a:bodyPr>
          <a:lstStyle/>
          <a:p>
            <a:r>
              <a:rPr lang="ja-JP" altLang="en-US" sz="2000" dirty="0">
                <a:solidFill>
                  <a:srgbClr val="3B3838"/>
                </a:solidFill>
                <a:latin typeface="+mn-ea"/>
              </a:rPr>
              <a:t>両立支援とは？</a:t>
            </a:r>
            <a:endParaRPr lang="ja-JP" altLang="en-US" sz="2000" dirty="0">
              <a:solidFill>
                <a:srgbClr val="3B3838"/>
              </a:solidFill>
            </a:endParaRPr>
          </a:p>
        </p:txBody>
      </p:sp>
      <p:sp>
        <p:nvSpPr>
          <p:cNvPr id="6" name="スライド番号プレースホルダー 1">
            <a:extLst>
              <a:ext uri="{FF2B5EF4-FFF2-40B4-BE49-F238E27FC236}">
                <a16:creationId xmlns:a16="http://schemas.microsoft.com/office/drawing/2014/main" id="{A68C9B73-6D21-9915-E34A-BFA355A0AA98}"/>
              </a:ext>
            </a:extLst>
          </p:cNvPr>
          <p:cNvSpPr txBox="1">
            <a:spLocks/>
          </p:cNvSpPr>
          <p:nvPr/>
        </p:nvSpPr>
        <p:spPr>
          <a:xfrm>
            <a:off x="152400" y="6427788"/>
            <a:ext cx="20574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US" altLang="ja-JP" sz="1500" dirty="0">
                <a:solidFill>
                  <a:schemeClr val="accent4"/>
                </a:solidFill>
                <a:latin typeface="Noto Sans JP Regular" panose="020B0200000000000000" pitchFamily="34" charset="-128"/>
                <a:ea typeface="Noto Sans JP Regular" panose="020B0200000000000000" pitchFamily="34" charset="-128"/>
              </a:rPr>
              <a:t>21</a:t>
            </a:r>
            <a:endParaRPr kumimoji="1" lang="ja-JP" altLang="en-US" sz="1500" dirty="0">
              <a:solidFill>
                <a:schemeClr val="accent4"/>
              </a:solidFill>
              <a:latin typeface="Noto Sans JP Regular" panose="020B0200000000000000" pitchFamily="34" charset="-128"/>
              <a:ea typeface="Noto Sans JP Regular" panose="020B0200000000000000" pitchFamily="34" charset="-128"/>
            </a:endParaRPr>
          </a:p>
        </p:txBody>
      </p:sp>
      <p:sp>
        <p:nvSpPr>
          <p:cNvPr id="7" name="四角形: 上の 2 つの角を丸める 3">
            <a:extLst>
              <a:ext uri="{FF2B5EF4-FFF2-40B4-BE49-F238E27FC236}">
                <a16:creationId xmlns:a16="http://schemas.microsoft.com/office/drawing/2014/main" id="{94683770-91E8-2324-2B73-ECEBCCF2F059}"/>
              </a:ext>
            </a:extLst>
          </p:cNvPr>
          <p:cNvSpPr/>
          <p:nvPr/>
        </p:nvSpPr>
        <p:spPr>
          <a:xfrm rot="5400000">
            <a:off x="342000" y="40037"/>
            <a:ext cx="432000" cy="1116000"/>
          </a:xfrm>
          <a:prstGeom prst="round2SameRect">
            <a:avLst>
              <a:gd name="adj1" fmla="val 50000"/>
              <a:gd name="adj2" fmla="val 0"/>
            </a:avLst>
          </a:prstGeom>
          <a:solidFill>
            <a:srgbClr val="A6BE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タイトル 1">
            <a:extLst>
              <a:ext uri="{FF2B5EF4-FFF2-40B4-BE49-F238E27FC236}">
                <a16:creationId xmlns:a16="http://schemas.microsoft.com/office/drawing/2014/main" id="{9B239559-228A-5F33-6D56-4F90F339EDC5}"/>
              </a:ext>
            </a:extLst>
          </p:cNvPr>
          <p:cNvSpPr txBox="1">
            <a:spLocks/>
          </p:cNvSpPr>
          <p:nvPr/>
        </p:nvSpPr>
        <p:spPr>
          <a:xfrm>
            <a:off x="56528" y="415174"/>
            <a:ext cx="1040422" cy="365125"/>
          </a:xfrm>
          <a:prstGeom prst="rect">
            <a:avLst/>
          </a:prstGeom>
        </p:spPr>
        <p:txBody>
          <a:bodyPr lIns="0" tIns="36000" rIns="0" bIns="0" anchor="ctr" anchorCtr="1"/>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en-US" altLang="ja-JP" sz="1900" spc="300" dirty="0">
                <a:solidFill>
                  <a:schemeClr val="bg1"/>
                </a:solidFill>
                <a:latin typeface="Noto Sans JP Medium" panose="020B0200000000000000" pitchFamily="50" charset="-128"/>
                <a:ea typeface="Noto Sans JP Medium" panose="020B0200000000000000" pitchFamily="50" charset="-128"/>
              </a:rPr>
              <a:t>4-2</a:t>
            </a:r>
            <a:endParaRPr lang="ja-JP" altLang="en-US" sz="1900" spc="300" dirty="0">
              <a:solidFill>
                <a:schemeClr val="bg1"/>
              </a:solidFill>
              <a:latin typeface="Noto Sans JP Medium" panose="020B0200000000000000" pitchFamily="50" charset="-128"/>
              <a:ea typeface="Noto Sans JP Medium" panose="020B0200000000000000" pitchFamily="50" charset="-128"/>
            </a:endParaRPr>
          </a:p>
        </p:txBody>
      </p:sp>
      <p:sp>
        <p:nvSpPr>
          <p:cNvPr id="11" name="タイトル 1">
            <a:extLst>
              <a:ext uri="{FF2B5EF4-FFF2-40B4-BE49-F238E27FC236}">
                <a16:creationId xmlns:a16="http://schemas.microsoft.com/office/drawing/2014/main" id="{84F4D137-8D51-CB24-A6EE-A5114D1B0BDA}"/>
              </a:ext>
            </a:extLst>
          </p:cNvPr>
          <p:cNvSpPr txBox="1">
            <a:spLocks/>
          </p:cNvSpPr>
          <p:nvPr/>
        </p:nvSpPr>
        <p:spPr>
          <a:xfrm>
            <a:off x="1116000" y="382428"/>
            <a:ext cx="7875600" cy="502689"/>
          </a:xfrm>
          <a:prstGeom prst="rect">
            <a:avLst/>
          </a:prstGeom>
        </p:spPr>
        <p:txBody>
          <a:bodyPr lIns="144000" tIns="0" bIns="0" anchor="ct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400" dirty="0">
                <a:solidFill>
                  <a:srgbClr val="54779B"/>
                </a:solidFill>
                <a:latin typeface="Noto Sans JP Medium" panose="020B0200000000000000" pitchFamily="50" charset="-128"/>
                <a:ea typeface="Noto Sans JP Medium" panose="020B0200000000000000" pitchFamily="50" charset="-128"/>
              </a:rPr>
              <a:t>研修等により両立支援の啓発を行う</a:t>
            </a:r>
          </a:p>
        </p:txBody>
      </p:sp>
      <p:pic>
        <p:nvPicPr>
          <p:cNvPr id="23" name="图形 22">
            <a:extLst>
              <a:ext uri="{FF2B5EF4-FFF2-40B4-BE49-F238E27FC236}">
                <a16:creationId xmlns:a16="http://schemas.microsoft.com/office/drawing/2014/main" id="{5D03E0E1-D792-93D5-4A00-ACF019189D8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721725" y="2540867"/>
            <a:ext cx="1194113" cy="1194113"/>
          </a:xfrm>
          <a:prstGeom prst="rect">
            <a:avLst/>
          </a:prstGeom>
        </p:spPr>
      </p:pic>
      <p:pic>
        <p:nvPicPr>
          <p:cNvPr id="26" name="图形 25">
            <a:extLst>
              <a:ext uri="{FF2B5EF4-FFF2-40B4-BE49-F238E27FC236}">
                <a16:creationId xmlns:a16="http://schemas.microsoft.com/office/drawing/2014/main" id="{420A36D2-2021-1E9D-AF5D-5869CC630A6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847710" y="3782949"/>
            <a:ext cx="3448581" cy="1067418"/>
          </a:xfrm>
          <a:prstGeom prst="rect">
            <a:avLst/>
          </a:prstGeom>
        </p:spPr>
      </p:pic>
      <p:sp>
        <p:nvSpPr>
          <p:cNvPr id="28" name="テキスト ボックス 15">
            <a:extLst>
              <a:ext uri="{FF2B5EF4-FFF2-40B4-BE49-F238E27FC236}">
                <a16:creationId xmlns:a16="http://schemas.microsoft.com/office/drawing/2014/main" id="{6A839B83-E3AD-EDE2-4AC0-CDEE1F91B954}"/>
              </a:ext>
            </a:extLst>
          </p:cNvPr>
          <p:cNvSpPr txBox="1"/>
          <p:nvPr/>
        </p:nvSpPr>
        <p:spPr>
          <a:xfrm>
            <a:off x="3655089" y="4898336"/>
            <a:ext cx="1833822" cy="338554"/>
          </a:xfrm>
          <a:prstGeom prst="rect">
            <a:avLst/>
          </a:prstGeom>
          <a:noFill/>
        </p:spPr>
        <p:txBody>
          <a:bodyPr wrap="square" rtlCol="0">
            <a:spAutoFit/>
          </a:bodyPr>
          <a:lstStyle/>
          <a:p>
            <a:pPr algn="ctr"/>
            <a:r>
              <a:rPr kumimoji="1" lang="ja-JP" altLang="en-US" sz="1600" dirty="0">
                <a:solidFill>
                  <a:srgbClr val="3B3838"/>
                </a:solidFill>
              </a:rPr>
              <a:t>全ての労働者</a:t>
            </a:r>
          </a:p>
        </p:txBody>
      </p:sp>
      <p:sp>
        <p:nvSpPr>
          <p:cNvPr id="29" name="テキスト ボックス 55">
            <a:extLst>
              <a:ext uri="{FF2B5EF4-FFF2-40B4-BE49-F238E27FC236}">
                <a16:creationId xmlns:a16="http://schemas.microsoft.com/office/drawing/2014/main" id="{E691CA08-A912-83D8-BE06-D4A54F8B0B65}"/>
              </a:ext>
            </a:extLst>
          </p:cNvPr>
          <p:cNvSpPr txBox="1"/>
          <p:nvPr/>
        </p:nvSpPr>
        <p:spPr>
          <a:xfrm>
            <a:off x="1236275" y="5386096"/>
            <a:ext cx="6671450" cy="461665"/>
          </a:xfrm>
          <a:prstGeom prst="rect">
            <a:avLst/>
          </a:prstGeom>
          <a:noFill/>
        </p:spPr>
        <p:txBody>
          <a:bodyPr wrap="square" lIns="91440" tIns="45720" rIns="91440" bIns="4572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kumimoji="1" lang="ja-JP" altLang="en-US" sz="2000" dirty="0">
                <a:solidFill>
                  <a:srgbClr val="3B3838"/>
                </a:solidFill>
                <a:latin typeface="Noto Sans JP Regular" panose="020B0200000000000000" pitchFamily="34" charset="-122"/>
                <a:ea typeface="Noto Sans JP Regular" panose="020B0200000000000000" pitchFamily="34" charset="-122"/>
              </a:rPr>
              <a:t>両立支援の円滑な実施に向け、研修等により</a:t>
            </a:r>
            <a:r>
              <a:rPr kumimoji="1" lang="ja-JP" altLang="en-US" sz="2400" dirty="0">
                <a:solidFill>
                  <a:srgbClr val="E13F85"/>
                </a:solidFill>
                <a:latin typeface="Noto Sans JP Bold" panose="020B0200000000000000" pitchFamily="34" charset="-122"/>
                <a:ea typeface="Noto Sans JP Bold" panose="020B0200000000000000" pitchFamily="34" charset="-122"/>
              </a:rPr>
              <a:t>啓発</a:t>
            </a:r>
            <a:r>
              <a:rPr kumimoji="1" lang="ja-JP" altLang="en-US" sz="2000" dirty="0">
                <a:solidFill>
                  <a:srgbClr val="3B3838"/>
                </a:solidFill>
                <a:latin typeface="Noto Sans JP Regular" panose="020B0200000000000000" pitchFamily="34" charset="-122"/>
                <a:ea typeface="Noto Sans JP Regular" panose="020B0200000000000000" pitchFamily="34" charset="-122"/>
              </a:rPr>
              <a:t>を行う</a:t>
            </a:r>
          </a:p>
        </p:txBody>
      </p:sp>
    </p:spTree>
    <p:extLst>
      <p:ext uri="{BB962C8B-B14F-4D97-AF65-F5344CB8AC3E}">
        <p14:creationId xmlns:p14="http://schemas.microsoft.com/office/powerpoint/2010/main" val="17182858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a:extLst>
              <a:ext uri="{FF2B5EF4-FFF2-40B4-BE49-F238E27FC236}">
                <a16:creationId xmlns:a16="http://schemas.microsoft.com/office/drawing/2014/main" id="{32A68436-64BE-4B47-B7EB-F43C52F9A813}"/>
              </a:ext>
            </a:extLst>
          </p:cNvPr>
          <p:cNvSpPr/>
          <p:nvPr/>
        </p:nvSpPr>
        <p:spPr>
          <a:xfrm>
            <a:off x="1763467" y="2053717"/>
            <a:ext cx="5610386" cy="400110"/>
          </a:xfrm>
          <a:prstGeom prst="rect">
            <a:avLst/>
          </a:prstGeom>
        </p:spPr>
        <p:txBody>
          <a:bodyPr wrap="square">
            <a:spAutoFit/>
          </a:bodyPr>
          <a:lstStyle/>
          <a:p>
            <a:pPr algn="ctr"/>
            <a:r>
              <a:rPr kumimoji="1" lang="ja-JP" altLang="en-US" dirty="0">
                <a:solidFill>
                  <a:srgbClr val="3B3838"/>
                </a:solidFill>
              </a:rPr>
              <a:t>安心して相談・申出を行えるように</a:t>
            </a:r>
            <a:r>
              <a:rPr kumimoji="1" lang="ja-JP" altLang="en-US" sz="2000" dirty="0">
                <a:solidFill>
                  <a:srgbClr val="E13F85"/>
                </a:solidFill>
                <a:latin typeface="Noto Sans JP Bold" panose="020B0200000000000000" pitchFamily="34" charset="-122"/>
                <a:ea typeface="Noto Sans JP Bold" panose="020B0200000000000000" pitchFamily="34" charset="-122"/>
              </a:rPr>
              <a:t>相談窓口</a:t>
            </a:r>
            <a:r>
              <a:rPr kumimoji="1" lang="ja-JP" altLang="en-US" dirty="0">
                <a:solidFill>
                  <a:srgbClr val="3B3838"/>
                </a:solidFill>
              </a:rPr>
              <a:t>を設置</a:t>
            </a:r>
            <a:endParaRPr lang="ja-JP" altLang="en-US" dirty="0">
              <a:solidFill>
                <a:srgbClr val="3B3838"/>
              </a:solidFill>
            </a:endParaRPr>
          </a:p>
        </p:txBody>
      </p:sp>
      <p:sp>
        <p:nvSpPr>
          <p:cNvPr id="4" name="スライド番号プレースホルダー 1">
            <a:extLst>
              <a:ext uri="{FF2B5EF4-FFF2-40B4-BE49-F238E27FC236}">
                <a16:creationId xmlns:a16="http://schemas.microsoft.com/office/drawing/2014/main" id="{B2B2EC17-04BE-BDF5-6578-B5BD2956CF90}"/>
              </a:ext>
            </a:extLst>
          </p:cNvPr>
          <p:cNvSpPr txBox="1">
            <a:spLocks/>
          </p:cNvSpPr>
          <p:nvPr/>
        </p:nvSpPr>
        <p:spPr>
          <a:xfrm>
            <a:off x="152400" y="6427788"/>
            <a:ext cx="20574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US" altLang="ja-JP" sz="1500" dirty="0">
                <a:solidFill>
                  <a:schemeClr val="accent4"/>
                </a:solidFill>
                <a:latin typeface="Noto Sans JP Regular" panose="020B0200000000000000" pitchFamily="34" charset="-128"/>
                <a:ea typeface="Noto Sans JP Regular" panose="020B0200000000000000" pitchFamily="34" charset="-128"/>
              </a:rPr>
              <a:t>22</a:t>
            </a:r>
            <a:endParaRPr kumimoji="1" lang="ja-JP" altLang="en-US" sz="1500" dirty="0">
              <a:solidFill>
                <a:schemeClr val="accent4"/>
              </a:solidFill>
              <a:latin typeface="Noto Sans JP Regular" panose="020B0200000000000000" pitchFamily="34" charset="-128"/>
              <a:ea typeface="Noto Sans JP Regular" panose="020B0200000000000000" pitchFamily="34" charset="-128"/>
            </a:endParaRPr>
          </a:p>
        </p:txBody>
      </p:sp>
      <p:sp>
        <p:nvSpPr>
          <p:cNvPr id="9" name="四角形: 上の 2 つの角を丸める 3">
            <a:extLst>
              <a:ext uri="{FF2B5EF4-FFF2-40B4-BE49-F238E27FC236}">
                <a16:creationId xmlns:a16="http://schemas.microsoft.com/office/drawing/2014/main" id="{D9CAA779-7598-850C-B20F-3310D7F54C55}"/>
              </a:ext>
            </a:extLst>
          </p:cNvPr>
          <p:cNvSpPr/>
          <p:nvPr/>
        </p:nvSpPr>
        <p:spPr>
          <a:xfrm rot="5400000">
            <a:off x="342000" y="40037"/>
            <a:ext cx="432000" cy="1116000"/>
          </a:xfrm>
          <a:prstGeom prst="round2SameRect">
            <a:avLst>
              <a:gd name="adj1" fmla="val 50000"/>
              <a:gd name="adj2" fmla="val 0"/>
            </a:avLst>
          </a:prstGeom>
          <a:solidFill>
            <a:srgbClr val="A6BE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タイトル 1">
            <a:extLst>
              <a:ext uri="{FF2B5EF4-FFF2-40B4-BE49-F238E27FC236}">
                <a16:creationId xmlns:a16="http://schemas.microsoft.com/office/drawing/2014/main" id="{05BC841A-0142-0C74-D7BF-24DA3F866A37}"/>
              </a:ext>
            </a:extLst>
          </p:cNvPr>
          <p:cNvSpPr txBox="1">
            <a:spLocks/>
          </p:cNvSpPr>
          <p:nvPr/>
        </p:nvSpPr>
        <p:spPr>
          <a:xfrm>
            <a:off x="56528" y="415174"/>
            <a:ext cx="1040422" cy="365125"/>
          </a:xfrm>
          <a:prstGeom prst="rect">
            <a:avLst/>
          </a:prstGeom>
        </p:spPr>
        <p:txBody>
          <a:bodyPr lIns="0" tIns="36000" rIns="0" bIns="0" anchor="ctr" anchorCtr="1"/>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en-US" altLang="ja-JP" sz="1900" spc="300" dirty="0">
                <a:solidFill>
                  <a:schemeClr val="bg1"/>
                </a:solidFill>
                <a:latin typeface="Noto Sans JP Medium" panose="020B0200000000000000" pitchFamily="50" charset="-128"/>
                <a:ea typeface="Noto Sans JP Medium" panose="020B0200000000000000" pitchFamily="50" charset="-128"/>
              </a:rPr>
              <a:t>4-3</a:t>
            </a:r>
            <a:endParaRPr lang="ja-JP" altLang="en-US" sz="1900" spc="300" dirty="0">
              <a:solidFill>
                <a:schemeClr val="bg1"/>
              </a:solidFill>
              <a:latin typeface="Noto Sans JP Medium" panose="020B0200000000000000" pitchFamily="50" charset="-128"/>
              <a:ea typeface="Noto Sans JP Medium" panose="020B0200000000000000" pitchFamily="50" charset="-128"/>
            </a:endParaRPr>
          </a:p>
        </p:txBody>
      </p:sp>
      <p:sp>
        <p:nvSpPr>
          <p:cNvPr id="23" name="タイトル 1">
            <a:extLst>
              <a:ext uri="{FF2B5EF4-FFF2-40B4-BE49-F238E27FC236}">
                <a16:creationId xmlns:a16="http://schemas.microsoft.com/office/drawing/2014/main" id="{485CF4D6-0B5B-75D3-3136-50BB9F26192D}"/>
              </a:ext>
            </a:extLst>
          </p:cNvPr>
          <p:cNvSpPr txBox="1">
            <a:spLocks/>
          </p:cNvSpPr>
          <p:nvPr/>
        </p:nvSpPr>
        <p:spPr>
          <a:xfrm>
            <a:off x="1116000" y="382428"/>
            <a:ext cx="7875600" cy="502689"/>
          </a:xfrm>
          <a:prstGeom prst="rect">
            <a:avLst/>
          </a:prstGeom>
        </p:spPr>
        <p:txBody>
          <a:bodyPr lIns="144000" tIns="0" bIns="0" anchor="ct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400" dirty="0">
                <a:solidFill>
                  <a:srgbClr val="54779B"/>
                </a:solidFill>
                <a:latin typeface="Noto Sans JP Medium" panose="020B0200000000000000" pitchFamily="50" charset="-128"/>
                <a:ea typeface="Noto Sans JP Medium" panose="020B0200000000000000" pitchFamily="50" charset="-128"/>
              </a:rPr>
              <a:t>相談窓口等を設置する</a:t>
            </a:r>
          </a:p>
        </p:txBody>
      </p:sp>
      <p:grpSp>
        <p:nvGrpSpPr>
          <p:cNvPr id="26" name="グループ化 25">
            <a:extLst>
              <a:ext uri="{FF2B5EF4-FFF2-40B4-BE49-F238E27FC236}">
                <a16:creationId xmlns:a16="http://schemas.microsoft.com/office/drawing/2014/main" id="{596583EE-2ECE-AC12-4356-9F3AC9D3D8CA}"/>
              </a:ext>
            </a:extLst>
          </p:cNvPr>
          <p:cNvGrpSpPr/>
          <p:nvPr/>
        </p:nvGrpSpPr>
        <p:grpSpPr>
          <a:xfrm>
            <a:off x="1116001" y="1066147"/>
            <a:ext cx="6905319" cy="457866"/>
            <a:chOff x="-4363105" y="1502225"/>
            <a:chExt cx="7200900" cy="457866"/>
          </a:xfrm>
        </p:grpSpPr>
        <p:sp>
          <p:nvSpPr>
            <p:cNvPr id="27" name="四角形: 角を丸くする 11">
              <a:extLst>
                <a:ext uri="{FF2B5EF4-FFF2-40B4-BE49-F238E27FC236}">
                  <a16:creationId xmlns:a16="http://schemas.microsoft.com/office/drawing/2014/main" id="{45EF3B9E-7D9E-2BE9-BC32-29715121B359}"/>
                </a:ext>
              </a:extLst>
            </p:cNvPr>
            <p:cNvSpPr/>
            <p:nvPr/>
          </p:nvSpPr>
          <p:spPr>
            <a:xfrm>
              <a:off x="-4363105" y="1502225"/>
              <a:ext cx="7200900" cy="457866"/>
            </a:xfrm>
            <a:prstGeom prst="roundRect">
              <a:avLst/>
            </a:prstGeom>
            <a:solidFill>
              <a:srgbClr val="FFFF96"/>
            </a:solidFill>
          </p:spPr>
          <p:txBody>
            <a:bodyPr wrap="square" rtlCol="0" anchor="ctr">
              <a:spAutoFit/>
            </a:bodyPr>
            <a:lstStyle/>
            <a:p>
              <a:pPr algn="ctr"/>
              <a:endParaRPr kumimoji="1" lang="ja-JP" altLang="en-US" dirty="0">
                <a:latin typeface="+mn-ea"/>
              </a:endParaRPr>
            </a:p>
          </p:txBody>
        </p:sp>
        <p:sp>
          <p:nvSpPr>
            <p:cNvPr id="28" name="正方形/長方形 24">
              <a:extLst>
                <a:ext uri="{FF2B5EF4-FFF2-40B4-BE49-F238E27FC236}">
                  <a16:creationId xmlns:a16="http://schemas.microsoft.com/office/drawing/2014/main" id="{D9740DB4-490D-53C5-A1ED-E3398C0AC194}"/>
                </a:ext>
              </a:extLst>
            </p:cNvPr>
            <p:cNvSpPr/>
            <p:nvPr/>
          </p:nvSpPr>
          <p:spPr>
            <a:xfrm>
              <a:off x="-4222650" y="1592659"/>
              <a:ext cx="6919990" cy="276999"/>
            </a:xfrm>
            <a:prstGeom prst="rect">
              <a:avLst/>
            </a:prstGeom>
            <a:noFill/>
            <a:ln>
              <a:noFill/>
            </a:ln>
          </p:spPr>
          <p:txBody>
            <a:bodyPr wrap="square" lIns="36000" tIns="0" rIns="36000" bIns="0" anchor="ctr" anchorCtr="0">
              <a:spAutoFit/>
            </a:bodyPr>
            <a:lstStyle/>
            <a:p>
              <a:pPr algn="ctr"/>
              <a:r>
                <a:rPr lang="ja-JP" altLang="en-US" dirty="0">
                  <a:solidFill>
                    <a:srgbClr val="3B3838"/>
                  </a:solidFill>
                  <a:latin typeface="Noto Sans JP Regular" panose="020B0200000000000000" pitchFamily="50" charset="-128"/>
                  <a:ea typeface="Noto Sans JP Regular" panose="020B0200000000000000" pitchFamily="50" charset="-128"/>
                </a:rPr>
                <a:t>治療と仕事の両立支援は、原則として労働者の申出から始まる</a:t>
              </a:r>
            </a:p>
          </p:txBody>
        </p:sp>
      </p:grpSp>
      <p:pic>
        <p:nvPicPr>
          <p:cNvPr id="29" name="图形 28">
            <a:extLst>
              <a:ext uri="{FF2B5EF4-FFF2-40B4-BE49-F238E27FC236}">
                <a16:creationId xmlns:a16="http://schemas.microsoft.com/office/drawing/2014/main" id="{3620F281-A388-3E80-6022-046D50A2303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25702" y="955034"/>
            <a:ext cx="535533" cy="819051"/>
          </a:xfrm>
          <a:prstGeom prst="rect">
            <a:avLst/>
          </a:prstGeom>
        </p:spPr>
      </p:pic>
      <p:sp>
        <p:nvSpPr>
          <p:cNvPr id="31" name="矢印: 下 5">
            <a:extLst>
              <a:ext uri="{FF2B5EF4-FFF2-40B4-BE49-F238E27FC236}">
                <a16:creationId xmlns:a16="http://schemas.microsoft.com/office/drawing/2014/main" id="{F7EA0BDC-368C-75D0-D7F3-AFA7B12624BB}"/>
              </a:ext>
            </a:extLst>
          </p:cNvPr>
          <p:cNvSpPr>
            <a:spLocks noChangeAspect="1"/>
          </p:cNvSpPr>
          <p:nvPr/>
        </p:nvSpPr>
        <p:spPr>
          <a:xfrm>
            <a:off x="4335332" y="1635126"/>
            <a:ext cx="473336" cy="339762"/>
          </a:xfrm>
          <a:prstGeom prst="downArrow">
            <a:avLst/>
          </a:prstGeom>
          <a:solidFill>
            <a:srgbClr val="A6BE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4" name="图形 33">
            <a:extLst>
              <a:ext uri="{FF2B5EF4-FFF2-40B4-BE49-F238E27FC236}">
                <a16:creationId xmlns:a16="http://schemas.microsoft.com/office/drawing/2014/main" id="{69D64CCA-2716-F45E-420B-C6ABE856DD9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804115" y="3782845"/>
            <a:ext cx="2307795" cy="1700480"/>
          </a:xfrm>
          <a:prstGeom prst="rect">
            <a:avLst/>
          </a:prstGeom>
        </p:spPr>
      </p:pic>
      <p:sp>
        <p:nvSpPr>
          <p:cNvPr id="35" name="テキスト ボックス 11">
            <a:extLst>
              <a:ext uri="{FF2B5EF4-FFF2-40B4-BE49-F238E27FC236}">
                <a16:creationId xmlns:a16="http://schemas.microsoft.com/office/drawing/2014/main" id="{00146389-0051-4091-8AB7-7D7E292CC0CF}"/>
              </a:ext>
            </a:extLst>
          </p:cNvPr>
          <p:cNvSpPr txBox="1"/>
          <p:nvPr/>
        </p:nvSpPr>
        <p:spPr>
          <a:xfrm>
            <a:off x="5023637" y="4443582"/>
            <a:ext cx="900000" cy="276999"/>
          </a:xfrm>
          <a:prstGeom prst="rect">
            <a:avLst/>
          </a:prstGeom>
          <a:noFill/>
          <a:ln>
            <a:noFill/>
          </a:ln>
        </p:spPr>
        <p:txBody>
          <a:bodyPr wrap="square" rtlCol="0">
            <a:spAutoFit/>
          </a:bodyPr>
          <a:lstStyle/>
          <a:p>
            <a:pPr algn="ctr"/>
            <a:r>
              <a:rPr kumimoji="1" lang="ja-JP" altLang="en-US" sz="1200" dirty="0">
                <a:solidFill>
                  <a:srgbClr val="304862"/>
                </a:solidFill>
                <a:latin typeface="Noto Sans JP Bold" panose="020B0200000000000000" pitchFamily="34" charset="-122"/>
                <a:ea typeface="Noto Sans JP Bold" panose="020B0200000000000000" pitchFamily="34" charset="-122"/>
              </a:rPr>
              <a:t>相談窓口</a:t>
            </a:r>
          </a:p>
        </p:txBody>
      </p:sp>
      <p:sp>
        <p:nvSpPr>
          <p:cNvPr id="38" name="吹き出し: 円形 20">
            <a:extLst>
              <a:ext uri="{FF2B5EF4-FFF2-40B4-BE49-F238E27FC236}">
                <a16:creationId xmlns:a16="http://schemas.microsoft.com/office/drawing/2014/main" id="{47B965FB-E475-1282-9024-6A0BD0538B33}"/>
              </a:ext>
            </a:extLst>
          </p:cNvPr>
          <p:cNvSpPr/>
          <p:nvPr/>
        </p:nvSpPr>
        <p:spPr>
          <a:xfrm>
            <a:off x="7483513" y="1777117"/>
            <a:ext cx="1169578" cy="710395"/>
          </a:xfrm>
          <a:prstGeom prst="wedgeEllipseCallout">
            <a:avLst>
              <a:gd name="adj1" fmla="val -63373"/>
              <a:gd name="adj2" fmla="val 18813"/>
            </a:avLst>
          </a:prstGeom>
          <a:solidFill>
            <a:srgbClr val="55779B"/>
          </a:solidFill>
          <a:ln w="31750" cap="rnd">
            <a:no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テキスト ボックス 61">
            <a:extLst>
              <a:ext uri="{FF2B5EF4-FFF2-40B4-BE49-F238E27FC236}">
                <a16:creationId xmlns:a16="http://schemas.microsoft.com/office/drawing/2014/main" id="{DB0F165B-A701-CE69-019A-999AE44248BC}"/>
              </a:ext>
            </a:extLst>
          </p:cNvPr>
          <p:cNvSpPr txBox="1"/>
          <p:nvPr/>
        </p:nvSpPr>
        <p:spPr>
          <a:xfrm>
            <a:off x="7522473" y="1947648"/>
            <a:ext cx="1091659" cy="369332"/>
          </a:xfrm>
          <a:prstGeom prst="rect">
            <a:avLst/>
          </a:prstGeom>
          <a:noFill/>
        </p:spPr>
        <p:txBody>
          <a:bodyPr wrap="square" rtlCol="0">
            <a:spAutoFit/>
          </a:bodyPr>
          <a:lstStyle/>
          <a:p>
            <a:pPr algn="ctr"/>
            <a:r>
              <a:rPr kumimoji="1" lang="ja-JP" altLang="en-US" dirty="0">
                <a:solidFill>
                  <a:schemeClr val="bg1"/>
                </a:solidFill>
                <a:latin typeface="+mj-lt"/>
                <a:ea typeface="Noto Sans JP Medium" panose="020B0200000000000000" pitchFamily="50" charset="-128"/>
              </a:rPr>
              <a:t>重要</a:t>
            </a:r>
          </a:p>
        </p:txBody>
      </p:sp>
      <p:grpSp>
        <p:nvGrpSpPr>
          <p:cNvPr id="43" name="组合 42">
            <a:extLst>
              <a:ext uri="{FF2B5EF4-FFF2-40B4-BE49-F238E27FC236}">
                <a16:creationId xmlns:a16="http://schemas.microsoft.com/office/drawing/2014/main" id="{A42C8CFC-22AE-8EB2-7CA0-2A0B7802B259}"/>
              </a:ext>
            </a:extLst>
          </p:cNvPr>
          <p:cNvGrpSpPr/>
          <p:nvPr/>
        </p:nvGrpSpPr>
        <p:grpSpPr>
          <a:xfrm>
            <a:off x="2946896" y="2722185"/>
            <a:ext cx="4739907" cy="536206"/>
            <a:chOff x="3378200" y="3475115"/>
            <a:chExt cx="5509495" cy="684531"/>
          </a:xfrm>
        </p:grpSpPr>
        <p:sp>
          <p:nvSpPr>
            <p:cNvPr id="44" name="吹き出し: 角を丸めた四角形 3">
              <a:extLst>
                <a:ext uri="{FF2B5EF4-FFF2-40B4-BE49-F238E27FC236}">
                  <a16:creationId xmlns:a16="http://schemas.microsoft.com/office/drawing/2014/main" id="{9ACCDE70-9A03-F0AD-6FFA-2B3D7F592BB0}"/>
                </a:ext>
              </a:extLst>
            </p:cNvPr>
            <p:cNvSpPr/>
            <p:nvPr/>
          </p:nvSpPr>
          <p:spPr>
            <a:xfrm>
              <a:off x="3378200" y="3475115"/>
              <a:ext cx="5509495" cy="684531"/>
            </a:xfrm>
            <a:prstGeom prst="wedgeRoundRectCallout">
              <a:avLst>
                <a:gd name="adj1" fmla="val 20007"/>
                <a:gd name="adj2" fmla="val -110959"/>
                <a:gd name="adj3" fmla="val 16667"/>
              </a:avLst>
            </a:prstGeom>
            <a:solidFill>
              <a:srgbClr val="55779B"/>
            </a:solidFill>
          </p:spPr>
          <p:txBody>
            <a:bodyPr wrap="square" rtlCol="0" anchor="ctr">
              <a:spAutoFit/>
            </a:bodyPr>
            <a:lstStyle/>
            <a:p>
              <a:pPr algn="ctr"/>
              <a:endParaRPr kumimoji="1" lang="ja-JP" altLang="en-US" dirty="0">
                <a:latin typeface="+mn-ea"/>
              </a:endParaRPr>
            </a:p>
          </p:txBody>
        </p:sp>
        <p:sp>
          <p:nvSpPr>
            <p:cNvPr id="45" name="正方形/長方形 17">
              <a:extLst>
                <a:ext uri="{FF2B5EF4-FFF2-40B4-BE49-F238E27FC236}">
                  <a16:creationId xmlns:a16="http://schemas.microsoft.com/office/drawing/2014/main" id="{63ED2FFD-9CA8-9F0E-81ED-CCD7D0B9A430}"/>
                </a:ext>
              </a:extLst>
            </p:cNvPr>
            <p:cNvSpPr/>
            <p:nvPr/>
          </p:nvSpPr>
          <p:spPr>
            <a:xfrm>
              <a:off x="3497384" y="3575348"/>
              <a:ext cx="5271126" cy="484067"/>
            </a:xfrm>
            <a:prstGeom prst="rect">
              <a:avLst/>
            </a:prstGeom>
          </p:spPr>
          <p:txBody>
            <a:bodyPr wrap="square" tIns="0" bIns="0" anchor="ctr" anchorCtr="1">
              <a:noAutofit/>
            </a:bodyPr>
            <a:lstStyle/>
            <a:p>
              <a:pPr algn="ctr"/>
              <a:r>
                <a:rPr kumimoji="1" lang="ja-JP" altLang="en-US" sz="1600" dirty="0">
                  <a:solidFill>
                    <a:schemeClr val="bg1"/>
                  </a:solidFill>
                  <a:latin typeface="Noto Sans JP Medium" panose="020B0200000000000000" pitchFamily="50" charset="-128"/>
                  <a:ea typeface="Noto Sans JP Medium" panose="020B0200000000000000" pitchFamily="50" charset="-128"/>
                </a:rPr>
                <a:t>人事労務部門の担当者、産業保健スタッフなど</a:t>
              </a:r>
            </a:p>
          </p:txBody>
        </p:sp>
      </p:grpSp>
      <p:sp>
        <p:nvSpPr>
          <p:cNvPr id="47" name="角丸四角形 1">
            <a:extLst>
              <a:ext uri="{FF2B5EF4-FFF2-40B4-BE49-F238E27FC236}">
                <a16:creationId xmlns:a16="http://schemas.microsoft.com/office/drawing/2014/main" id="{FE925E34-1EF1-674E-5FF8-77198793C7F3}"/>
              </a:ext>
            </a:extLst>
          </p:cNvPr>
          <p:cNvSpPr/>
          <p:nvPr/>
        </p:nvSpPr>
        <p:spPr>
          <a:xfrm>
            <a:off x="1177160" y="3429001"/>
            <a:ext cx="6789681" cy="2772370"/>
          </a:xfrm>
          <a:prstGeom prst="roundRect">
            <a:avLst>
              <a:gd name="adj" fmla="val 4144"/>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51" name="グループ化 20">
            <a:extLst>
              <a:ext uri="{FF2B5EF4-FFF2-40B4-BE49-F238E27FC236}">
                <a16:creationId xmlns:a16="http://schemas.microsoft.com/office/drawing/2014/main" id="{AC8DB1F1-86A4-C5F7-0CDD-412D9E87417A}"/>
              </a:ext>
            </a:extLst>
          </p:cNvPr>
          <p:cNvGrpSpPr/>
          <p:nvPr/>
        </p:nvGrpSpPr>
        <p:grpSpPr>
          <a:xfrm>
            <a:off x="2010827" y="3651999"/>
            <a:ext cx="1872144" cy="1119955"/>
            <a:chOff x="6780723" y="1770113"/>
            <a:chExt cx="1475246" cy="783411"/>
          </a:xfrm>
        </p:grpSpPr>
        <p:sp>
          <p:nvSpPr>
            <p:cNvPr id="52" name="吹き出し: 円形 20">
              <a:extLst>
                <a:ext uri="{FF2B5EF4-FFF2-40B4-BE49-F238E27FC236}">
                  <a16:creationId xmlns:a16="http://schemas.microsoft.com/office/drawing/2014/main" id="{DCCED8CA-EFC2-4562-B154-95878104D492}"/>
                </a:ext>
              </a:extLst>
            </p:cNvPr>
            <p:cNvSpPr/>
            <p:nvPr/>
          </p:nvSpPr>
          <p:spPr>
            <a:xfrm>
              <a:off x="6780723" y="1770113"/>
              <a:ext cx="1475246" cy="783411"/>
            </a:xfrm>
            <a:prstGeom prst="wedgeEllipseCallout">
              <a:avLst>
                <a:gd name="adj1" fmla="val 61521"/>
                <a:gd name="adj2" fmla="val 5818"/>
              </a:avLst>
            </a:prstGeom>
            <a:solidFill>
              <a:srgbClr val="55779B"/>
            </a:solidFill>
            <a:ln w="31750" cap="rnd">
              <a:no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19">
              <a:extLst>
                <a:ext uri="{FF2B5EF4-FFF2-40B4-BE49-F238E27FC236}">
                  <a16:creationId xmlns:a16="http://schemas.microsoft.com/office/drawing/2014/main" id="{6C9D2FE4-C939-2E69-F366-483E4AE077AF}"/>
                </a:ext>
              </a:extLst>
            </p:cNvPr>
            <p:cNvSpPr txBox="1"/>
            <p:nvPr/>
          </p:nvSpPr>
          <p:spPr>
            <a:xfrm>
              <a:off x="6866881" y="1935764"/>
              <a:ext cx="1302925" cy="452110"/>
            </a:xfrm>
            <a:prstGeom prst="rect">
              <a:avLst/>
            </a:prstGeom>
            <a:noFill/>
          </p:spPr>
          <p:txBody>
            <a:bodyPr wrap="square" rtlCol="0">
              <a:spAutoFit/>
            </a:bodyPr>
            <a:lstStyle/>
            <a:p>
              <a:pPr algn="ctr"/>
              <a:r>
                <a:rPr kumimoji="1" lang="ja-JP" altLang="en-US" dirty="0">
                  <a:solidFill>
                    <a:schemeClr val="bg1"/>
                  </a:solidFill>
                  <a:latin typeface="Noto Sans JP Medium" panose="020B0200000000000000" pitchFamily="50" charset="-128"/>
                  <a:ea typeface="Noto Sans JP Medium" panose="020B0200000000000000" pitchFamily="50" charset="-128"/>
                </a:rPr>
                <a:t>情報は適切に</a:t>
              </a:r>
            </a:p>
            <a:p>
              <a:pPr algn="ctr"/>
              <a:r>
                <a:rPr kumimoji="1" lang="ja-JP" altLang="en-US" dirty="0">
                  <a:solidFill>
                    <a:schemeClr val="bg1"/>
                  </a:solidFill>
                  <a:latin typeface="Noto Sans JP Medium" panose="020B0200000000000000" pitchFamily="50" charset="-128"/>
                  <a:ea typeface="Noto Sans JP Medium" panose="020B0200000000000000" pitchFamily="50" charset="-128"/>
                </a:rPr>
                <a:t>管理します！</a:t>
              </a:r>
            </a:p>
          </p:txBody>
        </p:sp>
      </p:grpSp>
      <p:sp>
        <p:nvSpPr>
          <p:cNvPr id="54" name="テキスト ボックス 55">
            <a:extLst>
              <a:ext uri="{FF2B5EF4-FFF2-40B4-BE49-F238E27FC236}">
                <a16:creationId xmlns:a16="http://schemas.microsoft.com/office/drawing/2014/main" id="{C82A1CCB-D69D-E68B-2FEC-0B8B66DD2E3A}"/>
              </a:ext>
            </a:extLst>
          </p:cNvPr>
          <p:cNvSpPr txBox="1"/>
          <p:nvPr/>
        </p:nvSpPr>
        <p:spPr>
          <a:xfrm>
            <a:off x="1236275" y="5588665"/>
            <a:ext cx="6671450" cy="461665"/>
          </a:xfrm>
          <a:prstGeom prst="rect">
            <a:avLst/>
          </a:prstGeom>
          <a:noFill/>
        </p:spPr>
        <p:txBody>
          <a:bodyPr wrap="square" lIns="91440" tIns="45720" rIns="91440" bIns="4572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kumimoji="1" lang="ja-JP" altLang="en-US" sz="2400" dirty="0">
                <a:solidFill>
                  <a:srgbClr val="E13F85"/>
                </a:solidFill>
                <a:latin typeface="Noto Sans JP Bold" panose="020B0200000000000000" pitchFamily="34" charset="-122"/>
                <a:ea typeface="Noto Sans JP Bold" panose="020B0200000000000000" pitchFamily="34" charset="-122"/>
              </a:rPr>
              <a:t>情報の取り扱い方法を明確化して周知する</a:t>
            </a:r>
          </a:p>
        </p:txBody>
      </p:sp>
    </p:spTree>
    <p:extLst>
      <p:ext uri="{BB962C8B-B14F-4D97-AF65-F5344CB8AC3E}">
        <p14:creationId xmlns:p14="http://schemas.microsoft.com/office/powerpoint/2010/main" val="41675125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8ACC8AB5-4FC6-4A39-9A40-A120367BB2CF}"/>
              </a:ext>
            </a:extLst>
          </p:cNvPr>
          <p:cNvSpPr/>
          <p:nvPr/>
        </p:nvSpPr>
        <p:spPr>
          <a:xfrm>
            <a:off x="529427" y="1027275"/>
            <a:ext cx="7133222" cy="369332"/>
          </a:xfrm>
          <a:prstGeom prst="rect">
            <a:avLst/>
          </a:prstGeom>
        </p:spPr>
        <p:txBody>
          <a:bodyPr wrap="square">
            <a:spAutoFit/>
          </a:bodyPr>
          <a:lstStyle/>
          <a:p>
            <a:r>
              <a:rPr lang="ja-JP" altLang="en-US" dirty="0">
                <a:solidFill>
                  <a:srgbClr val="E13F85"/>
                </a:solidFill>
                <a:latin typeface="Noto Sans JP Medium" panose="020B0200000000000000" pitchFamily="34" charset="-122"/>
                <a:ea typeface="Noto Sans JP Medium" panose="020B0200000000000000" pitchFamily="34" charset="-122"/>
              </a:rPr>
              <a:t>①</a:t>
            </a:r>
            <a:r>
              <a:rPr lang="ja-JP" altLang="en-US" dirty="0">
                <a:solidFill>
                  <a:srgbClr val="3B3838"/>
                </a:solidFill>
                <a:latin typeface="Noto Sans JP Medium" panose="020B0200000000000000" pitchFamily="34" charset="-122"/>
                <a:ea typeface="Noto Sans JP Medium" panose="020B0200000000000000" pitchFamily="34" charset="-122"/>
              </a:rPr>
              <a:t>休暇制度、勤務制度の整備</a:t>
            </a:r>
            <a:endParaRPr lang="en-US" altLang="ja-JP" dirty="0">
              <a:solidFill>
                <a:srgbClr val="3B3838"/>
              </a:solidFill>
              <a:latin typeface="Noto Sans JP Medium" panose="020B0200000000000000" pitchFamily="34" charset="-122"/>
              <a:ea typeface="Noto Sans JP Medium" panose="020B0200000000000000" pitchFamily="34" charset="-122"/>
            </a:endParaRPr>
          </a:p>
        </p:txBody>
      </p:sp>
      <p:sp>
        <p:nvSpPr>
          <p:cNvPr id="5" name="正方形/長方形 4">
            <a:extLst>
              <a:ext uri="{FF2B5EF4-FFF2-40B4-BE49-F238E27FC236}">
                <a16:creationId xmlns:a16="http://schemas.microsoft.com/office/drawing/2014/main" id="{1C374B50-C675-446A-9DAC-0E1E80B86876}"/>
              </a:ext>
            </a:extLst>
          </p:cNvPr>
          <p:cNvSpPr/>
          <p:nvPr/>
        </p:nvSpPr>
        <p:spPr>
          <a:xfrm>
            <a:off x="529426" y="3208299"/>
            <a:ext cx="7133223" cy="369332"/>
          </a:xfrm>
          <a:prstGeom prst="rect">
            <a:avLst/>
          </a:prstGeom>
        </p:spPr>
        <p:txBody>
          <a:bodyPr wrap="square">
            <a:spAutoFit/>
          </a:bodyPr>
          <a:lstStyle/>
          <a:p>
            <a:r>
              <a:rPr lang="ja-JP" altLang="en-US" dirty="0">
                <a:solidFill>
                  <a:srgbClr val="E13F85"/>
                </a:solidFill>
                <a:latin typeface="Noto Sans JP Medium" panose="020B0200000000000000" pitchFamily="34" charset="-122"/>
                <a:ea typeface="Noto Sans JP Medium" panose="020B0200000000000000" pitchFamily="34" charset="-122"/>
              </a:rPr>
              <a:t>③</a:t>
            </a:r>
            <a:r>
              <a:rPr lang="ja-JP" altLang="en-US" dirty="0">
                <a:solidFill>
                  <a:srgbClr val="3B3838"/>
                </a:solidFill>
                <a:latin typeface="Noto Sans JP Medium" panose="020B0200000000000000" pitchFamily="34" charset="-122"/>
                <a:ea typeface="Noto Sans JP Medium" panose="020B0200000000000000" pitchFamily="34" charset="-122"/>
              </a:rPr>
              <a:t>関係者間の円滑な情報共有のための仕組みづくり</a:t>
            </a:r>
          </a:p>
        </p:txBody>
      </p:sp>
      <p:sp>
        <p:nvSpPr>
          <p:cNvPr id="9" name="正方形/長方形 8">
            <a:extLst>
              <a:ext uri="{FF2B5EF4-FFF2-40B4-BE49-F238E27FC236}">
                <a16:creationId xmlns:a16="http://schemas.microsoft.com/office/drawing/2014/main" id="{95CA96CF-BE45-463B-A47C-3725C7F7FA68}"/>
              </a:ext>
            </a:extLst>
          </p:cNvPr>
          <p:cNvSpPr/>
          <p:nvPr/>
        </p:nvSpPr>
        <p:spPr>
          <a:xfrm>
            <a:off x="529426" y="2487119"/>
            <a:ext cx="7133223" cy="369332"/>
          </a:xfrm>
          <a:prstGeom prst="rect">
            <a:avLst/>
          </a:prstGeom>
        </p:spPr>
        <p:txBody>
          <a:bodyPr wrap="square">
            <a:spAutoFit/>
          </a:bodyPr>
          <a:lstStyle/>
          <a:p>
            <a:r>
              <a:rPr lang="ja-JP" altLang="en-US" dirty="0">
                <a:solidFill>
                  <a:srgbClr val="E13F85"/>
                </a:solidFill>
                <a:latin typeface="Noto Sans JP Medium" panose="020B0200000000000000" pitchFamily="34" charset="-122"/>
                <a:ea typeface="Noto Sans JP Medium" panose="020B0200000000000000" pitchFamily="34" charset="-122"/>
              </a:rPr>
              <a:t>②</a:t>
            </a:r>
            <a:r>
              <a:rPr lang="ja-JP" altLang="en-US" dirty="0">
                <a:solidFill>
                  <a:srgbClr val="3B3838"/>
                </a:solidFill>
                <a:latin typeface="Noto Sans JP Medium" panose="020B0200000000000000" pitchFamily="34" charset="-122"/>
                <a:ea typeface="Noto Sans JP Medium" panose="020B0200000000000000" pitchFamily="34" charset="-122"/>
              </a:rPr>
              <a:t>労働者から申出があった場合の対応手順、関係者の役割の整理</a:t>
            </a:r>
          </a:p>
        </p:txBody>
      </p:sp>
      <p:sp>
        <p:nvSpPr>
          <p:cNvPr id="10" name="正方形/長方形 9">
            <a:extLst>
              <a:ext uri="{FF2B5EF4-FFF2-40B4-BE49-F238E27FC236}">
                <a16:creationId xmlns:a16="http://schemas.microsoft.com/office/drawing/2014/main" id="{E0383F83-A9F2-4F5A-949A-6EDC63F9779F}"/>
              </a:ext>
            </a:extLst>
          </p:cNvPr>
          <p:cNvSpPr/>
          <p:nvPr/>
        </p:nvSpPr>
        <p:spPr>
          <a:xfrm>
            <a:off x="529425" y="3929479"/>
            <a:ext cx="7133223" cy="369332"/>
          </a:xfrm>
          <a:prstGeom prst="rect">
            <a:avLst/>
          </a:prstGeom>
        </p:spPr>
        <p:txBody>
          <a:bodyPr wrap="square">
            <a:spAutoFit/>
          </a:bodyPr>
          <a:lstStyle/>
          <a:p>
            <a:r>
              <a:rPr lang="ja-JP" altLang="en-US" dirty="0">
                <a:solidFill>
                  <a:srgbClr val="E13F85"/>
                </a:solidFill>
                <a:latin typeface="Noto Sans JP Medium" panose="020B0200000000000000" pitchFamily="34" charset="-122"/>
                <a:ea typeface="Noto Sans JP Medium" panose="020B0200000000000000" pitchFamily="34" charset="-122"/>
              </a:rPr>
              <a:t>④</a:t>
            </a:r>
            <a:r>
              <a:rPr lang="ja-JP" altLang="en-US" dirty="0">
                <a:solidFill>
                  <a:srgbClr val="3B3838"/>
                </a:solidFill>
                <a:latin typeface="Noto Sans JP Medium" panose="020B0200000000000000" pitchFamily="34" charset="-122"/>
                <a:ea typeface="Noto Sans JP Medium" panose="020B0200000000000000" pitchFamily="34" charset="-122"/>
              </a:rPr>
              <a:t>両立支援に関する制度や体制の実効性の確保</a:t>
            </a:r>
          </a:p>
        </p:txBody>
      </p:sp>
      <p:sp>
        <p:nvSpPr>
          <p:cNvPr id="11" name="正方形/長方形 10">
            <a:extLst>
              <a:ext uri="{FF2B5EF4-FFF2-40B4-BE49-F238E27FC236}">
                <a16:creationId xmlns:a16="http://schemas.microsoft.com/office/drawing/2014/main" id="{D2DC3560-A897-4F44-87BC-0B8FCF93EF60}"/>
              </a:ext>
            </a:extLst>
          </p:cNvPr>
          <p:cNvSpPr/>
          <p:nvPr/>
        </p:nvSpPr>
        <p:spPr>
          <a:xfrm>
            <a:off x="529426" y="4896880"/>
            <a:ext cx="7133222" cy="369332"/>
          </a:xfrm>
          <a:prstGeom prst="rect">
            <a:avLst/>
          </a:prstGeom>
        </p:spPr>
        <p:txBody>
          <a:bodyPr wrap="square">
            <a:spAutoFit/>
          </a:bodyPr>
          <a:lstStyle/>
          <a:p>
            <a:r>
              <a:rPr lang="ja-JP" altLang="en-US" dirty="0">
                <a:solidFill>
                  <a:srgbClr val="E13F85"/>
                </a:solidFill>
                <a:latin typeface="Noto Sans JP Medium" panose="020B0200000000000000" pitchFamily="34" charset="-122"/>
                <a:ea typeface="Noto Sans JP Medium" panose="020B0200000000000000" pitchFamily="34" charset="-122"/>
              </a:rPr>
              <a:t>⑤</a:t>
            </a:r>
            <a:r>
              <a:rPr lang="ja-JP" altLang="en-US" dirty="0">
                <a:solidFill>
                  <a:srgbClr val="3B3838"/>
                </a:solidFill>
                <a:latin typeface="Noto Sans JP Medium" panose="020B0200000000000000" pitchFamily="34" charset="-122"/>
                <a:ea typeface="Noto Sans JP Medium" panose="020B0200000000000000" pitchFamily="34" charset="-122"/>
              </a:rPr>
              <a:t>労使等の協力</a:t>
            </a:r>
          </a:p>
        </p:txBody>
      </p:sp>
      <p:sp>
        <p:nvSpPr>
          <p:cNvPr id="12" name="正方形/長方形 11">
            <a:extLst>
              <a:ext uri="{FF2B5EF4-FFF2-40B4-BE49-F238E27FC236}">
                <a16:creationId xmlns:a16="http://schemas.microsoft.com/office/drawing/2014/main" id="{0EE5A7E0-B7A7-4B04-8620-9AF059A23B58}"/>
              </a:ext>
            </a:extLst>
          </p:cNvPr>
          <p:cNvSpPr/>
          <p:nvPr/>
        </p:nvSpPr>
        <p:spPr>
          <a:xfrm>
            <a:off x="819614" y="1403254"/>
            <a:ext cx="6898790" cy="1077218"/>
          </a:xfrm>
          <a:prstGeom prst="rect">
            <a:avLst/>
          </a:prstGeom>
        </p:spPr>
        <p:txBody>
          <a:bodyPr wrap="square" lIns="91440" tIns="45720" rIns="91440" bIns="45720" anchor="t">
            <a:spAutoFit/>
          </a:bodyPr>
          <a:lstStyle/>
          <a:p>
            <a:pPr marL="285750" indent="-285750">
              <a:buFont typeface="Wingdings" panose="05000000000000000000" pitchFamily="2" charset="2"/>
              <a:buChar char="ü"/>
            </a:pPr>
            <a:r>
              <a:rPr lang="ja-JP" altLang="en-US" sz="1600" dirty="0">
                <a:solidFill>
                  <a:srgbClr val="3B3838"/>
                </a:solidFill>
                <a:latin typeface="+mn-ea"/>
              </a:rPr>
              <a:t>時間単位の年次有給休暇（労使協定による）</a:t>
            </a:r>
            <a:endParaRPr lang="en-US" altLang="ja-JP" sz="1600" dirty="0">
              <a:solidFill>
                <a:srgbClr val="3B3838"/>
              </a:solidFill>
              <a:latin typeface="+mn-ea"/>
            </a:endParaRPr>
          </a:p>
          <a:p>
            <a:pPr marL="285750" indent="-285750">
              <a:buFont typeface="Wingdings" panose="05000000000000000000" pitchFamily="2" charset="2"/>
              <a:buChar char="ü"/>
            </a:pPr>
            <a:r>
              <a:rPr lang="ja-JP" altLang="en-US" sz="1600" dirty="0">
                <a:solidFill>
                  <a:srgbClr val="3B3838"/>
                </a:solidFill>
                <a:latin typeface="+mn-ea"/>
              </a:rPr>
              <a:t>傷病休暇・病気休暇</a:t>
            </a:r>
            <a:endParaRPr lang="en-US" altLang="ja-JP" sz="1600" dirty="0">
              <a:solidFill>
                <a:srgbClr val="3B3838"/>
              </a:solidFill>
              <a:latin typeface="+mn-ea"/>
            </a:endParaRPr>
          </a:p>
          <a:p>
            <a:pPr marL="285750" indent="-285750">
              <a:buFont typeface="Wingdings" panose="05000000000000000000" pitchFamily="2" charset="2"/>
              <a:buChar char="ü"/>
            </a:pPr>
            <a:r>
              <a:rPr lang="ja-JP" altLang="en-US" sz="1600" dirty="0">
                <a:solidFill>
                  <a:srgbClr val="3B3838"/>
                </a:solidFill>
                <a:latin typeface="+mn-ea"/>
              </a:rPr>
              <a:t>時差出勤制度・短時間勤務制度</a:t>
            </a:r>
          </a:p>
          <a:p>
            <a:pPr marL="285750" indent="-285750">
              <a:buFont typeface="Wingdings" panose="05000000000000000000" pitchFamily="2" charset="2"/>
              <a:buChar char="ü"/>
            </a:pPr>
            <a:r>
              <a:rPr lang="ja-JP" altLang="en-US" sz="1600" dirty="0">
                <a:solidFill>
                  <a:srgbClr val="3B3838"/>
                </a:solidFill>
                <a:latin typeface="+mn-ea"/>
              </a:rPr>
              <a:t>在宅勤務（テレワーク）制度　</a:t>
            </a:r>
            <a:r>
              <a:rPr lang="en-US" altLang="ja-JP" sz="1600" dirty="0">
                <a:solidFill>
                  <a:srgbClr val="3B3838"/>
                </a:solidFill>
                <a:latin typeface="+mn-ea"/>
              </a:rPr>
              <a:t>etc.</a:t>
            </a:r>
            <a:endParaRPr lang="ja-JP" altLang="en-US" sz="1600" dirty="0">
              <a:solidFill>
                <a:srgbClr val="3B3838"/>
              </a:solidFill>
              <a:latin typeface="+mn-ea"/>
            </a:endParaRPr>
          </a:p>
        </p:txBody>
      </p:sp>
      <p:sp>
        <p:nvSpPr>
          <p:cNvPr id="13" name="正方形/長方形 12">
            <a:extLst>
              <a:ext uri="{FF2B5EF4-FFF2-40B4-BE49-F238E27FC236}">
                <a16:creationId xmlns:a16="http://schemas.microsoft.com/office/drawing/2014/main" id="{CF4F7DC9-02A5-4761-AA65-353524C640EB}"/>
              </a:ext>
            </a:extLst>
          </p:cNvPr>
          <p:cNvSpPr/>
          <p:nvPr/>
        </p:nvSpPr>
        <p:spPr>
          <a:xfrm>
            <a:off x="819614" y="2863098"/>
            <a:ext cx="6898790" cy="338554"/>
          </a:xfrm>
          <a:prstGeom prst="rect">
            <a:avLst/>
          </a:prstGeom>
        </p:spPr>
        <p:txBody>
          <a:bodyPr wrap="square">
            <a:spAutoFit/>
          </a:bodyPr>
          <a:lstStyle/>
          <a:p>
            <a:pPr marL="285750" indent="-285750">
              <a:buFont typeface="Wingdings" panose="05000000000000000000" pitchFamily="2" charset="2"/>
              <a:buChar char="ü"/>
            </a:pPr>
            <a:r>
              <a:rPr lang="ja-JP" altLang="en-US" sz="1600">
                <a:solidFill>
                  <a:srgbClr val="3B3838"/>
                </a:solidFill>
                <a:latin typeface="+mn-ea"/>
              </a:rPr>
              <a:t>関係者の役割と対応手順をあらかじめ整理する</a:t>
            </a:r>
          </a:p>
        </p:txBody>
      </p:sp>
      <p:sp>
        <p:nvSpPr>
          <p:cNvPr id="14" name="正方形/長方形 13">
            <a:extLst>
              <a:ext uri="{FF2B5EF4-FFF2-40B4-BE49-F238E27FC236}">
                <a16:creationId xmlns:a16="http://schemas.microsoft.com/office/drawing/2014/main" id="{B8EF3799-32D5-4A35-B948-B3EDA6E0084F}"/>
              </a:ext>
            </a:extLst>
          </p:cNvPr>
          <p:cNvSpPr/>
          <p:nvPr/>
        </p:nvSpPr>
        <p:spPr>
          <a:xfrm>
            <a:off x="819615" y="3584278"/>
            <a:ext cx="6542080" cy="338554"/>
          </a:xfrm>
          <a:prstGeom prst="rect">
            <a:avLst/>
          </a:prstGeom>
        </p:spPr>
        <p:txBody>
          <a:bodyPr wrap="square">
            <a:spAutoFit/>
          </a:bodyPr>
          <a:lstStyle/>
          <a:p>
            <a:pPr marL="285750" indent="-285750">
              <a:buFont typeface="Wingdings" panose="05000000000000000000" pitchFamily="2" charset="2"/>
              <a:buChar char="ü"/>
            </a:pPr>
            <a:r>
              <a:rPr lang="ja-JP" altLang="en-US" sz="1600" dirty="0">
                <a:solidFill>
                  <a:srgbClr val="3B3838"/>
                </a:solidFill>
                <a:latin typeface="+mn-ea"/>
              </a:rPr>
              <a:t>主治医との情報連携をスムーズに行うための書類等の様式整備等</a:t>
            </a:r>
          </a:p>
        </p:txBody>
      </p:sp>
      <p:sp>
        <p:nvSpPr>
          <p:cNvPr id="15" name="正方形/長方形 14">
            <a:extLst>
              <a:ext uri="{FF2B5EF4-FFF2-40B4-BE49-F238E27FC236}">
                <a16:creationId xmlns:a16="http://schemas.microsoft.com/office/drawing/2014/main" id="{9C05B8B9-831A-4E1C-BB4F-B7D0410D856B}"/>
              </a:ext>
            </a:extLst>
          </p:cNvPr>
          <p:cNvSpPr/>
          <p:nvPr/>
        </p:nvSpPr>
        <p:spPr>
          <a:xfrm>
            <a:off x="819614" y="4305458"/>
            <a:ext cx="7031757" cy="584775"/>
          </a:xfrm>
          <a:prstGeom prst="rect">
            <a:avLst/>
          </a:prstGeom>
        </p:spPr>
        <p:txBody>
          <a:bodyPr wrap="square">
            <a:spAutoFit/>
          </a:bodyPr>
          <a:lstStyle/>
          <a:p>
            <a:pPr marL="285750" indent="-285750">
              <a:buFont typeface="Wingdings" panose="05000000000000000000" pitchFamily="2" charset="2"/>
              <a:buChar char="ü"/>
            </a:pPr>
            <a:r>
              <a:rPr lang="ja-JP" altLang="en-US" sz="1600" dirty="0">
                <a:solidFill>
                  <a:srgbClr val="3B3838"/>
                </a:solidFill>
                <a:latin typeface="+mn-ea"/>
              </a:rPr>
              <a:t>労働者への各種制度および相談窓口の周知</a:t>
            </a:r>
            <a:endParaRPr lang="en-US" altLang="ja-JP" sz="1600" dirty="0">
              <a:solidFill>
                <a:srgbClr val="3B3838"/>
              </a:solidFill>
              <a:latin typeface="+mn-ea"/>
            </a:endParaRPr>
          </a:p>
          <a:p>
            <a:pPr marL="285750" indent="-285750">
              <a:buFont typeface="Wingdings" panose="05000000000000000000" pitchFamily="2" charset="2"/>
              <a:buChar char="ü"/>
            </a:pPr>
            <a:r>
              <a:rPr lang="ja-JP" altLang="en-US" sz="1600" dirty="0">
                <a:solidFill>
                  <a:srgbClr val="3B3838"/>
                </a:solidFill>
                <a:latin typeface="+mn-ea"/>
              </a:rPr>
              <a:t>管理職への研修の実施</a:t>
            </a:r>
          </a:p>
        </p:txBody>
      </p:sp>
      <p:sp>
        <p:nvSpPr>
          <p:cNvPr id="16" name="正方形/長方形 15">
            <a:extLst>
              <a:ext uri="{FF2B5EF4-FFF2-40B4-BE49-F238E27FC236}">
                <a16:creationId xmlns:a16="http://schemas.microsoft.com/office/drawing/2014/main" id="{39EB1EF8-1BBF-4009-871E-1110A8ECD122}"/>
              </a:ext>
            </a:extLst>
          </p:cNvPr>
          <p:cNvSpPr/>
          <p:nvPr/>
        </p:nvSpPr>
        <p:spPr>
          <a:xfrm>
            <a:off x="819614" y="5272860"/>
            <a:ext cx="7376532" cy="584775"/>
          </a:xfrm>
          <a:prstGeom prst="rect">
            <a:avLst/>
          </a:prstGeom>
        </p:spPr>
        <p:txBody>
          <a:bodyPr wrap="square">
            <a:spAutoFit/>
          </a:bodyPr>
          <a:lstStyle/>
          <a:p>
            <a:pPr marL="285750" indent="-285750">
              <a:buFont typeface="Wingdings" panose="05000000000000000000" pitchFamily="2" charset="2"/>
              <a:buChar char="ü"/>
            </a:pPr>
            <a:r>
              <a:rPr lang="ja-JP" altLang="en-US" sz="1600">
                <a:solidFill>
                  <a:srgbClr val="3B3838"/>
                </a:solidFill>
                <a:latin typeface="+mn-ea"/>
              </a:rPr>
              <a:t>制度や体制の整備等の環境整備に向けた検討を行う際は、労使や産業保健スタッフが連携して取り組む</a:t>
            </a:r>
          </a:p>
        </p:txBody>
      </p:sp>
      <p:sp>
        <p:nvSpPr>
          <p:cNvPr id="6" name="正方形/長方形 5">
            <a:extLst>
              <a:ext uri="{FF2B5EF4-FFF2-40B4-BE49-F238E27FC236}">
                <a16:creationId xmlns:a16="http://schemas.microsoft.com/office/drawing/2014/main" id="{9D2B3460-EE8E-4A8E-8B73-561B62499C07}"/>
              </a:ext>
            </a:extLst>
          </p:cNvPr>
          <p:cNvSpPr/>
          <p:nvPr/>
        </p:nvSpPr>
        <p:spPr>
          <a:xfrm>
            <a:off x="347448" y="5916298"/>
            <a:ext cx="8787161" cy="369332"/>
          </a:xfrm>
          <a:prstGeom prst="rect">
            <a:avLst/>
          </a:prstGeom>
        </p:spPr>
        <p:txBody>
          <a:bodyPr wrap="square" lIns="91440" tIns="45720" rIns="91440" bIns="45720" anchor="t">
            <a:spAutoFit/>
          </a:bodyPr>
          <a:lstStyle/>
          <a:p>
            <a:r>
              <a:rPr kumimoji="1" lang="ja-JP" altLang="en-US" dirty="0">
                <a:solidFill>
                  <a:srgbClr val="E13F85"/>
                </a:solidFill>
                <a:latin typeface="Noto Sans JP Medium" panose="020B0200000000000000" pitchFamily="34" charset="-122"/>
                <a:ea typeface="Noto Sans JP Medium" panose="020B0200000000000000" pitchFamily="34" charset="-122"/>
              </a:rPr>
              <a:t>仕事と育児の両立支援や仕事と介護の両立支援など、既存の取組を生かす！</a:t>
            </a:r>
            <a:endParaRPr lang="ja-JP" altLang="en-US" dirty="0">
              <a:solidFill>
                <a:srgbClr val="E13F85"/>
              </a:solidFill>
              <a:latin typeface="Noto Sans JP Medium" panose="020B0200000000000000" pitchFamily="34" charset="-122"/>
              <a:ea typeface="Noto Sans JP Medium" panose="020B0200000000000000" pitchFamily="34" charset="-122"/>
            </a:endParaRPr>
          </a:p>
        </p:txBody>
      </p:sp>
      <p:sp>
        <p:nvSpPr>
          <p:cNvPr id="7" name="スライド番号プレースホルダー 1">
            <a:extLst>
              <a:ext uri="{FF2B5EF4-FFF2-40B4-BE49-F238E27FC236}">
                <a16:creationId xmlns:a16="http://schemas.microsoft.com/office/drawing/2014/main" id="{1C1EC234-E021-A7F0-B399-7E7D8792BA5C}"/>
              </a:ext>
            </a:extLst>
          </p:cNvPr>
          <p:cNvSpPr txBox="1">
            <a:spLocks/>
          </p:cNvSpPr>
          <p:nvPr/>
        </p:nvSpPr>
        <p:spPr>
          <a:xfrm>
            <a:off x="152400" y="6427788"/>
            <a:ext cx="20574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US" altLang="ja-JP" sz="1500" dirty="0">
                <a:solidFill>
                  <a:schemeClr val="accent4"/>
                </a:solidFill>
                <a:latin typeface="Noto Sans JP Regular" panose="020B0200000000000000" pitchFamily="34" charset="-128"/>
                <a:ea typeface="Noto Sans JP Regular" panose="020B0200000000000000" pitchFamily="34" charset="-128"/>
              </a:rPr>
              <a:t>23</a:t>
            </a:r>
            <a:endParaRPr kumimoji="1" lang="ja-JP" altLang="en-US" sz="1500" dirty="0">
              <a:solidFill>
                <a:schemeClr val="accent4"/>
              </a:solidFill>
              <a:latin typeface="Noto Sans JP Regular" panose="020B0200000000000000" pitchFamily="34" charset="-128"/>
              <a:ea typeface="Noto Sans JP Regular" panose="020B0200000000000000" pitchFamily="34" charset="-128"/>
            </a:endParaRPr>
          </a:p>
        </p:txBody>
      </p:sp>
      <p:sp>
        <p:nvSpPr>
          <p:cNvPr id="8" name="四角形: 上の 2 つの角を丸める 3">
            <a:extLst>
              <a:ext uri="{FF2B5EF4-FFF2-40B4-BE49-F238E27FC236}">
                <a16:creationId xmlns:a16="http://schemas.microsoft.com/office/drawing/2014/main" id="{9C12CC17-9044-C316-0E5E-0817BE78918A}"/>
              </a:ext>
            </a:extLst>
          </p:cNvPr>
          <p:cNvSpPr/>
          <p:nvPr/>
        </p:nvSpPr>
        <p:spPr>
          <a:xfrm rot="5400000">
            <a:off x="342000" y="40037"/>
            <a:ext cx="432000" cy="1116000"/>
          </a:xfrm>
          <a:prstGeom prst="round2SameRect">
            <a:avLst>
              <a:gd name="adj1" fmla="val 50000"/>
              <a:gd name="adj2" fmla="val 0"/>
            </a:avLst>
          </a:prstGeom>
          <a:solidFill>
            <a:srgbClr val="A6BE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タイトル 1">
            <a:extLst>
              <a:ext uri="{FF2B5EF4-FFF2-40B4-BE49-F238E27FC236}">
                <a16:creationId xmlns:a16="http://schemas.microsoft.com/office/drawing/2014/main" id="{5F73F879-9AD4-3BF5-5BA8-9D678502ABA2}"/>
              </a:ext>
            </a:extLst>
          </p:cNvPr>
          <p:cNvSpPr txBox="1">
            <a:spLocks/>
          </p:cNvSpPr>
          <p:nvPr/>
        </p:nvSpPr>
        <p:spPr>
          <a:xfrm>
            <a:off x="56528" y="415174"/>
            <a:ext cx="1040422" cy="365125"/>
          </a:xfrm>
          <a:prstGeom prst="rect">
            <a:avLst/>
          </a:prstGeom>
        </p:spPr>
        <p:txBody>
          <a:bodyPr lIns="0" tIns="36000" rIns="0" bIns="0" anchor="ctr" anchorCtr="1"/>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en-US" altLang="ja-JP" sz="1900" spc="300" dirty="0">
                <a:solidFill>
                  <a:schemeClr val="bg1"/>
                </a:solidFill>
                <a:latin typeface="Noto Sans JP Medium" panose="020B0200000000000000" pitchFamily="50" charset="-128"/>
                <a:ea typeface="Noto Sans JP Medium" panose="020B0200000000000000" pitchFamily="50" charset="-128"/>
              </a:rPr>
              <a:t>4-4</a:t>
            </a:r>
            <a:endParaRPr lang="ja-JP" altLang="en-US" sz="1900" spc="300" dirty="0">
              <a:solidFill>
                <a:schemeClr val="bg1"/>
              </a:solidFill>
              <a:latin typeface="Noto Sans JP Medium" panose="020B0200000000000000" pitchFamily="50" charset="-128"/>
              <a:ea typeface="Noto Sans JP Medium" panose="020B0200000000000000" pitchFamily="50" charset="-128"/>
            </a:endParaRPr>
          </a:p>
        </p:txBody>
      </p:sp>
      <p:sp>
        <p:nvSpPr>
          <p:cNvPr id="18" name="タイトル 1">
            <a:extLst>
              <a:ext uri="{FF2B5EF4-FFF2-40B4-BE49-F238E27FC236}">
                <a16:creationId xmlns:a16="http://schemas.microsoft.com/office/drawing/2014/main" id="{6FC51642-437F-955B-AB42-355E09F85AA0}"/>
              </a:ext>
            </a:extLst>
          </p:cNvPr>
          <p:cNvSpPr txBox="1">
            <a:spLocks/>
          </p:cNvSpPr>
          <p:nvPr/>
        </p:nvSpPr>
        <p:spPr>
          <a:xfrm>
            <a:off x="1116000" y="382428"/>
            <a:ext cx="7875600" cy="502689"/>
          </a:xfrm>
          <a:prstGeom prst="rect">
            <a:avLst/>
          </a:prstGeom>
        </p:spPr>
        <p:txBody>
          <a:bodyPr lIns="144000" tIns="0" bIns="0" anchor="ct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400" dirty="0">
                <a:solidFill>
                  <a:srgbClr val="54779B"/>
                </a:solidFill>
                <a:latin typeface="Noto Sans JP Medium" panose="020B0200000000000000" pitchFamily="50" charset="-128"/>
                <a:ea typeface="Noto Sans JP Medium" panose="020B0200000000000000" pitchFamily="50" charset="-128"/>
              </a:rPr>
              <a:t>両立支援に関する制度・体制等を整備する</a:t>
            </a:r>
          </a:p>
        </p:txBody>
      </p:sp>
    </p:spTree>
    <p:extLst>
      <p:ext uri="{BB962C8B-B14F-4D97-AF65-F5344CB8AC3E}">
        <p14:creationId xmlns:p14="http://schemas.microsoft.com/office/powerpoint/2010/main" val="37562630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9">
            <a:extLst>
              <a:ext uri="{FF2B5EF4-FFF2-40B4-BE49-F238E27FC236}">
                <a16:creationId xmlns:a16="http://schemas.microsoft.com/office/drawing/2014/main" id="{BEE22DBF-4B68-3636-783B-BA2CDBDA99FA}"/>
              </a:ext>
            </a:extLst>
          </p:cNvPr>
          <p:cNvSpPr/>
          <p:nvPr/>
        </p:nvSpPr>
        <p:spPr>
          <a:xfrm>
            <a:off x="0" y="2795369"/>
            <a:ext cx="9144000" cy="1244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2">
            <a:extLst>
              <a:ext uri="{FF2B5EF4-FFF2-40B4-BE49-F238E27FC236}">
                <a16:creationId xmlns:a16="http://schemas.microsoft.com/office/drawing/2014/main" id="{5E9D0703-9A75-89D6-B8B7-6A816CA0E8F8}"/>
              </a:ext>
            </a:extLst>
          </p:cNvPr>
          <p:cNvSpPr/>
          <p:nvPr/>
        </p:nvSpPr>
        <p:spPr>
          <a:xfrm>
            <a:off x="0" y="3123914"/>
            <a:ext cx="9143999" cy="584775"/>
          </a:xfrm>
          <a:prstGeom prst="rect">
            <a:avLst/>
          </a:prstGeom>
        </p:spPr>
        <p:txBody>
          <a:bodyPr wrap="square" tIns="0" bIns="0" anchor="ctr" anchorCtr="0">
            <a:spAutoFit/>
          </a:bodyPr>
          <a:lstStyle/>
          <a:p>
            <a:pPr algn="ctr"/>
            <a:r>
              <a:rPr lang="en-US" altLang="ja-JP" sz="3800" dirty="0">
                <a:solidFill>
                  <a:schemeClr val="bg1"/>
                </a:solidFill>
                <a:latin typeface="Noto Sans JP Medium" panose="020B0200000000000000" pitchFamily="34" charset="-128"/>
                <a:ea typeface="Noto Sans JP Medium" panose="020B0200000000000000" pitchFamily="34" charset="-128"/>
              </a:rPr>
              <a:t>5. </a:t>
            </a:r>
            <a:r>
              <a:rPr lang="ja-JP" altLang="en-US" sz="3800" dirty="0">
                <a:solidFill>
                  <a:schemeClr val="bg1"/>
                </a:solidFill>
                <a:latin typeface="Noto Sans JP Medium" panose="020B0200000000000000" pitchFamily="34" charset="-128"/>
                <a:ea typeface="Noto Sans JP Medium" panose="020B0200000000000000" pitchFamily="34" charset="-128"/>
              </a:rPr>
              <a:t>公的機関を利用する</a:t>
            </a:r>
          </a:p>
        </p:txBody>
      </p:sp>
      <p:pic>
        <p:nvPicPr>
          <p:cNvPr id="6" name="図 8">
            <a:extLst>
              <a:ext uri="{FF2B5EF4-FFF2-40B4-BE49-F238E27FC236}">
                <a16:creationId xmlns:a16="http://schemas.microsoft.com/office/drawing/2014/main" id="{3F5E7647-6A03-2662-0482-362E99B79753}"/>
              </a:ext>
            </a:extLst>
          </p:cNvPr>
          <p:cNvPicPr>
            <a:picLocks noChangeAspect="1"/>
          </p:cNvPicPr>
          <p:nvPr/>
        </p:nvPicPr>
        <p:blipFill>
          <a:blip r:embed="rId3"/>
          <a:stretch>
            <a:fillRect/>
          </a:stretch>
        </p:blipFill>
        <p:spPr>
          <a:xfrm>
            <a:off x="7154904" y="763659"/>
            <a:ext cx="1158791" cy="1923817"/>
          </a:xfrm>
          <a:prstGeom prst="rect">
            <a:avLst/>
          </a:prstGeom>
        </p:spPr>
      </p:pic>
      <p:sp>
        <p:nvSpPr>
          <p:cNvPr id="7" name="正方形/長方形 13">
            <a:extLst>
              <a:ext uri="{FF2B5EF4-FFF2-40B4-BE49-F238E27FC236}">
                <a16:creationId xmlns:a16="http://schemas.microsoft.com/office/drawing/2014/main" id="{BD2E2E53-8960-13A0-2D70-323CF92A5605}"/>
              </a:ext>
            </a:extLst>
          </p:cNvPr>
          <p:cNvSpPr/>
          <p:nvPr/>
        </p:nvSpPr>
        <p:spPr>
          <a:xfrm>
            <a:off x="0" y="4092575"/>
            <a:ext cx="9144000" cy="748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14">
            <a:extLst>
              <a:ext uri="{FF2B5EF4-FFF2-40B4-BE49-F238E27FC236}">
                <a16:creationId xmlns:a16="http://schemas.microsoft.com/office/drawing/2014/main" id="{CF9AC402-9752-100B-BF3B-47D5F3870C6B}"/>
              </a:ext>
            </a:extLst>
          </p:cNvPr>
          <p:cNvSpPr/>
          <p:nvPr/>
        </p:nvSpPr>
        <p:spPr>
          <a:xfrm>
            <a:off x="0" y="2670175"/>
            <a:ext cx="9144000" cy="748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矩形 2">
            <a:extLst>
              <a:ext uri="{FF2B5EF4-FFF2-40B4-BE49-F238E27FC236}">
                <a16:creationId xmlns:a16="http://schemas.microsoft.com/office/drawing/2014/main" id="{D132C76F-0CEC-C32B-FD4C-3CA2A51FF854}"/>
              </a:ext>
            </a:extLst>
          </p:cNvPr>
          <p:cNvSpPr/>
          <p:nvPr/>
        </p:nvSpPr>
        <p:spPr>
          <a:xfrm>
            <a:off x="200660" y="6427788"/>
            <a:ext cx="289560" cy="294640"/>
          </a:xfrm>
          <a:prstGeom prst="rect">
            <a:avLst/>
          </a:prstGeom>
          <a:solidFill>
            <a:srgbClr val="F9C9D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スライド番号プレースホルダー 1">
            <a:extLst>
              <a:ext uri="{FF2B5EF4-FFF2-40B4-BE49-F238E27FC236}">
                <a16:creationId xmlns:a16="http://schemas.microsoft.com/office/drawing/2014/main" id="{1E5EB8DD-8C2B-AB76-093A-4FD693C65641}"/>
              </a:ext>
            </a:extLst>
          </p:cNvPr>
          <p:cNvSpPr txBox="1">
            <a:spLocks/>
          </p:cNvSpPr>
          <p:nvPr/>
        </p:nvSpPr>
        <p:spPr>
          <a:xfrm>
            <a:off x="152399" y="6427788"/>
            <a:ext cx="45296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US" altLang="ja-JP" sz="1500" dirty="0">
                <a:solidFill>
                  <a:schemeClr val="bg1"/>
                </a:solidFill>
                <a:latin typeface="Noto Sans JP Regular" panose="020B0200000000000000" pitchFamily="34" charset="-128"/>
                <a:ea typeface="Noto Sans JP Regular" panose="020B0200000000000000" pitchFamily="34" charset="-128"/>
              </a:rPr>
              <a:t>24</a:t>
            </a:r>
            <a:endParaRPr kumimoji="1" lang="ja-JP" altLang="en-US" sz="1500" dirty="0">
              <a:solidFill>
                <a:schemeClr val="bg1"/>
              </a:solidFill>
              <a:latin typeface="Noto Sans JP Regular" panose="020B0200000000000000" pitchFamily="34" charset="-128"/>
              <a:ea typeface="Noto Sans JP Regular" panose="020B0200000000000000" pitchFamily="34" charset="-128"/>
            </a:endParaRPr>
          </a:p>
        </p:txBody>
      </p:sp>
    </p:spTree>
    <p:extLst>
      <p:ext uri="{BB962C8B-B14F-4D97-AF65-F5344CB8AC3E}">
        <p14:creationId xmlns:p14="http://schemas.microsoft.com/office/powerpoint/2010/main" val="16908588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a:extLst>
              <a:ext uri="{FF2B5EF4-FFF2-40B4-BE49-F238E27FC236}">
                <a16:creationId xmlns:a16="http://schemas.microsoft.com/office/drawing/2014/main" id="{C8817E4F-1CCB-4256-A9E8-2FDA642C63F9}"/>
              </a:ext>
            </a:extLst>
          </p:cNvPr>
          <p:cNvGraphicFramePr>
            <a:graphicFrameLocks noGrp="1"/>
          </p:cNvGraphicFramePr>
          <p:nvPr>
            <p:extLst>
              <p:ext uri="{D42A27DB-BD31-4B8C-83A1-F6EECF244321}">
                <p14:modId xmlns:p14="http://schemas.microsoft.com/office/powerpoint/2010/main" val="306997050"/>
              </p:ext>
            </p:extLst>
          </p:nvPr>
        </p:nvGraphicFramePr>
        <p:xfrm>
          <a:off x="228829" y="929640"/>
          <a:ext cx="8686341" cy="5309068"/>
        </p:xfrm>
        <a:graphic>
          <a:graphicData uri="http://schemas.openxmlformats.org/drawingml/2006/table">
            <a:tbl>
              <a:tblPr firstRow="1" bandRow="1">
                <a:tableStyleId>{5940675A-B579-460E-94D1-54222C63F5DA}</a:tableStyleId>
              </a:tblPr>
              <a:tblGrid>
                <a:gridCol w="2534618">
                  <a:extLst>
                    <a:ext uri="{9D8B030D-6E8A-4147-A177-3AD203B41FA5}">
                      <a16:colId xmlns:a16="http://schemas.microsoft.com/office/drawing/2014/main" val="2250432100"/>
                    </a:ext>
                  </a:extLst>
                </a:gridCol>
                <a:gridCol w="6151723">
                  <a:extLst>
                    <a:ext uri="{9D8B030D-6E8A-4147-A177-3AD203B41FA5}">
                      <a16:colId xmlns:a16="http://schemas.microsoft.com/office/drawing/2014/main" val="1095710110"/>
                    </a:ext>
                  </a:extLst>
                </a:gridCol>
              </a:tblGrid>
              <a:tr h="1295400">
                <a:tc>
                  <a:txBody>
                    <a:bodyPr/>
                    <a:lstStyle/>
                    <a:p>
                      <a:r>
                        <a:rPr kumimoji="1" lang="ja-JP" altLang="en-US" sz="1200" dirty="0">
                          <a:solidFill>
                            <a:srgbClr val="3B3838"/>
                          </a:solidFill>
                          <a:latin typeface="+mn-ea"/>
                          <a:ea typeface="+mn-ea"/>
                        </a:rPr>
                        <a:t>産業保健総合支援</a:t>
                      </a:r>
                      <a:endParaRPr lang="en-US" altLang="ja-JP" sz="1200" dirty="0">
                        <a:solidFill>
                          <a:srgbClr val="3B3838"/>
                        </a:solidFill>
                        <a:latin typeface="+mn-ea"/>
                        <a:ea typeface="+mn-ea"/>
                      </a:endParaRPr>
                    </a:p>
                    <a:p>
                      <a:pPr lvl="0">
                        <a:buNone/>
                      </a:pPr>
                      <a:r>
                        <a:rPr kumimoji="1" lang="ja-JP" altLang="en-US" sz="1200" dirty="0">
                          <a:solidFill>
                            <a:srgbClr val="3B3838"/>
                          </a:solidFill>
                          <a:latin typeface="+mn-ea"/>
                          <a:ea typeface="+mn-ea"/>
                        </a:rPr>
                        <a:t>センター</a:t>
                      </a:r>
                      <a:endParaRPr kumimoji="1" lang="en-US" altLang="ja-JP" sz="1200" dirty="0">
                        <a:solidFill>
                          <a:srgbClr val="3B3838"/>
                        </a:solidFill>
                        <a:latin typeface="+mn-ea"/>
                        <a:ea typeface="+mn-ea"/>
                      </a:endParaRPr>
                    </a:p>
                    <a:p>
                      <a:r>
                        <a:rPr kumimoji="1" lang="ja-JP" altLang="en-US" sz="1200" dirty="0">
                          <a:solidFill>
                            <a:srgbClr val="3B3838"/>
                          </a:solidFill>
                          <a:latin typeface="+mn-ea"/>
                          <a:ea typeface="+mn-ea"/>
                        </a:rPr>
                        <a:t>（さんぽセンター）</a:t>
                      </a:r>
                    </a:p>
                  </a:txBody>
                  <a:tcPr anchor="ctr">
                    <a:lnL w="12700" cap="flat" cmpd="sng" algn="ctr">
                      <a:solidFill>
                        <a:srgbClr val="3B3838"/>
                      </a:solidFill>
                      <a:prstDash val="solid"/>
                      <a:round/>
                      <a:headEnd type="none" w="med" len="med"/>
                      <a:tailEnd type="none" w="med" len="med"/>
                    </a:lnL>
                    <a:lnR w="12700" cap="flat" cmpd="sng" algn="ctr">
                      <a:solidFill>
                        <a:srgbClr val="3B3838"/>
                      </a:solidFill>
                      <a:prstDash val="solid"/>
                      <a:round/>
                      <a:headEnd type="none" w="med" len="med"/>
                      <a:tailEnd type="none" w="med" len="med"/>
                    </a:lnR>
                    <a:lnT w="12700" cap="flat" cmpd="sng" algn="ctr">
                      <a:solidFill>
                        <a:srgbClr val="3B3838"/>
                      </a:solidFill>
                      <a:prstDash val="solid"/>
                      <a:round/>
                      <a:headEnd type="none" w="med" len="med"/>
                      <a:tailEnd type="none" w="med" len="med"/>
                    </a:lnT>
                    <a:lnB w="12700" cap="flat" cmpd="sng" algn="ctr">
                      <a:solidFill>
                        <a:srgbClr val="3B3838"/>
                      </a:solidFill>
                      <a:prstDash val="solid"/>
                      <a:round/>
                      <a:headEnd type="none" w="med" len="med"/>
                      <a:tailEnd type="none" w="med" len="med"/>
                    </a:lnB>
                    <a:solidFill>
                      <a:srgbClr val="FCE9F1"/>
                    </a:solidFill>
                  </a:tcPr>
                </a:tc>
                <a:tc>
                  <a:txBody>
                    <a:bodyPr/>
                    <a:lstStyle/>
                    <a:p>
                      <a:pPr lvl="0">
                        <a:buNone/>
                      </a:pPr>
                      <a:r>
                        <a:rPr lang="ja-JP" sz="1050" b="0" i="0" u="none" strike="noStrike" noProof="0" dirty="0">
                          <a:solidFill>
                            <a:srgbClr val="3B3838"/>
                          </a:solidFill>
                          <a:latin typeface="+mn-ea"/>
                          <a:ea typeface="+mn-ea"/>
                        </a:rPr>
                        <a:t>独立行政法人労働者健康安全機構により各</a:t>
                      </a:r>
                      <a:r>
                        <a:rPr kumimoji="1" lang="ja-JP" sz="1050" b="0" i="0" u="none" strike="noStrike" noProof="0" dirty="0">
                          <a:solidFill>
                            <a:srgbClr val="3B3838"/>
                          </a:solidFill>
                          <a:latin typeface="+mn-ea"/>
                          <a:ea typeface="+mn-ea"/>
                        </a:rPr>
                        <a:t>都道府県に</a:t>
                      </a:r>
                      <a:r>
                        <a:rPr lang="ja-JP" sz="1050" b="0" i="0" u="none" strike="noStrike" noProof="0" dirty="0">
                          <a:solidFill>
                            <a:srgbClr val="3B3838"/>
                          </a:solidFill>
                          <a:latin typeface="+mn-ea"/>
                          <a:ea typeface="+mn-ea"/>
                        </a:rPr>
                        <a:t>1か所</a:t>
                      </a:r>
                      <a:r>
                        <a:rPr kumimoji="1" lang="ja-JP" sz="1050" b="0" i="0" u="none" strike="noStrike" noProof="0" dirty="0">
                          <a:solidFill>
                            <a:srgbClr val="3B3838"/>
                          </a:solidFill>
                          <a:latin typeface="+mn-ea"/>
                          <a:ea typeface="+mn-ea"/>
                        </a:rPr>
                        <a:t>設置</a:t>
                      </a:r>
                      <a:r>
                        <a:rPr lang="ja-JP" sz="1050" b="0" i="0" u="none" strike="noStrike" noProof="0" dirty="0">
                          <a:solidFill>
                            <a:srgbClr val="3B3838"/>
                          </a:solidFill>
                          <a:latin typeface="+mn-ea"/>
                          <a:ea typeface="+mn-ea"/>
                        </a:rPr>
                        <a:t>・運営されている</a:t>
                      </a:r>
                      <a:r>
                        <a:rPr kumimoji="1" lang="ja-JP" altLang="en-US" sz="1050" dirty="0">
                          <a:solidFill>
                            <a:srgbClr val="3B3838"/>
                          </a:solidFill>
                          <a:latin typeface="+mn-ea"/>
                          <a:ea typeface="+mn-ea"/>
                        </a:rPr>
                        <a:t>。治療と仕事の両立支援のための専門の相談員を配置し、以下のような支援を行っている。</a:t>
                      </a:r>
                    </a:p>
                    <a:p>
                      <a:r>
                        <a:rPr kumimoji="1" lang="ja-JP" altLang="en-US" sz="1050" dirty="0">
                          <a:solidFill>
                            <a:srgbClr val="3B3838"/>
                          </a:solidFill>
                          <a:latin typeface="+mn-ea"/>
                          <a:ea typeface="+mn-ea"/>
                        </a:rPr>
                        <a:t>・事業者等に対する啓発セミナー</a:t>
                      </a:r>
                    </a:p>
                    <a:p>
                      <a:r>
                        <a:rPr kumimoji="1" lang="ja-JP" altLang="en-US" sz="1050" dirty="0">
                          <a:solidFill>
                            <a:srgbClr val="3B3838"/>
                          </a:solidFill>
                          <a:latin typeface="+mn-ea"/>
                          <a:ea typeface="+mn-ea"/>
                        </a:rPr>
                        <a:t>・産業医、産業保健スタッフ、人事労務担当者等に対する専門的研修</a:t>
                      </a:r>
                    </a:p>
                    <a:p>
                      <a:r>
                        <a:rPr kumimoji="1" lang="ja-JP" altLang="en-US" sz="1050" dirty="0">
                          <a:solidFill>
                            <a:srgbClr val="3B3838"/>
                          </a:solidFill>
                          <a:latin typeface="+mn-ea"/>
                          <a:ea typeface="+mn-ea"/>
                        </a:rPr>
                        <a:t>・関係者からの相談対応</a:t>
                      </a:r>
                    </a:p>
                    <a:p>
                      <a:r>
                        <a:rPr kumimoji="1" lang="ja-JP" altLang="en-US" sz="1050" dirty="0">
                          <a:solidFill>
                            <a:srgbClr val="3B3838"/>
                          </a:solidFill>
                          <a:latin typeface="+mn-ea"/>
                          <a:ea typeface="+mn-ea"/>
                        </a:rPr>
                        <a:t>・両立支援に取り組む事業場への個別訪問指導</a:t>
                      </a:r>
                    </a:p>
                    <a:p>
                      <a:r>
                        <a:rPr kumimoji="1" lang="ja-JP" altLang="en-US" sz="1050" dirty="0">
                          <a:solidFill>
                            <a:srgbClr val="3B3838"/>
                          </a:solidFill>
                          <a:latin typeface="+mn-ea"/>
                          <a:ea typeface="+mn-ea"/>
                        </a:rPr>
                        <a:t>・患者（労働者）と事業者の間の調整支援等</a:t>
                      </a:r>
                    </a:p>
                  </a:txBody>
                  <a:tcPr anchor="ctr">
                    <a:lnL w="12700" cap="flat" cmpd="sng" algn="ctr">
                      <a:solidFill>
                        <a:srgbClr val="3B3838"/>
                      </a:solidFill>
                      <a:prstDash val="solid"/>
                      <a:round/>
                      <a:headEnd type="none" w="med" len="med"/>
                      <a:tailEnd type="none" w="med" len="med"/>
                    </a:lnL>
                    <a:lnR w="12700" cap="flat" cmpd="sng" algn="ctr">
                      <a:solidFill>
                        <a:srgbClr val="3B3838"/>
                      </a:solidFill>
                      <a:prstDash val="solid"/>
                      <a:round/>
                      <a:headEnd type="none" w="med" len="med"/>
                      <a:tailEnd type="none" w="med" len="med"/>
                    </a:lnR>
                    <a:lnT w="12700" cap="flat" cmpd="sng" algn="ctr">
                      <a:solidFill>
                        <a:srgbClr val="3B3838"/>
                      </a:solidFill>
                      <a:prstDash val="solid"/>
                      <a:round/>
                      <a:headEnd type="none" w="med" len="med"/>
                      <a:tailEnd type="none" w="med" len="med"/>
                    </a:lnT>
                    <a:lnB w="12700" cap="flat" cmpd="sng" algn="ctr">
                      <a:solidFill>
                        <a:srgbClr val="3B3838"/>
                      </a:solidFill>
                      <a:prstDash val="solid"/>
                      <a:round/>
                      <a:headEnd type="none" w="med" len="med"/>
                      <a:tailEnd type="none" w="med" len="med"/>
                    </a:lnB>
                  </a:tcPr>
                </a:tc>
                <a:extLst>
                  <a:ext uri="{0D108BD9-81ED-4DB2-BD59-A6C34878D82A}">
                    <a16:rowId xmlns:a16="http://schemas.microsoft.com/office/drawing/2014/main" val="3592254326"/>
                  </a:ext>
                </a:extLst>
              </a:tr>
              <a:tr h="861060">
                <a:tc>
                  <a:txBody>
                    <a:bodyPr/>
                    <a:lstStyle/>
                    <a:p>
                      <a:r>
                        <a:rPr kumimoji="1" lang="ja-JP" altLang="en-US" sz="1200" dirty="0">
                          <a:solidFill>
                            <a:srgbClr val="3B3838"/>
                          </a:solidFill>
                          <a:latin typeface="+mn-ea"/>
                          <a:ea typeface="+mn-ea"/>
                        </a:rPr>
                        <a:t>治療就労両立支援</a:t>
                      </a:r>
                      <a:endParaRPr lang="en-US" altLang="ja-JP" dirty="0">
                        <a:solidFill>
                          <a:srgbClr val="3B3838"/>
                        </a:solidFill>
                        <a:latin typeface="+mn-ea"/>
                        <a:ea typeface="+mn-ea"/>
                      </a:endParaRPr>
                    </a:p>
                    <a:p>
                      <a:pPr lvl="0">
                        <a:buNone/>
                      </a:pPr>
                      <a:r>
                        <a:rPr kumimoji="1" lang="ja-JP" altLang="en-US" sz="1200" dirty="0">
                          <a:solidFill>
                            <a:srgbClr val="3B3838"/>
                          </a:solidFill>
                          <a:latin typeface="+mn-ea"/>
                          <a:ea typeface="+mn-ea"/>
                        </a:rPr>
                        <a:t>センター</a:t>
                      </a:r>
                    </a:p>
                  </a:txBody>
                  <a:tcPr anchor="ctr">
                    <a:lnL w="12700" cap="flat" cmpd="sng" algn="ctr">
                      <a:solidFill>
                        <a:srgbClr val="3B3838"/>
                      </a:solidFill>
                      <a:prstDash val="solid"/>
                      <a:round/>
                      <a:headEnd type="none" w="med" len="med"/>
                      <a:tailEnd type="none" w="med" len="med"/>
                    </a:lnL>
                    <a:lnR w="12700" cap="flat" cmpd="sng" algn="ctr">
                      <a:solidFill>
                        <a:srgbClr val="3B3838"/>
                      </a:solidFill>
                      <a:prstDash val="solid"/>
                      <a:round/>
                      <a:headEnd type="none" w="med" len="med"/>
                      <a:tailEnd type="none" w="med" len="med"/>
                    </a:lnR>
                    <a:lnT w="12700" cap="flat" cmpd="sng" algn="ctr">
                      <a:solidFill>
                        <a:srgbClr val="3B3838"/>
                      </a:solidFill>
                      <a:prstDash val="solid"/>
                      <a:round/>
                      <a:headEnd type="none" w="med" len="med"/>
                      <a:tailEnd type="none" w="med" len="med"/>
                    </a:lnT>
                    <a:lnB w="12700" cap="flat" cmpd="sng" algn="ctr">
                      <a:solidFill>
                        <a:srgbClr val="3B3838"/>
                      </a:solidFill>
                      <a:prstDash val="solid"/>
                      <a:round/>
                      <a:headEnd type="none" w="med" len="med"/>
                      <a:tailEnd type="none" w="med" len="med"/>
                    </a:lnB>
                    <a:solidFill>
                      <a:srgbClr val="FCE9F1"/>
                    </a:solidFill>
                  </a:tcPr>
                </a:tc>
                <a:tc>
                  <a:txBody>
                    <a:bodyPr/>
                    <a:lstStyle/>
                    <a:p>
                      <a:r>
                        <a:rPr kumimoji="1" lang="ja-JP" altLang="en-US" sz="1050" dirty="0">
                          <a:solidFill>
                            <a:srgbClr val="3B3838"/>
                          </a:solidFill>
                          <a:latin typeface="+mn-ea"/>
                          <a:ea typeface="+mn-ea"/>
                        </a:rPr>
                        <a:t>がん、糖尿病、脳卒中、メンタルヘルス等の疾病について、休業からの職場復帰や治療と仕事の両立支援を実施し、事例を集積し、治療と就労の両立支援マニュアルの作成・普及を行っている。</a:t>
                      </a:r>
                    </a:p>
                  </a:txBody>
                  <a:tcPr anchor="ctr">
                    <a:lnL w="12700" cap="flat" cmpd="sng" algn="ctr">
                      <a:solidFill>
                        <a:srgbClr val="3B3838"/>
                      </a:solidFill>
                      <a:prstDash val="solid"/>
                      <a:round/>
                      <a:headEnd type="none" w="med" len="med"/>
                      <a:tailEnd type="none" w="med" len="med"/>
                    </a:lnL>
                    <a:lnR w="12700" cap="flat" cmpd="sng" algn="ctr">
                      <a:solidFill>
                        <a:srgbClr val="3B3838"/>
                      </a:solidFill>
                      <a:prstDash val="solid"/>
                      <a:round/>
                      <a:headEnd type="none" w="med" len="med"/>
                      <a:tailEnd type="none" w="med" len="med"/>
                    </a:lnR>
                    <a:lnT w="12700" cap="flat" cmpd="sng" algn="ctr">
                      <a:solidFill>
                        <a:srgbClr val="3B3838"/>
                      </a:solidFill>
                      <a:prstDash val="solid"/>
                      <a:round/>
                      <a:headEnd type="none" w="med" len="med"/>
                      <a:tailEnd type="none" w="med" len="med"/>
                    </a:lnT>
                    <a:lnB w="12700" cap="flat" cmpd="sng" algn="ctr">
                      <a:solidFill>
                        <a:srgbClr val="3B3838"/>
                      </a:solidFill>
                      <a:prstDash val="solid"/>
                      <a:round/>
                      <a:headEnd type="none" w="med" len="med"/>
                      <a:tailEnd type="none" w="med" len="med"/>
                    </a:lnB>
                  </a:tcPr>
                </a:tc>
                <a:extLst>
                  <a:ext uri="{0D108BD9-81ED-4DB2-BD59-A6C34878D82A}">
                    <a16:rowId xmlns:a16="http://schemas.microsoft.com/office/drawing/2014/main" val="2859246734"/>
                  </a:ext>
                </a:extLst>
              </a:tr>
              <a:tr h="868680">
                <a:tc>
                  <a:txBody>
                    <a:bodyPr/>
                    <a:lstStyle/>
                    <a:p>
                      <a:r>
                        <a:rPr kumimoji="1" lang="ja-JP" altLang="en-US" sz="1200" dirty="0">
                          <a:solidFill>
                            <a:srgbClr val="3B3838"/>
                          </a:solidFill>
                          <a:latin typeface="+mn-ea"/>
                          <a:ea typeface="+mn-ea"/>
                        </a:rPr>
                        <a:t>障害者就業・生活支援</a:t>
                      </a:r>
                      <a:endParaRPr lang="en-US" altLang="ja-JP" dirty="0">
                        <a:solidFill>
                          <a:srgbClr val="3B3838"/>
                        </a:solidFill>
                        <a:latin typeface="+mn-ea"/>
                        <a:ea typeface="+mn-ea"/>
                      </a:endParaRPr>
                    </a:p>
                    <a:p>
                      <a:pPr lvl="0">
                        <a:buNone/>
                      </a:pPr>
                      <a:r>
                        <a:rPr kumimoji="1" lang="ja-JP" altLang="en-US" sz="1200" dirty="0">
                          <a:solidFill>
                            <a:srgbClr val="3B3838"/>
                          </a:solidFill>
                          <a:latin typeface="+mn-ea"/>
                          <a:ea typeface="+mn-ea"/>
                        </a:rPr>
                        <a:t>センター</a:t>
                      </a:r>
                    </a:p>
                  </a:txBody>
                  <a:tcPr anchor="ctr">
                    <a:lnL w="12700" cap="flat" cmpd="sng" algn="ctr">
                      <a:solidFill>
                        <a:srgbClr val="3B3838"/>
                      </a:solidFill>
                      <a:prstDash val="solid"/>
                      <a:round/>
                      <a:headEnd type="none" w="med" len="med"/>
                      <a:tailEnd type="none" w="med" len="med"/>
                    </a:lnL>
                    <a:lnR w="12700" cap="flat" cmpd="sng" algn="ctr">
                      <a:solidFill>
                        <a:srgbClr val="3B3838"/>
                      </a:solidFill>
                      <a:prstDash val="solid"/>
                      <a:round/>
                      <a:headEnd type="none" w="med" len="med"/>
                      <a:tailEnd type="none" w="med" len="med"/>
                    </a:lnR>
                    <a:lnT w="12700" cap="flat" cmpd="sng" algn="ctr">
                      <a:solidFill>
                        <a:srgbClr val="3B3838"/>
                      </a:solidFill>
                      <a:prstDash val="solid"/>
                      <a:round/>
                      <a:headEnd type="none" w="med" len="med"/>
                      <a:tailEnd type="none" w="med" len="med"/>
                    </a:lnT>
                    <a:lnB w="12700" cap="flat" cmpd="sng" algn="ctr">
                      <a:solidFill>
                        <a:srgbClr val="3B3838"/>
                      </a:solidFill>
                      <a:prstDash val="solid"/>
                      <a:round/>
                      <a:headEnd type="none" w="med" len="med"/>
                      <a:tailEnd type="none" w="med" len="med"/>
                    </a:lnB>
                    <a:solidFill>
                      <a:srgbClr val="FCE9F1"/>
                    </a:solidFill>
                  </a:tcPr>
                </a:tc>
                <a:tc>
                  <a:txBody>
                    <a:bodyPr/>
                    <a:lstStyle/>
                    <a:p>
                      <a:r>
                        <a:rPr kumimoji="1" lang="ja-JP" altLang="en-US" sz="1050" dirty="0">
                          <a:solidFill>
                            <a:srgbClr val="3B3838"/>
                          </a:solidFill>
                          <a:latin typeface="+mn-ea"/>
                          <a:ea typeface="+mn-ea"/>
                        </a:rPr>
                        <a:t>障害者の職業生活における自立を図るため、雇用、保健、福祉、教育等の関係機関との連携の下、障害者の身近な地域において就業面及び生活面における一体的な支援を行っている。</a:t>
                      </a:r>
                    </a:p>
                  </a:txBody>
                  <a:tcPr anchor="ctr">
                    <a:lnL w="12700" cap="flat" cmpd="sng" algn="ctr">
                      <a:solidFill>
                        <a:srgbClr val="3B3838"/>
                      </a:solidFill>
                      <a:prstDash val="solid"/>
                      <a:round/>
                      <a:headEnd type="none" w="med" len="med"/>
                      <a:tailEnd type="none" w="med" len="med"/>
                    </a:lnL>
                    <a:lnR w="12700" cap="flat" cmpd="sng" algn="ctr">
                      <a:solidFill>
                        <a:srgbClr val="3B3838"/>
                      </a:solidFill>
                      <a:prstDash val="solid"/>
                      <a:round/>
                      <a:headEnd type="none" w="med" len="med"/>
                      <a:tailEnd type="none" w="med" len="med"/>
                    </a:lnR>
                    <a:lnT w="12700" cap="flat" cmpd="sng" algn="ctr">
                      <a:solidFill>
                        <a:srgbClr val="3B3838"/>
                      </a:solidFill>
                      <a:prstDash val="solid"/>
                      <a:round/>
                      <a:headEnd type="none" w="med" len="med"/>
                      <a:tailEnd type="none" w="med" len="med"/>
                    </a:lnT>
                    <a:lnB w="12700" cap="flat" cmpd="sng" algn="ctr">
                      <a:solidFill>
                        <a:srgbClr val="3B3838"/>
                      </a:solidFill>
                      <a:prstDash val="solid"/>
                      <a:round/>
                      <a:headEnd type="none" w="med" len="med"/>
                      <a:tailEnd type="none" w="med" len="med"/>
                    </a:lnB>
                  </a:tcPr>
                </a:tc>
                <a:extLst>
                  <a:ext uri="{0D108BD9-81ED-4DB2-BD59-A6C34878D82A}">
                    <a16:rowId xmlns:a16="http://schemas.microsoft.com/office/drawing/2014/main" val="914024621"/>
                  </a:ext>
                </a:extLst>
              </a:tr>
              <a:tr h="849213">
                <a:tc>
                  <a:txBody>
                    <a:bodyPr/>
                    <a:lstStyle/>
                    <a:p>
                      <a:r>
                        <a:rPr kumimoji="1" lang="ja-JP" altLang="en-US" sz="1200" dirty="0">
                          <a:solidFill>
                            <a:srgbClr val="3B3838"/>
                          </a:solidFill>
                          <a:latin typeface="+mn-ea"/>
                          <a:ea typeface="+mn-ea"/>
                        </a:rPr>
                        <a:t>地域障害者職業</a:t>
                      </a:r>
                      <a:endParaRPr lang="en-US" altLang="ja-JP" dirty="0">
                        <a:solidFill>
                          <a:srgbClr val="3B3838"/>
                        </a:solidFill>
                        <a:latin typeface="+mn-ea"/>
                        <a:ea typeface="+mn-ea"/>
                      </a:endParaRPr>
                    </a:p>
                    <a:p>
                      <a:pPr lvl="0">
                        <a:buNone/>
                      </a:pPr>
                      <a:r>
                        <a:rPr kumimoji="1" lang="ja-JP" altLang="en-US" sz="1200" dirty="0">
                          <a:solidFill>
                            <a:srgbClr val="3B3838"/>
                          </a:solidFill>
                          <a:latin typeface="+mn-ea"/>
                          <a:ea typeface="+mn-ea"/>
                        </a:rPr>
                        <a:t>センター</a:t>
                      </a:r>
                    </a:p>
                  </a:txBody>
                  <a:tcPr anchor="ctr">
                    <a:lnL w="12700" cap="flat" cmpd="sng" algn="ctr">
                      <a:solidFill>
                        <a:srgbClr val="3B3838"/>
                      </a:solidFill>
                      <a:prstDash val="solid"/>
                      <a:round/>
                      <a:headEnd type="none" w="med" len="med"/>
                      <a:tailEnd type="none" w="med" len="med"/>
                    </a:lnL>
                    <a:lnR w="12700" cap="flat" cmpd="sng" algn="ctr">
                      <a:solidFill>
                        <a:srgbClr val="3B3838"/>
                      </a:solidFill>
                      <a:prstDash val="solid"/>
                      <a:round/>
                      <a:headEnd type="none" w="med" len="med"/>
                      <a:tailEnd type="none" w="med" len="med"/>
                    </a:lnR>
                    <a:lnT w="12700" cap="flat" cmpd="sng" algn="ctr">
                      <a:solidFill>
                        <a:srgbClr val="3B3838"/>
                      </a:solidFill>
                      <a:prstDash val="solid"/>
                      <a:round/>
                      <a:headEnd type="none" w="med" len="med"/>
                      <a:tailEnd type="none" w="med" len="med"/>
                    </a:lnT>
                    <a:lnB w="12700" cap="flat" cmpd="sng" algn="ctr">
                      <a:solidFill>
                        <a:srgbClr val="3B3838"/>
                      </a:solidFill>
                      <a:prstDash val="solid"/>
                      <a:round/>
                      <a:headEnd type="none" w="med" len="med"/>
                      <a:tailEnd type="none" w="med" len="med"/>
                    </a:lnB>
                    <a:solidFill>
                      <a:srgbClr val="FCE9F1"/>
                    </a:solidFill>
                  </a:tcPr>
                </a:tc>
                <a:tc>
                  <a:txBody>
                    <a:bodyPr/>
                    <a:lstStyle/>
                    <a:p>
                      <a:r>
                        <a:rPr kumimoji="1" lang="ja-JP" altLang="en-US" sz="1050" dirty="0">
                          <a:solidFill>
                            <a:srgbClr val="3B3838"/>
                          </a:solidFill>
                          <a:latin typeface="+mn-ea"/>
                          <a:ea typeface="+mn-ea"/>
                        </a:rPr>
                        <a:t>独立行政法人高齢・障害・求職者雇用支援機構により各都道府県に</a:t>
                      </a:r>
                      <a:r>
                        <a:rPr kumimoji="1" lang="en-US" altLang="ja-JP" sz="1050" dirty="0">
                          <a:solidFill>
                            <a:srgbClr val="3B3838"/>
                          </a:solidFill>
                          <a:latin typeface="+mn-ea"/>
                          <a:ea typeface="+mn-ea"/>
                        </a:rPr>
                        <a:t>1</a:t>
                      </a:r>
                      <a:r>
                        <a:rPr kumimoji="1" lang="ja-JP" altLang="en-US" sz="1050" dirty="0">
                          <a:solidFill>
                            <a:srgbClr val="3B3838"/>
                          </a:solidFill>
                          <a:latin typeface="+mn-ea"/>
                          <a:ea typeface="+mn-ea"/>
                        </a:rPr>
                        <a:t>か所（そのほか支所</a:t>
                      </a:r>
                      <a:r>
                        <a:rPr kumimoji="1" lang="en-US" altLang="ja-JP" sz="1050" dirty="0">
                          <a:solidFill>
                            <a:srgbClr val="3B3838"/>
                          </a:solidFill>
                          <a:latin typeface="+mn-ea"/>
                          <a:ea typeface="+mn-ea"/>
                        </a:rPr>
                        <a:t>5</a:t>
                      </a:r>
                      <a:r>
                        <a:rPr kumimoji="1" lang="ja-JP" altLang="en-US" sz="1050" dirty="0">
                          <a:solidFill>
                            <a:srgbClr val="3B3838"/>
                          </a:solidFill>
                          <a:latin typeface="+mn-ea"/>
                          <a:ea typeface="+mn-ea"/>
                        </a:rPr>
                        <a:t>か所）設置・運営されている。「障害者職業カウンセラー」を配置し、障害者一人ひとりのニーズに応じて、職業評価、職業指導、職業準備訓練及び職場適応援助等の各種の職業リハビリテーションを実施するとともに、事業主に対して、雇用管理に関する専門的な助言その他の支援を実施している。</a:t>
                      </a:r>
                    </a:p>
                  </a:txBody>
                  <a:tcPr anchor="ctr">
                    <a:lnL w="12700" cap="flat" cmpd="sng" algn="ctr">
                      <a:solidFill>
                        <a:srgbClr val="3B3838"/>
                      </a:solidFill>
                      <a:prstDash val="solid"/>
                      <a:round/>
                      <a:headEnd type="none" w="med" len="med"/>
                      <a:tailEnd type="none" w="med" len="med"/>
                    </a:lnL>
                    <a:lnR w="12700" cap="flat" cmpd="sng" algn="ctr">
                      <a:solidFill>
                        <a:srgbClr val="3B3838"/>
                      </a:solidFill>
                      <a:prstDash val="solid"/>
                      <a:round/>
                      <a:headEnd type="none" w="med" len="med"/>
                      <a:tailEnd type="none" w="med" len="med"/>
                    </a:lnR>
                    <a:lnT w="12700" cap="flat" cmpd="sng" algn="ctr">
                      <a:solidFill>
                        <a:srgbClr val="3B3838"/>
                      </a:solidFill>
                      <a:prstDash val="solid"/>
                      <a:round/>
                      <a:headEnd type="none" w="med" len="med"/>
                      <a:tailEnd type="none" w="med" len="med"/>
                    </a:lnT>
                    <a:lnB w="12700" cap="flat" cmpd="sng" algn="ctr">
                      <a:solidFill>
                        <a:srgbClr val="3B3838"/>
                      </a:solidFill>
                      <a:prstDash val="solid"/>
                      <a:round/>
                      <a:headEnd type="none" w="med" len="med"/>
                      <a:tailEnd type="none" w="med" len="med"/>
                    </a:lnB>
                  </a:tcPr>
                </a:tc>
                <a:extLst>
                  <a:ext uri="{0D108BD9-81ED-4DB2-BD59-A6C34878D82A}">
                    <a16:rowId xmlns:a16="http://schemas.microsoft.com/office/drawing/2014/main" val="1304279634"/>
                  </a:ext>
                </a:extLst>
              </a:tr>
              <a:tr h="1434715">
                <a:tc>
                  <a:txBody>
                    <a:bodyPr/>
                    <a:lstStyle/>
                    <a:p>
                      <a:r>
                        <a:rPr kumimoji="1" lang="ja-JP" altLang="en-US" sz="1200" dirty="0">
                          <a:solidFill>
                            <a:srgbClr val="3B3838"/>
                          </a:solidFill>
                          <a:latin typeface="+mn-ea"/>
                          <a:ea typeface="+mn-ea"/>
                        </a:rPr>
                        <a:t>難病相談支援</a:t>
                      </a:r>
                      <a:endParaRPr lang="en-US" altLang="ja-JP" dirty="0">
                        <a:solidFill>
                          <a:srgbClr val="3B3838"/>
                        </a:solidFill>
                        <a:latin typeface="+mn-ea"/>
                        <a:ea typeface="+mn-ea"/>
                      </a:endParaRPr>
                    </a:p>
                    <a:p>
                      <a:pPr lvl="0">
                        <a:buNone/>
                      </a:pPr>
                      <a:r>
                        <a:rPr kumimoji="1" lang="ja-JP" altLang="en-US" sz="1200" dirty="0">
                          <a:solidFill>
                            <a:srgbClr val="3B3838"/>
                          </a:solidFill>
                          <a:latin typeface="+mn-ea"/>
                          <a:ea typeface="+mn-ea"/>
                        </a:rPr>
                        <a:t>センター</a:t>
                      </a:r>
                    </a:p>
                  </a:txBody>
                  <a:tcPr anchor="ctr">
                    <a:lnL w="12700" cap="flat" cmpd="sng" algn="ctr">
                      <a:solidFill>
                        <a:srgbClr val="3B3838"/>
                      </a:solidFill>
                      <a:prstDash val="solid"/>
                      <a:round/>
                      <a:headEnd type="none" w="med" len="med"/>
                      <a:tailEnd type="none" w="med" len="med"/>
                    </a:lnL>
                    <a:lnR w="12700" cap="flat" cmpd="sng" algn="ctr">
                      <a:solidFill>
                        <a:srgbClr val="3B3838"/>
                      </a:solidFill>
                      <a:prstDash val="solid"/>
                      <a:round/>
                      <a:headEnd type="none" w="med" len="med"/>
                      <a:tailEnd type="none" w="med" len="med"/>
                    </a:lnR>
                    <a:lnT w="12700" cap="flat" cmpd="sng" algn="ctr">
                      <a:solidFill>
                        <a:srgbClr val="3B3838"/>
                      </a:solidFill>
                      <a:prstDash val="solid"/>
                      <a:round/>
                      <a:headEnd type="none" w="med" len="med"/>
                      <a:tailEnd type="none" w="med" len="med"/>
                    </a:lnT>
                    <a:lnB w="12700" cap="flat" cmpd="sng" algn="ctr">
                      <a:solidFill>
                        <a:srgbClr val="3B3838"/>
                      </a:solidFill>
                      <a:prstDash val="solid"/>
                      <a:round/>
                      <a:headEnd type="none" w="med" len="med"/>
                      <a:tailEnd type="none" w="med" len="med"/>
                    </a:lnB>
                    <a:solidFill>
                      <a:srgbClr val="FCE9F1"/>
                    </a:solidFill>
                  </a:tcPr>
                </a:tc>
                <a:tc>
                  <a:txBody>
                    <a:bodyPr/>
                    <a:lstStyle/>
                    <a:p>
                      <a:r>
                        <a:rPr kumimoji="1" lang="ja-JP" altLang="en-US" sz="1050" dirty="0">
                          <a:solidFill>
                            <a:srgbClr val="3B3838"/>
                          </a:solidFill>
                          <a:latin typeface="+mn-ea"/>
                          <a:ea typeface="+mn-ea"/>
                        </a:rPr>
                        <a:t>難病の患者が地域で安心して療養しながら暮らせるよう、難病の患者等に対する相談・支援、地域交流活動の促進及び就労支援等を行う拠点施設。難病診療連携拠点病院等、ハローワーク等の就労支援機関などと連携しながら難病患者への支援を行っている。このほか、以下のような取組も実施している。</a:t>
                      </a:r>
                    </a:p>
                    <a:p>
                      <a:r>
                        <a:rPr kumimoji="1" lang="ja-JP" altLang="en-US" sz="1050" dirty="0">
                          <a:solidFill>
                            <a:srgbClr val="3B3838"/>
                          </a:solidFill>
                          <a:latin typeface="+mn-ea"/>
                          <a:ea typeface="+mn-ea"/>
                        </a:rPr>
                        <a:t>・関係者からの相談対応</a:t>
                      </a:r>
                    </a:p>
                    <a:p>
                      <a:r>
                        <a:rPr kumimoji="1" lang="ja-JP" altLang="en-US" sz="1050" dirty="0">
                          <a:solidFill>
                            <a:srgbClr val="3B3838"/>
                          </a:solidFill>
                          <a:latin typeface="+mn-ea"/>
                          <a:ea typeface="+mn-ea"/>
                        </a:rPr>
                        <a:t>・患者（労働者）と事業者の間の調整支援等</a:t>
                      </a:r>
                    </a:p>
                    <a:p>
                      <a:r>
                        <a:rPr kumimoji="1" lang="ja-JP" altLang="en-US" sz="1050" dirty="0">
                          <a:solidFill>
                            <a:srgbClr val="3B3838"/>
                          </a:solidFill>
                          <a:latin typeface="+mn-ea"/>
                          <a:ea typeface="+mn-ea"/>
                        </a:rPr>
                        <a:t>・難病に理解のある企業を積極的に周知する取組やイベント</a:t>
                      </a:r>
                    </a:p>
                    <a:p>
                      <a:r>
                        <a:rPr kumimoji="1" lang="ja-JP" altLang="en-US" sz="1050" dirty="0">
                          <a:solidFill>
                            <a:srgbClr val="3B3838"/>
                          </a:solidFill>
                          <a:latin typeface="+mn-ea"/>
                          <a:ea typeface="+mn-ea"/>
                        </a:rPr>
                        <a:t>・企業等を対象にした難病に対する理解を深める取組</a:t>
                      </a:r>
                    </a:p>
                  </a:txBody>
                  <a:tcPr anchor="ctr">
                    <a:lnL w="12700" cap="flat" cmpd="sng" algn="ctr">
                      <a:solidFill>
                        <a:srgbClr val="3B3838"/>
                      </a:solidFill>
                      <a:prstDash val="solid"/>
                      <a:round/>
                      <a:headEnd type="none" w="med" len="med"/>
                      <a:tailEnd type="none" w="med" len="med"/>
                    </a:lnL>
                    <a:lnR w="12700" cap="flat" cmpd="sng" algn="ctr">
                      <a:solidFill>
                        <a:srgbClr val="3B3838"/>
                      </a:solidFill>
                      <a:prstDash val="solid"/>
                      <a:round/>
                      <a:headEnd type="none" w="med" len="med"/>
                      <a:tailEnd type="none" w="med" len="med"/>
                    </a:lnR>
                    <a:lnT w="12700" cap="flat" cmpd="sng" algn="ctr">
                      <a:solidFill>
                        <a:srgbClr val="3B3838"/>
                      </a:solidFill>
                      <a:prstDash val="solid"/>
                      <a:round/>
                      <a:headEnd type="none" w="med" len="med"/>
                      <a:tailEnd type="none" w="med" len="med"/>
                    </a:lnT>
                    <a:lnB w="12700" cap="flat" cmpd="sng" algn="ctr">
                      <a:solidFill>
                        <a:srgbClr val="3B3838"/>
                      </a:solidFill>
                      <a:prstDash val="solid"/>
                      <a:round/>
                      <a:headEnd type="none" w="med" len="med"/>
                      <a:tailEnd type="none" w="med" len="med"/>
                    </a:lnB>
                  </a:tcPr>
                </a:tc>
                <a:extLst>
                  <a:ext uri="{0D108BD9-81ED-4DB2-BD59-A6C34878D82A}">
                    <a16:rowId xmlns:a16="http://schemas.microsoft.com/office/drawing/2014/main" val="2306812839"/>
                  </a:ext>
                </a:extLst>
              </a:tr>
            </a:tbl>
          </a:graphicData>
        </a:graphic>
      </p:graphicFrame>
      <p:sp>
        <p:nvSpPr>
          <p:cNvPr id="6" name="スライド番号プレースホルダー 1">
            <a:extLst>
              <a:ext uri="{FF2B5EF4-FFF2-40B4-BE49-F238E27FC236}">
                <a16:creationId xmlns:a16="http://schemas.microsoft.com/office/drawing/2014/main" id="{B506DFF4-FC61-85E5-D982-18B25F73F070}"/>
              </a:ext>
            </a:extLst>
          </p:cNvPr>
          <p:cNvSpPr txBox="1">
            <a:spLocks/>
          </p:cNvSpPr>
          <p:nvPr/>
        </p:nvSpPr>
        <p:spPr>
          <a:xfrm>
            <a:off x="152400" y="6427788"/>
            <a:ext cx="20574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US" altLang="ja-JP" sz="1500" dirty="0">
                <a:solidFill>
                  <a:schemeClr val="accent4"/>
                </a:solidFill>
                <a:latin typeface="Noto Sans JP Regular" panose="020B0200000000000000" pitchFamily="34" charset="-128"/>
                <a:ea typeface="Noto Sans JP Regular" panose="020B0200000000000000" pitchFamily="34" charset="-128"/>
              </a:rPr>
              <a:t>25</a:t>
            </a:r>
            <a:endParaRPr kumimoji="1" lang="ja-JP" altLang="en-US" sz="1500" dirty="0">
              <a:solidFill>
                <a:schemeClr val="accent4"/>
              </a:solidFill>
              <a:latin typeface="Noto Sans JP Regular" panose="020B0200000000000000" pitchFamily="34" charset="-128"/>
              <a:ea typeface="Noto Sans JP Regular" panose="020B0200000000000000" pitchFamily="34" charset="-128"/>
            </a:endParaRPr>
          </a:p>
        </p:txBody>
      </p:sp>
      <p:sp>
        <p:nvSpPr>
          <p:cNvPr id="17" name="矩形: 圆角 16">
            <a:extLst>
              <a:ext uri="{FF2B5EF4-FFF2-40B4-BE49-F238E27FC236}">
                <a16:creationId xmlns:a16="http://schemas.microsoft.com/office/drawing/2014/main" id="{3A63AC03-2AFD-1B4D-66CF-1EABB2AB72DF}"/>
              </a:ext>
            </a:extLst>
          </p:cNvPr>
          <p:cNvSpPr/>
          <p:nvPr/>
        </p:nvSpPr>
        <p:spPr>
          <a:xfrm>
            <a:off x="2035153" y="1393072"/>
            <a:ext cx="592928" cy="592928"/>
          </a:xfrm>
          <a:prstGeom prst="roundRect">
            <a:avLst>
              <a:gd name="adj" fmla="val 10949"/>
            </a:avLst>
          </a:prstGeom>
          <a:solidFill>
            <a:schemeClr val="bg1"/>
          </a:solidFill>
        </p:spPr>
        <p:txBody>
          <a:bodyPr wrap="square" tIns="0" bIns="0" rtlCol="0" anchor="ctr" anchorCtr="0">
            <a:spAutoFit/>
          </a:bodyPr>
          <a:lstStyle/>
          <a:p>
            <a:pPr algn="ctr"/>
            <a:endParaRPr kumimoji="1" lang="ja-JP" altLang="en-US" dirty="0">
              <a:solidFill>
                <a:srgbClr val="323232"/>
              </a:solidFill>
            </a:endParaRPr>
          </a:p>
        </p:txBody>
      </p:sp>
      <p:sp>
        <p:nvSpPr>
          <p:cNvPr id="22" name="四角形: 上の 2 つの角を丸める 3">
            <a:extLst>
              <a:ext uri="{FF2B5EF4-FFF2-40B4-BE49-F238E27FC236}">
                <a16:creationId xmlns:a16="http://schemas.microsoft.com/office/drawing/2014/main" id="{69A3E49D-7534-B989-7BAD-36B70670F1CA}"/>
              </a:ext>
            </a:extLst>
          </p:cNvPr>
          <p:cNvSpPr/>
          <p:nvPr/>
        </p:nvSpPr>
        <p:spPr>
          <a:xfrm rot="5400000">
            <a:off x="342000" y="40037"/>
            <a:ext cx="432000" cy="1116000"/>
          </a:xfrm>
          <a:prstGeom prst="round2SameRect">
            <a:avLst>
              <a:gd name="adj1" fmla="val 50000"/>
              <a:gd name="adj2" fmla="val 0"/>
            </a:avLst>
          </a:prstGeom>
          <a:solidFill>
            <a:srgbClr val="A6BE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タイトル 1">
            <a:extLst>
              <a:ext uri="{FF2B5EF4-FFF2-40B4-BE49-F238E27FC236}">
                <a16:creationId xmlns:a16="http://schemas.microsoft.com/office/drawing/2014/main" id="{1A75683C-CFFE-508D-F2B3-8F845CA22B4C}"/>
              </a:ext>
            </a:extLst>
          </p:cNvPr>
          <p:cNvSpPr txBox="1">
            <a:spLocks/>
          </p:cNvSpPr>
          <p:nvPr/>
        </p:nvSpPr>
        <p:spPr>
          <a:xfrm>
            <a:off x="56528" y="415174"/>
            <a:ext cx="1040422" cy="365125"/>
          </a:xfrm>
          <a:prstGeom prst="rect">
            <a:avLst/>
          </a:prstGeom>
        </p:spPr>
        <p:txBody>
          <a:bodyPr lIns="0" tIns="36000" rIns="0" bIns="0" anchor="ctr" anchorCtr="1"/>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en-US" altLang="ja-JP" sz="1900" spc="300" dirty="0">
                <a:solidFill>
                  <a:schemeClr val="bg1"/>
                </a:solidFill>
                <a:latin typeface="Noto Sans JP Medium" panose="020B0200000000000000" pitchFamily="50" charset="-128"/>
                <a:ea typeface="Noto Sans JP Medium" panose="020B0200000000000000" pitchFamily="50" charset="-128"/>
              </a:rPr>
              <a:t>5-1</a:t>
            </a:r>
            <a:endParaRPr lang="ja-JP" altLang="en-US" sz="1900" spc="300" dirty="0">
              <a:solidFill>
                <a:schemeClr val="bg1"/>
              </a:solidFill>
              <a:latin typeface="Noto Sans JP Medium" panose="020B0200000000000000" pitchFamily="50" charset="-128"/>
              <a:ea typeface="Noto Sans JP Medium" panose="020B0200000000000000" pitchFamily="50" charset="-128"/>
            </a:endParaRPr>
          </a:p>
        </p:txBody>
      </p:sp>
      <p:sp>
        <p:nvSpPr>
          <p:cNvPr id="24" name="タイトル 1">
            <a:extLst>
              <a:ext uri="{FF2B5EF4-FFF2-40B4-BE49-F238E27FC236}">
                <a16:creationId xmlns:a16="http://schemas.microsoft.com/office/drawing/2014/main" id="{08547FE4-4AB7-ABD8-F156-2254E17F2375}"/>
              </a:ext>
            </a:extLst>
          </p:cNvPr>
          <p:cNvSpPr txBox="1">
            <a:spLocks/>
          </p:cNvSpPr>
          <p:nvPr/>
        </p:nvSpPr>
        <p:spPr>
          <a:xfrm>
            <a:off x="1116000" y="382428"/>
            <a:ext cx="7875600" cy="502689"/>
          </a:xfrm>
          <a:prstGeom prst="rect">
            <a:avLst/>
          </a:prstGeom>
        </p:spPr>
        <p:txBody>
          <a:bodyPr lIns="144000" tIns="0" bIns="0" anchor="ct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400" dirty="0">
                <a:solidFill>
                  <a:srgbClr val="54779B"/>
                </a:solidFill>
                <a:latin typeface="Noto Sans JP Medium" panose="020B0200000000000000" pitchFamily="50" charset="-128"/>
                <a:ea typeface="Noto Sans JP Medium" panose="020B0200000000000000" pitchFamily="50" charset="-128"/>
              </a:rPr>
              <a:t>治療と仕事の両立を支援する公的機関</a:t>
            </a:r>
          </a:p>
        </p:txBody>
      </p:sp>
      <p:pic>
        <p:nvPicPr>
          <p:cNvPr id="40" name="図 39">
            <a:extLst>
              <a:ext uri="{FF2B5EF4-FFF2-40B4-BE49-F238E27FC236}">
                <a16:creationId xmlns:a16="http://schemas.microsoft.com/office/drawing/2014/main" id="{1175F6DC-0103-442D-9827-0118A85D2A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4948" y="1191505"/>
            <a:ext cx="822857" cy="822857"/>
          </a:xfrm>
          <a:prstGeom prst="rect">
            <a:avLst/>
          </a:prstGeom>
        </p:spPr>
      </p:pic>
      <p:pic>
        <p:nvPicPr>
          <p:cNvPr id="44" name="図 43">
            <a:extLst>
              <a:ext uri="{FF2B5EF4-FFF2-40B4-BE49-F238E27FC236}">
                <a16:creationId xmlns:a16="http://schemas.microsoft.com/office/drawing/2014/main" id="{77291A9D-BA95-43E3-819B-99EFCD7F67E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04948" y="2255435"/>
            <a:ext cx="822857" cy="822857"/>
          </a:xfrm>
          <a:prstGeom prst="rect">
            <a:avLst/>
          </a:prstGeom>
        </p:spPr>
      </p:pic>
      <p:pic>
        <p:nvPicPr>
          <p:cNvPr id="46" name="図 45">
            <a:extLst>
              <a:ext uri="{FF2B5EF4-FFF2-40B4-BE49-F238E27FC236}">
                <a16:creationId xmlns:a16="http://schemas.microsoft.com/office/drawing/2014/main" id="{6D06FE1D-A74F-4492-91DC-0C26617E432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04948" y="3111240"/>
            <a:ext cx="822857" cy="822857"/>
          </a:xfrm>
          <a:prstGeom prst="rect">
            <a:avLst/>
          </a:prstGeom>
        </p:spPr>
      </p:pic>
      <p:pic>
        <p:nvPicPr>
          <p:cNvPr id="48" name="図 47">
            <a:extLst>
              <a:ext uri="{FF2B5EF4-FFF2-40B4-BE49-F238E27FC236}">
                <a16:creationId xmlns:a16="http://schemas.microsoft.com/office/drawing/2014/main" id="{02DD3501-C904-42A2-BB44-44A2965D2D4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04948" y="3967045"/>
            <a:ext cx="822857" cy="822857"/>
          </a:xfrm>
          <a:prstGeom prst="rect">
            <a:avLst/>
          </a:prstGeom>
        </p:spPr>
      </p:pic>
      <p:pic>
        <p:nvPicPr>
          <p:cNvPr id="50" name="図 49">
            <a:extLst>
              <a:ext uri="{FF2B5EF4-FFF2-40B4-BE49-F238E27FC236}">
                <a16:creationId xmlns:a16="http://schemas.microsoft.com/office/drawing/2014/main" id="{48CBC460-CE58-4C88-BD53-9B84F1C2629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904948" y="5105503"/>
            <a:ext cx="822857" cy="822857"/>
          </a:xfrm>
          <a:prstGeom prst="rect">
            <a:avLst/>
          </a:prstGeom>
        </p:spPr>
      </p:pic>
    </p:spTree>
    <p:extLst>
      <p:ext uri="{BB962C8B-B14F-4D97-AF65-F5344CB8AC3E}">
        <p14:creationId xmlns:p14="http://schemas.microsoft.com/office/powerpoint/2010/main" val="11241868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9">
            <a:extLst>
              <a:ext uri="{FF2B5EF4-FFF2-40B4-BE49-F238E27FC236}">
                <a16:creationId xmlns:a16="http://schemas.microsoft.com/office/drawing/2014/main" id="{800EA005-7688-4013-0F67-28E3C9D9F703}"/>
              </a:ext>
            </a:extLst>
          </p:cNvPr>
          <p:cNvSpPr/>
          <p:nvPr/>
        </p:nvSpPr>
        <p:spPr>
          <a:xfrm>
            <a:off x="0" y="2795369"/>
            <a:ext cx="9144000" cy="1244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2">
            <a:extLst>
              <a:ext uri="{FF2B5EF4-FFF2-40B4-BE49-F238E27FC236}">
                <a16:creationId xmlns:a16="http://schemas.microsoft.com/office/drawing/2014/main" id="{F373C670-BF08-01E0-B297-4487137F6649}"/>
              </a:ext>
            </a:extLst>
          </p:cNvPr>
          <p:cNvSpPr/>
          <p:nvPr/>
        </p:nvSpPr>
        <p:spPr>
          <a:xfrm>
            <a:off x="0" y="3123914"/>
            <a:ext cx="9143999" cy="584775"/>
          </a:xfrm>
          <a:prstGeom prst="rect">
            <a:avLst/>
          </a:prstGeom>
        </p:spPr>
        <p:txBody>
          <a:bodyPr wrap="square" tIns="0" bIns="0" anchor="ctr" anchorCtr="0">
            <a:spAutoFit/>
          </a:bodyPr>
          <a:lstStyle/>
          <a:p>
            <a:pPr algn="ctr"/>
            <a:r>
              <a:rPr lang="en-US" altLang="ja-JP" sz="3800" dirty="0">
                <a:solidFill>
                  <a:schemeClr val="bg1"/>
                </a:solidFill>
                <a:latin typeface="Noto Sans JP Medium" panose="020B0200000000000000" pitchFamily="34" charset="-128"/>
                <a:ea typeface="Noto Sans JP Medium" panose="020B0200000000000000" pitchFamily="34" charset="-128"/>
              </a:rPr>
              <a:t>6. </a:t>
            </a:r>
            <a:r>
              <a:rPr lang="ja-JP" altLang="en-US" sz="3800" dirty="0">
                <a:solidFill>
                  <a:schemeClr val="bg1"/>
                </a:solidFill>
                <a:latin typeface="Noto Sans JP Medium" panose="020B0200000000000000" pitchFamily="34" charset="-128"/>
                <a:ea typeface="Noto Sans JP Medium" panose="020B0200000000000000" pitchFamily="34" charset="-128"/>
              </a:rPr>
              <a:t>助成金を利用する</a:t>
            </a:r>
          </a:p>
        </p:txBody>
      </p:sp>
      <p:pic>
        <p:nvPicPr>
          <p:cNvPr id="6" name="図 8">
            <a:extLst>
              <a:ext uri="{FF2B5EF4-FFF2-40B4-BE49-F238E27FC236}">
                <a16:creationId xmlns:a16="http://schemas.microsoft.com/office/drawing/2014/main" id="{2666C8FA-9215-5C5C-9FC7-9C666036019C}"/>
              </a:ext>
            </a:extLst>
          </p:cNvPr>
          <p:cNvPicPr>
            <a:picLocks noChangeAspect="1"/>
          </p:cNvPicPr>
          <p:nvPr/>
        </p:nvPicPr>
        <p:blipFill>
          <a:blip r:embed="rId3"/>
          <a:stretch>
            <a:fillRect/>
          </a:stretch>
        </p:blipFill>
        <p:spPr>
          <a:xfrm>
            <a:off x="7154904" y="763659"/>
            <a:ext cx="1158791" cy="1923817"/>
          </a:xfrm>
          <a:prstGeom prst="rect">
            <a:avLst/>
          </a:prstGeom>
        </p:spPr>
      </p:pic>
      <p:sp>
        <p:nvSpPr>
          <p:cNvPr id="7" name="正方形/長方形 13">
            <a:extLst>
              <a:ext uri="{FF2B5EF4-FFF2-40B4-BE49-F238E27FC236}">
                <a16:creationId xmlns:a16="http://schemas.microsoft.com/office/drawing/2014/main" id="{15B231F7-3CB0-1024-ACFF-A2AEE67DA1B7}"/>
              </a:ext>
            </a:extLst>
          </p:cNvPr>
          <p:cNvSpPr/>
          <p:nvPr/>
        </p:nvSpPr>
        <p:spPr>
          <a:xfrm>
            <a:off x="0" y="4092575"/>
            <a:ext cx="9144000" cy="748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14">
            <a:extLst>
              <a:ext uri="{FF2B5EF4-FFF2-40B4-BE49-F238E27FC236}">
                <a16:creationId xmlns:a16="http://schemas.microsoft.com/office/drawing/2014/main" id="{2762E73F-7D57-7A6A-BE87-60494ABA2451}"/>
              </a:ext>
            </a:extLst>
          </p:cNvPr>
          <p:cNvSpPr/>
          <p:nvPr/>
        </p:nvSpPr>
        <p:spPr>
          <a:xfrm>
            <a:off x="0" y="2670175"/>
            <a:ext cx="9144000" cy="748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矩形 2">
            <a:extLst>
              <a:ext uri="{FF2B5EF4-FFF2-40B4-BE49-F238E27FC236}">
                <a16:creationId xmlns:a16="http://schemas.microsoft.com/office/drawing/2014/main" id="{AEEF4EBD-CCC4-1BD1-7140-63D0C30CDCE4}"/>
              </a:ext>
            </a:extLst>
          </p:cNvPr>
          <p:cNvSpPr/>
          <p:nvPr/>
        </p:nvSpPr>
        <p:spPr>
          <a:xfrm>
            <a:off x="200660" y="6427788"/>
            <a:ext cx="289560" cy="294640"/>
          </a:xfrm>
          <a:prstGeom prst="rect">
            <a:avLst/>
          </a:prstGeom>
          <a:solidFill>
            <a:srgbClr val="F9C9D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スライド番号プレースホルダー 1">
            <a:extLst>
              <a:ext uri="{FF2B5EF4-FFF2-40B4-BE49-F238E27FC236}">
                <a16:creationId xmlns:a16="http://schemas.microsoft.com/office/drawing/2014/main" id="{4ED439A5-C7CF-48D6-8400-5FAF5CA086DD}"/>
              </a:ext>
            </a:extLst>
          </p:cNvPr>
          <p:cNvSpPr txBox="1">
            <a:spLocks/>
          </p:cNvSpPr>
          <p:nvPr/>
        </p:nvSpPr>
        <p:spPr>
          <a:xfrm>
            <a:off x="152399" y="6427788"/>
            <a:ext cx="45296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US" altLang="ja-JP" sz="1500" dirty="0">
                <a:solidFill>
                  <a:schemeClr val="bg1"/>
                </a:solidFill>
                <a:latin typeface="Noto Sans JP Regular" panose="020B0200000000000000" pitchFamily="34" charset="-128"/>
                <a:ea typeface="Noto Sans JP Regular" panose="020B0200000000000000" pitchFamily="34" charset="-128"/>
              </a:rPr>
              <a:t>26</a:t>
            </a:r>
            <a:endParaRPr kumimoji="1" lang="ja-JP" altLang="en-US" sz="1500" dirty="0">
              <a:solidFill>
                <a:schemeClr val="bg1"/>
              </a:solidFill>
              <a:latin typeface="Noto Sans JP Regular" panose="020B0200000000000000" pitchFamily="34" charset="-128"/>
              <a:ea typeface="Noto Sans JP Regular" panose="020B0200000000000000" pitchFamily="34" charset="-128"/>
            </a:endParaRPr>
          </a:p>
        </p:txBody>
      </p:sp>
    </p:spTree>
    <p:extLst>
      <p:ext uri="{BB962C8B-B14F-4D97-AF65-F5344CB8AC3E}">
        <p14:creationId xmlns:p14="http://schemas.microsoft.com/office/powerpoint/2010/main" val="6368893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圆角 1">
            <a:extLst>
              <a:ext uri="{FF2B5EF4-FFF2-40B4-BE49-F238E27FC236}">
                <a16:creationId xmlns:a16="http://schemas.microsoft.com/office/drawing/2014/main" id="{C75F0AE5-8E50-5E3D-6B8A-8CAD8E11B35A}"/>
              </a:ext>
            </a:extLst>
          </p:cNvPr>
          <p:cNvSpPr/>
          <p:nvPr/>
        </p:nvSpPr>
        <p:spPr>
          <a:xfrm>
            <a:off x="6790740" y="1757138"/>
            <a:ext cx="1164922" cy="1164922"/>
          </a:xfrm>
          <a:prstGeom prst="roundRect">
            <a:avLst>
              <a:gd name="adj" fmla="val 10949"/>
            </a:avLst>
          </a:prstGeom>
          <a:solidFill>
            <a:srgbClr val="F9C9DE"/>
          </a:solidFill>
        </p:spPr>
        <p:txBody>
          <a:bodyPr wrap="square" tIns="0" bIns="0" rtlCol="0" anchor="ctr" anchorCtr="0">
            <a:spAutoFit/>
          </a:bodyPr>
          <a:lstStyle/>
          <a:p>
            <a:pPr algn="ctr"/>
            <a:endParaRPr kumimoji="1" lang="ja-JP" altLang="en-US" dirty="0">
              <a:solidFill>
                <a:srgbClr val="323232"/>
              </a:solidFill>
            </a:endParaRPr>
          </a:p>
        </p:txBody>
      </p:sp>
      <p:grpSp>
        <p:nvGrpSpPr>
          <p:cNvPr id="10" name="グループ化 9">
            <a:extLst>
              <a:ext uri="{FF2B5EF4-FFF2-40B4-BE49-F238E27FC236}">
                <a16:creationId xmlns:a16="http://schemas.microsoft.com/office/drawing/2014/main" id="{99907878-5346-4B11-9AAE-EA552594A6A5}"/>
              </a:ext>
            </a:extLst>
          </p:cNvPr>
          <p:cNvGrpSpPr/>
          <p:nvPr/>
        </p:nvGrpSpPr>
        <p:grpSpPr>
          <a:xfrm>
            <a:off x="1756587" y="1757138"/>
            <a:ext cx="4138107" cy="4438259"/>
            <a:chOff x="1093470" y="821957"/>
            <a:chExt cx="4853988" cy="5206065"/>
          </a:xfrm>
        </p:grpSpPr>
        <p:grpSp>
          <p:nvGrpSpPr>
            <p:cNvPr id="8" name="グループ化 7">
              <a:extLst>
                <a:ext uri="{FF2B5EF4-FFF2-40B4-BE49-F238E27FC236}">
                  <a16:creationId xmlns:a16="http://schemas.microsoft.com/office/drawing/2014/main" id="{BA2AD9FE-DD58-4A88-A78C-283073756762}"/>
                </a:ext>
              </a:extLst>
            </p:cNvPr>
            <p:cNvGrpSpPr/>
            <p:nvPr/>
          </p:nvGrpSpPr>
          <p:grpSpPr>
            <a:xfrm>
              <a:off x="1109512" y="829978"/>
              <a:ext cx="4837946" cy="5198044"/>
              <a:chOff x="1109512" y="829978"/>
              <a:chExt cx="4837946" cy="5198044"/>
            </a:xfrm>
          </p:grpSpPr>
          <p:pic>
            <p:nvPicPr>
              <p:cNvPr id="6" name="図 5">
                <a:extLst>
                  <a:ext uri="{FF2B5EF4-FFF2-40B4-BE49-F238E27FC236}">
                    <a16:creationId xmlns:a16="http://schemas.microsoft.com/office/drawing/2014/main" id="{6A0C2F96-4390-4B7F-AD2F-E743F507E2C0}"/>
                  </a:ext>
                </a:extLst>
              </p:cNvPr>
              <p:cNvPicPr>
                <a:picLocks noChangeAspect="1"/>
              </p:cNvPicPr>
              <p:nvPr/>
            </p:nvPicPr>
            <p:blipFill>
              <a:blip r:embed="rId3"/>
              <a:stretch>
                <a:fillRect/>
              </a:stretch>
            </p:blipFill>
            <p:spPr>
              <a:xfrm>
                <a:off x="1110141" y="829978"/>
                <a:ext cx="4821275" cy="2754062"/>
              </a:xfrm>
              <a:prstGeom prst="rect">
                <a:avLst/>
              </a:prstGeom>
            </p:spPr>
          </p:pic>
          <p:pic>
            <p:nvPicPr>
              <p:cNvPr id="7" name="図 6">
                <a:extLst>
                  <a:ext uri="{FF2B5EF4-FFF2-40B4-BE49-F238E27FC236}">
                    <a16:creationId xmlns:a16="http://schemas.microsoft.com/office/drawing/2014/main" id="{07A128B0-CE98-4AE2-9409-3C0F69B46D25}"/>
                  </a:ext>
                </a:extLst>
              </p:cNvPr>
              <p:cNvPicPr>
                <a:picLocks noChangeAspect="1"/>
              </p:cNvPicPr>
              <p:nvPr/>
            </p:nvPicPr>
            <p:blipFill>
              <a:blip r:embed="rId4"/>
              <a:stretch>
                <a:fillRect/>
              </a:stretch>
            </p:blipFill>
            <p:spPr>
              <a:xfrm>
                <a:off x="1109512" y="3554034"/>
                <a:ext cx="4837946" cy="2473988"/>
              </a:xfrm>
              <a:prstGeom prst="rect">
                <a:avLst/>
              </a:prstGeom>
            </p:spPr>
          </p:pic>
        </p:grpSp>
        <p:sp>
          <p:nvSpPr>
            <p:cNvPr id="9" name="正方形/長方形 8">
              <a:extLst>
                <a:ext uri="{FF2B5EF4-FFF2-40B4-BE49-F238E27FC236}">
                  <a16:creationId xmlns:a16="http://schemas.microsoft.com/office/drawing/2014/main" id="{6D54A49D-68E5-478E-87D4-40528C836E8F}"/>
                </a:ext>
              </a:extLst>
            </p:cNvPr>
            <p:cNvSpPr/>
            <p:nvPr/>
          </p:nvSpPr>
          <p:spPr>
            <a:xfrm>
              <a:off x="1093470" y="821957"/>
              <a:ext cx="4837946" cy="5198044"/>
            </a:xfrm>
            <a:prstGeom prst="rect">
              <a:avLst/>
            </a:prstGeom>
            <a:ln>
              <a:solidFill>
                <a:schemeClr val="bg1">
                  <a:lumMod val="65000"/>
                </a:schemeClr>
              </a:solidFill>
            </a:ln>
          </p:spPr>
          <p:txBody>
            <a:bodyPr wrap="none" rtlCol="0" anchor="ctr">
              <a:spAutoFit/>
            </a:bodyPr>
            <a:lstStyle/>
            <a:p>
              <a:pPr algn="ctr"/>
              <a:endParaRPr kumimoji="1" lang="ja-JP" altLang="en-US">
                <a:latin typeface="+mn-ea"/>
              </a:endParaRPr>
            </a:p>
          </p:txBody>
        </p:sp>
      </p:grpSp>
      <p:sp>
        <p:nvSpPr>
          <p:cNvPr id="11" name="テキスト ボックス 10">
            <a:extLst>
              <a:ext uri="{FF2B5EF4-FFF2-40B4-BE49-F238E27FC236}">
                <a16:creationId xmlns:a16="http://schemas.microsoft.com/office/drawing/2014/main" id="{25333A6E-C5A4-43A3-8D3A-C24400E51970}"/>
              </a:ext>
            </a:extLst>
          </p:cNvPr>
          <p:cNvSpPr txBox="1"/>
          <p:nvPr/>
        </p:nvSpPr>
        <p:spPr>
          <a:xfrm>
            <a:off x="372774" y="885117"/>
            <a:ext cx="8398454" cy="369332"/>
          </a:xfrm>
          <a:prstGeom prst="rect">
            <a:avLst/>
          </a:prstGeom>
          <a:noFill/>
        </p:spPr>
        <p:txBody>
          <a:bodyPr wrap="none" rtlCol="0">
            <a:spAutoFit/>
          </a:bodyPr>
          <a:lstStyle/>
          <a:p>
            <a:pPr algn="ctr"/>
            <a:r>
              <a:rPr kumimoji="1" lang="ja-JP" altLang="en-US" dirty="0">
                <a:solidFill>
                  <a:srgbClr val="3B3838"/>
                </a:solidFill>
                <a:latin typeface="+mn-ea"/>
              </a:rPr>
              <a:t>助成金ページ</a:t>
            </a:r>
            <a:r>
              <a:rPr kumimoji="1" lang="en-US" altLang="ja-JP" dirty="0">
                <a:solidFill>
                  <a:srgbClr val="3B3838"/>
                </a:solidFill>
                <a:latin typeface="+mn-ea"/>
              </a:rPr>
              <a:t>URL</a:t>
            </a:r>
            <a:r>
              <a:rPr kumimoji="1" lang="ja-JP" altLang="en-US" dirty="0">
                <a:solidFill>
                  <a:srgbClr val="3B3838"/>
                </a:solidFill>
                <a:latin typeface="+mn-ea"/>
              </a:rPr>
              <a:t>：</a:t>
            </a:r>
            <a:r>
              <a:rPr kumimoji="1" lang="en-US" altLang="ja-JP" dirty="0">
                <a:solidFill>
                  <a:srgbClr val="3B3838"/>
                </a:solidFill>
                <a:latin typeface="+mn-ea"/>
              </a:rPr>
              <a:t>https://chiryoutoshigoto.mhlw.go.jp/formanagers/#sec06</a:t>
            </a:r>
            <a:endParaRPr kumimoji="1" lang="ja-JP" altLang="en-US" dirty="0">
              <a:solidFill>
                <a:srgbClr val="3B3838"/>
              </a:solidFill>
              <a:latin typeface="+mn-ea"/>
            </a:endParaRPr>
          </a:p>
        </p:txBody>
      </p:sp>
      <p:grpSp>
        <p:nvGrpSpPr>
          <p:cNvPr id="14" name="グループ化 13">
            <a:extLst>
              <a:ext uri="{FF2B5EF4-FFF2-40B4-BE49-F238E27FC236}">
                <a16:creationId xmlns:a16="http://schemas.microsoft.com/office/drawing/2014/main" id="{9563FCCD-B80B-4499-B13E-F415DB32FEC5}"/>
              </a:ext>
            </a:extLst>
          </p:cNvPr>
          <p:cNvGrpSpPr/>
          <p:nvPr/>
        </p:nvGrpSpPr>
        <p:grpSpPr>
          <a:xfrm>
            <a:off x="1198634" y="4100440"/>
            <a:ext cx="5254014" cy="816767"/>
            <a:chOff x="1744981" y="5336270"/>
            <a:chExt cx="5254014" cy="816767"/>
          </a:xfrm>
        </p:grpSpPr>
        <p:sp>
          <p:nvSpPr>
            <p:cNvPr id="13" name="四角形: 角を丸くする 12">
              <a:extLst>
                <a:ext uri="{FF2B5EF4-FFF2-40B4-BE49-F238E27FC236}">
                  <a16:creationId xmlns:a16="http://schemas.microsoft.com/office/drawing/2014/main" id="{B05D16D6-2D18-4786-86B7-7241F24A1BAD}"/>
                </a:ext>
              </a:extLst>
            </p:cNvPr>
            <p:cNvSpPr/>
            <p:nvPr/>
          </p:nvSpPr>
          <p:spPr>
            <a:xfrm>
              <a:off x="1744981" y="5336270"/>
              <a:ext cx="5254014" cy="816767"/>
            </a:xfrm>
            <a:prstGeom prst="roundRect">
              <a:avLst/>
            </a:prstGeom>
            <a:solidFill>
              <a:srgbClr val="ED80AF"/>
            </a:solidFill>
          </p:spPr>
          <p:txBody>
            <a:bodyPr wrap="square" rtlCol="0" anchor="ctr">
              <a:spAutoFit/>
            </a:bodyPr>
            <a:lstStyle/>
            <a:p>
              <a:pPr algn="ctr"/>
              <a:endParaRPr kumimoji="1" lang="ja-JP" altLang="en-US">
                <a:latin typeface="+mn-ea"/>
              </a:endParaRPr>
            </a:p>
          </p:txBody>
        </p:sp>
        <p:sp>
          <p:nvSpPr>
            <p:cNvPr id="12" name="テキスト ボックス 11">
              <a:extLst>
                <a:ext uri="{FF2B5EF4-FFF2-40B4-BE49-F238E27FC236}">
                  <a16:creationId xmlns:a16="http://schemas.microsoft.com/office/drawing/2014/main" id="{BD898DA0-9664-4691-A6E4-FE4420159670}"/>
                </a:ext>
              </a:extLst>
            </p:cNvPr>
            <p:cNvSpPr txBox="1"/>
            <p:nvPr/>
          </p:nvSpPr>
          <p:spPr>
            <a:xfrm>
              <a:off x="1744981" y="5452266"/>
              <a:ext cx="5254014" cy="584775"/>
            </a:xfrm>
            <a:prstGeom prst="rect">
              <a:avLst/>
            </a:prstGeom>
            <a:noFill/>
          </p:spPr>
          <p:txBody>
            <a:bodyPr wrap="square" rtlCol="0">
              <a:spAutoFit/>
            </a:bodyPr>
            <a:lstStyle/>
            <a:p>
              <a:r>
                <a:rPr kumimoji="1" lang="en-US" altLang="ja-JP" sz="1600" dirty="0">
                  <a:solidFill>
                    <a:schemeClr val="bg1"/>
                  </a:solidFill>
                  <a:latin typeface="Noto Sans JP Medium" panose="020B0200000000000000" pitchFamily="50" charset="-128"/>
                  <a:ea typeface="Noto Sans JP Medium" panose="020B0200000000000000" pitchFamily="50" charset="-128"/>
                </a:rPr>
                <a:t>2024</a:t>
              </a:r>
              <a:r>
                <a:rPr kumimoji="1" lang="ja-JP" altLang="en-US" sz="1600" dirty="0">
                  <a:solidFill>
                    <a:schemeClr val="bg1"/>
                  </a:solidFill>
                  <a:latin typeface="Noto Sans JP Medium" panose="020B0200000000000000" pitchFamily="50" charset="-128"/>
                  <a:ea typeface="Noto Sans JP Medium" panose="020B0200000000000000" pitchFamily="50" charset="-128"/>
                </a:rPr>
                <a:t>年</a:t>
              </a:r>
              <a:r>
                <a:rPr kumimoji="1" lang="en-US" altLang="ja-JP" sz="1600" dirty="0">
                  <a:solidFill>
                    <a:schemeClr val="bg1"/>
                  </a:solidFill>
                  <a:latin typeface="Noto Sans JP Medium" panose="020B0200000000000000" pitchFamily="50" charset="-128"/>
                  <a:ea typeface="Noto Sans JP Medium" panose="020B0200000000000000" pitchFamily="50" charset="-128"/>
                </a:rPr>
                <a:t>1</a:t>
              </a:r>
              <a:r>
                <a:rPr kumimoji="1" lang="ja-JP" altLang="en-US" sz="1600" dirty="0">
                  <a:solidFill>
                    <a:schemeClr val="bg1"/>
                  </a:solidFill>
                  <a:latin typeface="Noto Sans JP Medium" panose="020B0600070205080204" charset="-128"/>
                  <a:ea typeface="Noto Sans JP Medium" panose="020B0600070205080204" charset="-128"/>
                </a:rPr>
                <a:t>月時点</a:t>
              </a:r>
              <a:r>
                <a:rPr kumimoji="1" lang="ja-JP" altLang="en-US" sz="1600" dirty="0">
                  <a:solidFill>
                    <a:schemeClr val="bg1"/>
                  </a:solidFill>
                  <a:latin typeface="Noto Sans JP Medium" panose="020B0200000000000000" pitchFamily="50" charset="-128"/>
                  <a:ea typeface="Noto Sans JP Medium" panose="020B0200000000000000" pitchFamily="50" charset="-128"/>
                </a:rPr>
                <a:t>の情報です。最新情報については、上記</a:t>
              </a:r>
              <a:r>
                <a:rPr kumimoji="1" lang="en-US" altLang="ja-JP" sz="1600" dirty="0">
                  <a:solidFill>
                    <a:schemeClr val="bg1"/>
                  </a:solidFill>
                  <a:latin typeface="Noto Sans JP Medium" panose="020B0200000000000000" pitchFamily="50" charset="-128"/>
                  <a:ea typeface="Noto Sans JP Medium" panose="020B0200000000000000" pitchFamily="50" charset="-128"/>
                </a:rPr>
                <a:t>URL</a:t>
              </a:r>
              <a:r>
                <a:rPr kumimoji="1" lang="ja-JP" altLang="en-US" sz="1600" dirty="0">
                  <a:solidFill>
                    <a:schemeClr val="bg1"/>
                  </a:solidFill>
                  <a:latin typeface="Noto Sans JP Medium" panose="020B0200000000000000" pitchFamily="50" charset="-128"/>
                  <a:ea typeface="Noto Sans JP Medium" panose="020B0200000000000000" pitchFamily="50" charset="-128"/>
                </a:rPr>
                <a:t>または</a:t>
              </a:r>
              <a:r>
                <a:rPr kumimoji="1" lang="en-US" altLang="ja-JP" sz="1600" dirty="0">
                  <a:solidFill>
                    <a:schemeClr val="bg1"/>
                  </a:solidFill>
                  <a:latin typeface="Noto Sans JP Medium" panose="020B0200000000000000" pitchFamily="50" charset="-128"/>
                  <a:ea typeface="Noto Sans JP Medium" panose="020B0200000000000000" pitchFamily="50" charset="-128"/>
                </a:rPr>
                <a:t>QR</a:t>
              </a:r>
              <a:r>
                <a:rPr kumimoji="1" lang="ja-JP" altLang="en-US" sz="1600" dirty="0">
                  <a:solidFill>
                    <a:schemeClr val="bg1"/>
                  </a:solidFill>
                  <a:latin typeface="Noto Sans JP Medium" panose="020B0200000000000000" pitchFamily="50" charset="-128"/>
                  <a:ea typeface="Noto Sans JP Medium" panose="020B0200000000000000" pitchFamily="50" charset="-128"/>
                </a:rPr>
                <a:t>コードよりご確認ください。</a:t>
              </a:r>
            </a:p>
          </p:txBody>
        </p:sp>
      </p:grpSp>
      <p:sp>
        <p:nvSpPr>
          <p:cNvPr id="16" name="正方形/長方形 15">
            <a:extLst>
              <a:ext uri="{FF2B5EF4-FFF2-40B4-BE49-F238E27FC236}">
                <a16:creationId xmlns:a16="http://schemas.microsoft.com/office/drawing/2014/main" id="{B8068825-5DFE-4095-AE7F-BD973AAB30B7}"/>
              </a:ext>
            </a:extLst>
          </p:cNvPr>
          <p:cNvSpPr/>
          <p:nvPr/>
        </p:nvSpPr>
        <p:spPr>
          <a:xfrm>
            <a:off x="6869413" y="1835811"/>
            <a:ext cx="1007576" cy="1007576"/>
          </a:xfrm>
          <a:prstGeom prst="rect">
            <a:avLst/>
          </a:prstGeom>
          <a:solidFill>
            <a:schemeClr val="bg1"/>
          </a:solidFill>
        </p:spPr>
        <p:txBody>
          <a:bodyPr wrap="none" rtlCol="0" anchor="ctr">
            <a:spAutoFit/>
          </a:bodyPr>
          <a:lstStyle/>
          <a:p>
            <a:pPr algn="ctr"/>
            <a:endParaRPr kumimoji="1" lang="ja-JP" altLang="en-US">
              <a:latin typeface="+mn-ea"/>
            </a:endParaRPr>
          </a:p>
        </p:txBody>
      </p:sp>
      <p:sp>
        <p:nvSpPr>
          <p:cNvPr id="18" name="テキスト ボックス 17">
            <a:extLst>
              <a:ext uri="{FF2B5EF4-FFF2-40B4-BE49-F238E27FC236}">
                <a16:creationId xmlns:a16="http://schemas.microsoft.com/office/drawing/2014/main" id="{D119541E-9173-4CE8-9D93-71A0A55AE150}"/>
              </a:ext>
            </a:extLst>
          </p:cNvPr>
          <p:cNvSpPr txBox="1"/>
          <p:nvPr/>
        </p:nvSpPr>
        <p:spPr>
          <a:xfrm>
            <a:off x="2795048" y="1232138"/>
            <a:ext cx="5625980" cy="276999"/>
          </a:xfrm>
          <a:prstGeom prst="rect">
            <a:avLst/>
          </a:prstGeom>
          <a:noFill/>
        </p:spPr>
        <p:txBody>
          <a:bodyPr wrap="square" rtlCol="0">
            <a:spAutoFit/>
          </a:bodyPr>
          <a:lstStyle/>
          <a:p>
            <a:pPr algn="r"/>
            <a:r>
              <a:rPr kumimoji="1" lang="en-US" altLang="ja-JP" sz="1200" dirty="0">
                <a:solidFill>
                  <a:srgbClr val="3B3838"/>
                </a:solidFill>
                <a:latin typeface="+mn-ea"/>
              </a:rPr>
              <a:t>※</a:t>
            </a:r>
            <a:r>
              <a:rPr kumimoji="1" lang="ja-JP" altLang="en-US" sz="1200" dirty="0">
                <a:solidFill>
                  <a:srgbClr val="3B3838"/>
                </a:solidFill>
                <a:latin typeface="+mn-ea"/>
              </a:rPr>
              <a:t>治療しながら働く人を応援する「治療と仕事の両立支援ナビ」</a:t>
            </a:r>
          </a:p>
        </p:txBody>
      </p:sp>
      <p:sp>
        <p:nvSpPr>
          <p:cNvPr id="5" name="スライド番号プレースホルダー 1">
            <a:extLst>
              <a:ext uri="{FF2B5EF4-FFF2-40B4-BE49-F238E27FC236}">
                <a16:creationId xmlns:a16="http://schemas.microsoft.com/office/drawing/2014/main" id="{BA9C90F8-48C6-997B-1602-BEAB1C0ECDCB}"/>
              </a:ext>
            </a:extLst>
          </p:cNvPr>
          <p:cNvSpPr txBox="1">
            <a:spLocks/>
          </p:cNvSpPr>
          <p:nvPr/>
        </p:nvSpPr>
        <p:spPr>
          <a:xfrm>
            <a:off x="152400" y="6427788"/>
            <a:ext cx="20574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US" altLang="ja-JP" sz="1500" dirty="0">
                <a:solidFill>
                  <a:schemeClr val="accent4"/>
                </a:solidFill>
                <a:latin typeface="Noto Sans JP Regular" panose="020B0200000000000000" pitchFamily="34" charset="-128"/>
                <a:ea typeface="Noto Sans JP Regular" panose="020B0200000000000000" pitchFamily="34" charset="-128"/>
              </a:rPr>
              <a:t>27</a:t>
            </a:r>
            <a:endParaRPr kumimoji="1" lang="ja-JP" altLang="en-US" sz="1500" dirty="0">
              <a:solidFill>
                <a:schemeClr val="accent4"/>
              </a:solidFill>
              <a:latin typeface="Noto Sans JP Regular" panose="020B0200000000000000" pitchFamily="34" charset="-128"/>
              <a:ea typeface="Noto Sans JP Regular" panose="020B0200000000000000" pitchFamily="34" charset="-128"/>
            </a:endParaRPr>
          </a:p>
        </p:txBody>
      </p:sp>
      <p:sp>
        <p:nvSpPr>
          <p:cNvPr id="20" name="四角形: 上の 2 つの角を丸める 13">
            <a:extLst>
              <a:ext uri="{FF2B5EF4-FFF2-40B4-BE49-F238E27FC236}">
                <a16:creationId xmlns:a16="http://schemas.microsoft.com/office/drawing/2014/main" id="{D4AF719E-4689-2FF6-B1D7-9A6306454262}"/>
              </a:ext>
            </a:extLst>
          </p:cNvPr>
          <p:cNvSpPr/>
          <p:nvPr/>
        </p:nvSpPr>
        <p:spPr>
          <a:xfrm rot="5400000">
            <a:off x="342000" y="40037"/>
            <a:ext cx="432000" cy="1116000"/>
          </a:xfrm>
          <a:prstGeom prst="round2SameRect">
            <a:avLst>
              <a:gd name="adj1" fmla="val 50000"/>
              <a:gd name="adj2" fmla="val 0"/>
            </a:avLst>
          </a:prstGeom>
          <a:solidFill>
            <a:srgbClr val="A6BE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タイトル 1">
            <a:extLst>
              <a:ext uri="{FF2B5EF4-FFF2-40B4-BE49-F238E27FC236}">
                <a16:creationId xmlns:a16="http://schemas.microsoft.com/office/drawing/2014/main" id="{FD409ED6-20C2-36A3-0AFA-359105C32843}"/>
              </a:ext>
            </a:extLst>
          </p:cNvPr>
          <p:cNvSpPr txBox="1">
            <a:spLocks/>
          </p:cNvSpPr>
          <p:nvPr/>
        </p:nvSpPr>
        <p:spPr>
          <a:xfrm>
            <a:off x="56528" y="415174"/>
            <a:ext cx="1040422" cy="365125"/>
          </a:xfrm>
          <a:prstGeom prst="rect">
            <a:avLst/>
          </a:prstGeom>
        </p:spPr>
        <p:txBody>
          <a:bodyPr lIns="0" tIns="36000" rIns="0" bIns="0" anchor="ctr" anchorCtr="1"/>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en-US" altLang="ja-JP" sz="1900" spc="300" dirty="0">
                <a:solidFill>
                  <a:schemeClr val="bg1"/>
                </a:solidFill>
                <a:latin typeface="Noto Sans JP Medium" panose="020B0200000000000000" pitchFamily="50" charset="-128"/>
                <a:ea typeface="Noto Sans JP Medium" panose="020B0200000000000000" pitchFamily="50" charset="-128"/>
              </a:rPr>
              <a:t>6-1</a:t>
            </a:r>
            <a:endParaRPr lang="ja-JP" altLang="en-US" sz="1900" spc="300" dirty="0">
              <a:solidFill>
                <a:schemeClr val="bg1"/>
              </a:solidFill>
              <a:latin typeface="Noto Sans JP Medium" panose="020B0200000000000000" pitchFamily="50" charset="-128"/>
              <a:ea typeface="Noto Sans JP Medium" panose="020B0200000000000000" pitchFamily="50" charset="-128"/>
            </a:endParaRPr>
          </a:p>
        </p:txBody>
      </p:sp>
      <p:sp>
        <p:nvSpPr>
          <p:cNvPr id="22" name="タイトル 1">
            <a:extLst>
              <a:ext uri="{FF2B5EF4-FFF2-40B4-BE49-F238E27FC236}">
                <a16:creationId xmlns:a16="http://schemas.microsoft.com/office/drawing/2014/main" id="{008E7A15-6881-5B76-7BAD-4EBCB4747BE7}"/>
              </a:ext>
            </a:extLst>
          </p:cNvPr>
          <p:cNvSpPr txBox="1">
            <a:spLocks/>
          </p:cNvSpPr>
          <p:nvPr/>
        </p:nvSpPr>
        <p:spPr>
          <a:xfrm>
            <a:off x="1116000" y="382428"/>
            <a:ext cx="7875600" cy="502689"/>
          </a:xfrm>
          <a:prstGeom prst="rect">
            <a:avLst/>
          </a:prstGeom>
        </p:spPr>
        <p:txBody>
          <a:bodyPr lIns="144000" tIns="0" bIns="0" anchor="ct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400" dirty="0">
                <a:solidFill>
                  <a:srgbClr val="54779B"/>
                </a:solidFill>
                <a:latin typeface="Noto Sans JP Medium" panose="020B0200000000000000" pitchFamily="50" charset="-128"/>
                <a:ea typeface="Noto Sans JP Medium" panose="020B0200000000000000" pitchFamily="50" charset="-128"/>
              </a:rPr>
              <a:t>助成金情報を確認する</a:t>
            </a:r>
          </a:p>
        </p:txBody>
      </p:sp>
      <p:pic>
        <p:nvPicPr>
          <p:cNvPr id="23" name="図 22">
            <a:extLst>
              <a:ext uri="{FF2B5EF4-FFF2-40B4-BE49-F238E27FC236}">
                <a16:creationId xmlns:a16="http://schemas.microsoft.com/office/drawing/2014/main" id="{A961FDB4-D66A-4DC0-84C8-BA3BACA774E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85582" y="1851980"/>
            <a:ext cx="975238" cy="975238"/>
          </a:xfrm>
          <a:prstGeom prst="rect">
            <a:avLst/>
          </a:prstGeom>
        </p:spPr>
      </p:pic>
    </p:spTree>
    <p:extLst>
      <p:ext uri="{BB962C8B-B14F-4D97-AF65-F5344CB8AC3E}">
        <p14:creationId xmlns:p14="http://schemas.microsoft.com/office/powerpoint/2010/main" val="2589668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9">
            <a:extLst>
              <a:ext uri="{FF2B5EF4-FFF2-40B4-BE49-F238E27FC236}">
                <a16:creationId xmlns:a16="http://schemas.microsoft.com/office/drawing/2014/main" id="{1587B603-A501-FCB9-7FB4-7FA4CE10F044}"/>
              </a:ext>
            </a:extLst>
          </p:cNvPr>
          <p:cNvSpPr/>
          <p:nvPr/>
        </p:nvSpPr>
        <p:spPr>
          <a:xfrm>
            <a:off x="0" y="2795369"/>
            <a:ext cx="9144000" cy="1244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2">
            <a:extLst>
              <a:ext uri="{FF2B5EF4-FFF2-40B4-BE49-F238E27FC236}">
                <a16:creationId xmlns:a16="http://schemas.microsoft.com/office/drawing/2014/main" id="{743AB887-A426-9185-FE44-FA69413BC7ED}"/>
              </a:ext>
            </a:extLst>
          </p:cNvPr>
          <p:cNvSpPr/>
          <p:nvPr/>
        </p:nvSpPr>
        <p:spPr>
          <a:xfrm>
            <a:off x="0" y="3170080"/>
            <a:ext cx="9143999" cy="492443"/>
          </a:xfrm>
          <a:prstGeom prst="rect">
            <a:avLst/>
          </a:prstGeom>
        </p:spPr>
        <p:txBody>
          <a:bodyPr wrap="square" tIns="0" bIns="0" anchor="ctr" anchorCtr="0">
            <a:spAutoFit/>
          </a:bodyPr>
          <a:lstStyle/>
          <a:p>
            <a:pPr algn="ctr"/>
            <a:r>
              <a:rPr lang="en-US" altLang="ja-JP" sz="3200" dirty="0">
                <a:solidFill>
                  <a:schemeClr val="bg1"/>
                </a:solidFill>
                <a:latin typeface="Noto Sans JP Medium" panose="020B0200000000000000" pitchFamily="34" charset="-128"/>
                <a:ea typeface="Noto Sans JP Medium" panose="020B0200000000000000" pitchFamily="34" charset="-128"/>
              </a:rPr>
              <a:t>7. </a:t>
            </a:r>
            <a:r>
              <a:rPr lang="ja-JP" altLang="en-US" sz="3200" dirty="0">
                <a:solidFill>
                  <a:schemeClr val="bg1"/>
                </a:solidFill>
                <a:latin typeface="Noto Sans JP Medium" panose="020B0200000000000000" pitchFamily="34" charset="-128"/>
                <a:ea typeface="Noto Sans JP Medium" panose="020B0200000000000000" pitchFamily="34" charset="-128"/>
              </a:rPr>
              <a:t>労働者を支援する各種制度を理解する</a:t>
            </a:r>
          </a:p>
        </p:txBody>
      </p:sp>
      <p:pic>
        <p:nvPicPr>
          <p:cNvPr id="6" name="図 8">
            <a:extLst>
              <a:ext uri="{FF2B5EF4-FFF2-40B4-BE49-F238E27FC236}">
                <a16:creationId xmlns:a16="http://schemas.microsoft.com/office/drawing/2014/main" id="{447FF635-A22A-8C79-1BCE-F19FC6882266}"/>
              </a:ext>
            </a:extLst>
          </p:cNvPr>
          <p:cNvPicPr>
            <a:picLocks noChangeAspect="1"/>
          </p:cNvPicPr>
          <p:nvPr/>
        </p:nvPicPr>
        <p:blipFill>
          <a:blip r:embed="rId3"/>
          <a:stretch>
            <a:fillRect/>
          </a:stretch>
        </p:blipFill>
        <p:spPr>
          <a:xfrm>
            <a:off x="7154904" y="763659"/>
            <a:ext cx="1158791" cy="1923817"/>
          </a:xfrm>
          <a:prstGeom prst="rect">
            <a:avLst/>
          </a:prstGeom>
        </p:spPr>
      </p:pic>
      <p:sp>
        <p:nvSpPr>
          <p:cNvPr id="7" name="正方形/長方形 13">
            <a:extLst>
              <a:ext uri="{FF2B5EF4-FFF2-40B4-BE49-F238E27FC236}">
                <a16:creationId xmlns:a16="http://schemas.microsoft.com/office/drawing/2014/main" id="{0AA96C4D-3FA0-F57D-105D-5BB69D241A29}"/>
              </a:ext>
            </a:extLst>
          </p:cNvPr>
          <p:cNvSpPr/>
          <p:nvPr/>
        </p:nvSpPr>
        <p:spPr>
          <a:xfrm>
            <a:off x="0" y="4092575"/>
            <a:ext cx="9144000" cy="748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14">
            <a:extLst>
              <a:ext uri="{FF2B5EF4-FFF2-40B4-BE49-F238E27FC236}">
                <a16:creationId xmlns:a16="http://schemas.microsoft.com/office/drawing/2014/main" id="{40F1F2E7-75E8-46E4-631A-7620CA729173}"/>
              </a:ext>
            </a:extLst>
          </p:cNvPr>
          <p:cNvSpPr/>
          <p:nvPr/>
        </p:nvSpPr>
        <p:spPr>
          <a:xfrm>
            <a:off x="0" y="2670175"/>
            <a:ext cx="9144000" cy="748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矩形 2">
            <a:extLst>
              <a:ext uri="{FF2B5EF4-FFF2-40B4-BE49-F238E27FC236}">
                <a16:creationId xmlns:a16="http://schemas.microsoft.com/office/drawing/2014/main" id="{06DC5A4B-1084-A4FE-8854-C43EBF0F2C8D}"/>
              </a:ext>
            </a:extLst>
          </p:cNvPr>
          <p:cNvSpPr/>
          <p:nvPr/>
        </p:nvSpPr>
        <p:spPr>
          <a:xfrm>
            <a:off x="200660" y="6427788"/>
            <a:ext cx="289560" cy="294640"/>
          </a:xfrm>
          <a:prstGeom prst="rect">
            <a:avLst/>
          </a:prstGeom>
          <a:solidFill>
            <a:srgbClr val="F9C9D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スライド番号プレースホルダー 1">
            <a:extLst>
              <a:ext uri="{FF2B5EF4-FFF2-40B4-BE49-F238E27FC236}">
                <a16:creationId xmlns:a16="http://schemas.microsoft.com/office/drawing/2014/main" id="{9CE3232A-713A-2C1A-0363-68FFD4A87B6A}"/>
              </a:ext>
            </a:extLst>
          </p:cNvPr>
          <p:cNvSpPr txBox="1">
            <a:spLocks/>
          </p:cNvSpPr>
          <p:nvPr/>
        </p:nvSpPr>
        <p:spPr>
          <a:xfrm>
            <a:off x="152399" y="6427788"/>
            <a:ext cx="45296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US" altLang="ja-JP" sz="1500" dirty="0">
                <a:solidFill>
                  <a:schemeClr val="bg1"/>
                </a:solidFill>
                <a:latin typeface="Noto Sans JP Regular" panose="020B0200000000000000" pitchFamily="34" charset="-128"/>
                <a:ea typeface="Noto Sans JP Regular" panose="020B0200000000000000" pitchFamily="34" charset="-128"/>
              </a:rPr>
              <a:t>28</a:t>
            </a:r>
            <a:endParaRPr kumimoji="1" lang="ja-JP" altLang="en-US" sz="1500" dirty="0">
              <a:solidFill>
                <a:schemeClr val="bg1"/>
              </a:solidFill>
              <a:latin typeface="Noto Sans JP Regular" panose="020B0200000000000000" pitchFamily="34" charset="-128"/>
              <a:ea typeface="Noto Sans JP Regular" panose="020B0200000000000000" pitchFamily="34" charset="-128"/>
            </a:endParaRPr>
          </a:p>
        </p:txBody>
      </p:sp>
    </p:spTree>
    <p:extLst>
      <p:ext uri="{BB962C8B-B14F-4D97-AF65-F5344CB8AC3E}">
        <p14:creationId xmlns:p14="http://schemas.microsoft.com/office/powerpoint/2010/main" val="13035045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表 18">
            <a:extLst>
              <a:ext uri="{FF2B5EF4-FFF2-40B4-BE49-F238E27FC236}">
                <a16:creationId xmlns:a16="http://schemas.microsoft.com/office/drawing/2014/main" id="{2381FFED-D00F-4A61-AD5B-C53529A1340B}"/>
              </a:ext>
            </a:extLst>
          </p:cNvPr>
          <p:cNvGraphicFramePr>
            <a:graphicFrameLocks noGrp="1"/>
          </p:cNvGraphicFramePr>
          <p:nvPr>
            <p:extLst>
              <p:ext uri="{D42A27DB-BD31-4B8C-83A1-F6EECF244321}">
                <p14:modId xmlns:p14="http://schemas.microsoft.com/office/powerpoint/2010/main" val="1561257198"/>
              </p:ext>
            </p:extLst>
          </p:nvPr>
        </p:nvGraphicFramePr>
        <p:xfrm>
          <a:off x="378073" y="1104315"/>
          <a:ext cx="8387855" cy="4962116"/>
        </p:xfrm>
        <a:graphic>
          <a:graphicData uri="http://schemas.openxmlformats.org/drawingml/2006/table">
            <a:tbl>
              <a:tblPr firstRow="1" bandRow="1">
                <a:tableStyleId>{5940675A-B579-460E-94D1-54222C63F5DA}</a:tableStyleId>
              </a:tblPr>
              <a:tblGrid>
                <a:gridCol w="3063920">
                  <a:extLst>
                    <a:ext uri="{9D8B030D-6E8A-4147-A177-3AD203B41FA5}">
                      <a16:colId xmlns:a16="http://schemas.microsoft.com/office/drawing/2014/main" val="2250432100"/>
                    </a:ext>
                  </a:extLst>
                </a:gridCol>
                <a:gridCol w="5323935">
                  <a:extLst>
                    <a:ext uri="{9D8B030D-6E8A-4147-A177-3AD203B41FA5}">
                      <a16:colId xmlns:a16="http://schemas.microsoft.com/office/drawing/2014/main" val="1095710110"/>
                    </a:ext>
                  </a:extLst>
                </a:gridCol>
              </a:tblGrid>
              <a:tr h="841248">
                <a:tc>
                  <a:txBody>
                    <a:bodyPr/>
                    <a:lstStyle/>
                    <a:p>
                      <a:r>
                        <a:rPr kumimoji="1" lang="zh-TW" altLang="en-US" sz="1400" dirty="0">
                          <a:solidFill>
                            <a:srgbClr val="3B3838"/>
                          </a:solidFill>
                          <a:latin typeface="+mn-ea"/>
                          <a:ea typeface="+mn-ea"/>
                        </a:rPr>
                        <a:t>高額</a:t>
                      </a:r>
                      <a:r>
                        <a:rPr kumimoji="1" lang="ja-JP" altLang="en-US" sz="1400" dirty="0">
                          <a:solidFill>
                            <a:srgbClr val="3B3838"/>
                          </a:solidFill>
                          <a:latin typeface="+mn-ea"/>
                          <a:ea typeface="+mn-ea"/>
                        </a:rPr>
                        <a:t>療養費</a:t>
                      </a:r>
                      <a:r>
                        <a:rPr kumimoji="1" lang="zh-TW" altLang="en-US" sz="1400" dirty="0">
                          <a:solidFill>
                            <a:srgbClr val="3B3838"/>
                          </a:solidFill>
                          <a:latin typeface="+mn-ea"/>
                          <a:ea typeface="+mn-ea"/>
                        </a:rPr>
                        <a:t>制度</a:t>
                      </a:r>
                      <a:endParaRPr kumimoji="1" lang="en-US" altLang="zh-TW" sz="1400" dirty="0">
                        <a:solidFill>
                          <a:srgbClr val="3B3838"/>
                        </a:solidFill>
                        <a:latin typeface="+mn-ea"/>
                        <a:ea typeface="+mn-ea"/>
                      </a:endParaRPr>
                    </a:p>
                    <a:p>
                      <a:r>
                        <a:rPr kumimoji="1" lang="ja-JP" altLang="en-US" sz="1200" dirty="0">
                          <a:solidFill>
                            <a:srgbClr val="3B3838"/>
                          </a:solidFill>
                          <a:highlight>
                            <a:srgbClr val="FFFF96"/>
                          </a:highlight>
                          <a:latin typeface="+mn-ea"/>
                          <a:ea typeface="+mn-ea"/>
                        </a:rPr>
                        <a:t>窓口：職場</a:t>
                      </a:r>
                    </a:p>
                  </a:txBody>
                  <a:tcPr anchor="ctr">
                    <a:lnL w="12700" cap="flat" cmpd="sng" algn="ctr">
                      <a:solidFill>
                        <a:srgbClr val="3B3838"/>
                      </a:solidFill>
                      <a:prstDash val="solid"/>
                      <a:round/>
                      <a:headEnd type="none" w="med" len="med"/>
                      <a:tailEnd type="none" w="med" len="med"/>
                    </a:lnL>
                    <a:lnR w="12700" cap="flat" cmpd="sng" algn="ctr">
                      <a:solidFill>
                        <a:srgbClr val="3B3838"/>
                      </a:solidFill>
                      <a:prstDash val="solid"/>
                      <a:round/>
                      <a:headEnd type="none" w="med" len="med"/>
                      <a:tailEnd type="none" w="med" len="med"/>
                    </a:lnR>
                    <a:lnT w="12700" cap="flat" cmpd="sng" algn="ctr">
                      <a:solidFill>
                        <a:srgbClr val="3B3838"/>
                      </a:solidFill>
                      <a:prstDash val="solid"/>
                      <a:round/>
                      <a:headEnd type="none" w="med" len="med"/>
                      <a:tailEnd type="none" w="med" len="med"/>
                    </a:lnT>
                    <a:lnB w="12700" cap="flat" cmpd="sng" algn="ctr">
                      <a:solidFill>
                        <a:srgbClr val="3B3838"/>
                      </a:solidFill>
                      <a:prstDash val="solid"/>
                      <a:round/>
                      <a:headEnd type="none" w="med" len="med"/>
                      <a:tailEnd type="none" w="med" len="med"/>
                    </a:lnB>
                    <a:solidFill>
                      <a:srgbClr val="FCE9F1"/>
                    </a:solidFill>
                  </a:tcPr>
                </a:tc>
                <a:tc>
                  <a:txBody>
                    <a:bodyPr/>
                    <a:lstStyle/>
                    <a:p>
                      <a:r>
                        <a:rPr kumimoji="1" lang="ja-JP" altLang="en-US" sz="1200" dirty="0">
                          <a:solidFill>
                            <a:srgbClr val="3B3838"/>
                          </a:solidFill>
                          <a:latin typeface="+mn-ea"/>
                          <a:ea typeface="+mn-ea"/>
                        </a:rPr>
                        <a:t>同一月に高額な医療費の自己負担が必要となった際に、自己負担限度額を超えた分について「高額医療費」として払い戻しを受けられる制度です。自己負担の限度額は年齢や所得によって異なります。</a:t>
                      </a:r>
                    </a:p>
                  </a:txBody>
                  <a:tcPr anchor="ctr">
                    <a:lnL w="12700" cap="flat" cmpd="sng" algn="ctr">
                      <a:solidFill>
                        <a:srgbClr val="3B3838"/>
                      </a:solidFill>
                      <a:prstDash val="solid"/>
                      <a:round/>
                      <a:headEnd type="none" w="med" len="med"/>
                      <a:tailEnd type="none" w="med" len="med"/>
                    </a:lnL>
                    <a:lnR w="12700" cap="flat" cmpd="sng" algn="ctr">
                      <a:solidFill>
                        <a:srgbClr val="3B3838"/>
                      </a:solidFill>
                      <a:prstDash val="solid"/>
                      <a:round/>
                      <a:headEnd type="none" w="med" len="med"/>
                      <a:tailEnd type="none" w="med" len="med"/>
                    </a:lnR>
                    <a:lnT w="12700" cap="flat" cmpd="sng" algn="ctr">
                      <a:solidFill>
                        <a:srgbClr val="3B3838"/>
                      </a:solidFill>
                      <a:prstDash val="solid"/>
                      <a:round/>
                      <a:headEnd type="none" w="med" len="med"/>
                      <a:tailEnd type="none" w="med" len="med"/>
                    </a:lnT>
                    <a:lnB w="12700" cap="flat" cmpd="sng" algn="ctr">
                      <a:solidFill>
                        <a:srgbClr val="3B3838"/>
                      </a:solidFill>
                      <a:prstDash val="solid"/>
                      <a:round/>
                      <a:headEnd type="none" w="med" len="med"/>
                      <a:tailEnd type="none" w="med" len="med"/>
                    </a:lnB>
                  </a:tcPr>
                </a:tc>
                <a:extLst>
                  <a:ext uri="{0D108BD9-81ED-4DB2-BD59-A6C34878D82A}">
                    <a16:rowId xmlns:a16="http://schemas.microsoft.com/office/drawing/2014/main" val="3592254326"/>
                  </a:ext>
                </a:extLst>
              </a:tr>
              <a:tr h="804310">
                <a:tc>
                  <a:txBody>
                    <a:bodyPr/>
                    <a:lstStyle/>
                    <a:p>
                      <a:pPr lvl="0">
                        <a:buNone/>
                      </a:pPr>
                      <a:r>
                        <a:rPr lang="zh-TW" altLang="en-US" sz="1400" dirty="0">
                          <a:solidFill>
                            <a:srgbClr val="3B3838"/>
                          </a:solidFill>
                          <a:latin typeface="+mn-ea"/>
                          <a:ea typeface="+mn-ea"/>
                        </a:rPr>
                        <a:t>限度額適用認定証</a:t>
                      </a:r>
                      <a:endParaRPr lang="en-US" altLang="zh-TW" sz="1400" dirty="0">
                        <a:solidFill>
                          <a:srgbClr val="3B3838"/>
                        </a:solidFill>
                        <a:latin typeface="+mn-ea"/>
                        <a:ea typeface="+mn-ea"/>
                      </a:endParaRPr>
                    </a:p>
                    <a:p>
                      <a:pPr marL="0" marR="0" lvl="0" indent="0" algn="l" defTabSz="914400" rtl="0">
                        <a:lnSpc>
                          <a:spcPct val="100000"/>
                        </a:lnSpc>
                        <a:spcBef>
                          <a:spcPts val="0"/>
                        </a:spcBef>
                        <a:spcAft>
                          <a:spcPts val="0"/>
                        </a:spcAft>
                        <a:buClrTx/>
                        <a:buSzTx/>
                        <a:buFontTx/>
                        <a:buNone/>
                        <a:tabLst/>
                        <a:defRPr/>
                      </a:pPr>
                      <a:r>
                        <a:rPr lang="ja-JP" altLang="en-US" sz="1200" dirty="0">
                          <a:solidFill>
                            <a:srgbClr val="3B3838"/>
                          </a:solidFill>
                          <a:highlight>
                            <a:srgbClr val="FFFF96"/>
                          </a:highlight>
                          <a:latin typeface="+mn-ea"/>
                          <a:ea typeface="+mn-ea"/>
                        </a:rPr>
                        <a:t>窓口：職場</a:t>
                      </a:r>
                      <a:endParaRPr kumimoji="1" lang="ja-JP" dirty="0">
                        <a:solidFill>
                          <a:srgbClr val="3B3838"/>
                        </a:solidFill>
                        <a:highlight>
                          <a:srgbClr val="FFFF96"/>
                        </a:highlight>
                        <a:latin typeface="+mn-ea"/>
                        <a:ea typeface="+mn-ea"/>
                      </a:endParaRPr>
                    </a:p>
                  </a:txBody>
                  <a:tcPr anchor="ctr">
                    <a:lnL w="12700" cap="flat" cmpd="sng" algn="ctr">
                      <a:solidFill>
                        <a:srgbClr val="3B3838"/>
                      </a:solidFill>
                      <a:prstDash val="solid"/>
                      <a:round/>
                      <a:headEnd type="none" w="med" len="med"/>
                      <a:tailEnd type="none" w="med" len="med"/>
                    </a:lnL>
                    <a:lnR w="12700" cap="flat" cmpd="sng" algn="ctr">
                      <a:solidFill>
                        <a:srgbClr val="3B3838"/>
                      </a:solidFill>
                      <a:prstDash val="solid"/>
                      <a:round/>
                      <a:headEnd type="none" w="med" len="med"/>
                      <a:tailEnd type="none" w="med" len="med"/>
                    </a:lnR>
                    <a:lnT w="12700" cap="flat" cmpd="sng" algn="ctr">
                      <a:solidFill>
                        <a:srgbClr val="3B3838"/>
                      </a:solidFill>
                      <a:prstDash val="solid"/>
                      <a:round/>
                      <a:headEnd type="none" w="med" len="med"/>
                      <a:tailEnd type="none" w="med" len="med"/>
                    </a:lnT>
                    <a:lnB w="12700" cap="flat" cmpd="sng" algn="ctr">
                      <a:solidFill>
                        <a:srgbClr val="3B3838"/>
                      </a:solidFill>
                      <a:prstDash val="solid"/>
                      <a:round/>
                      <a:headEnd type="none" w="med" len="med"/>
                      <a:tailEnd type="none" w="med" len="med"/>
                    </a:lnB>
                    <a:solidFill>
                      <a:srgbClr val="FCE9F1"/>
                    </a:solidFill>
                  </a:tcPr>
                </a:tc>
                <a:tc>
                  <a:txBody>
                    <a:bodyPr/>
                    <a:lstStyle/>
                    <a:p>
                      <a:pPr lvl="0">
                        <a:buNone/>
                      </a:pPr>
                      <a:r>
                        <a:rPr lang="ja-JP" altLang="en-US" sz="1200">
                          <a:solidFill>
                            <a:srgbClr val="3B3838"/>
                          </a:solidFill>
                          <a:latin typeface="+mn-ea"/>
                          <a:ea typeface="+mn-ea"/>
                        </a:rPr>
                        <a:t>事前に発行された本認定証を医療機関等に提示することで、高額医療費制度を利用する場合に、</a:t>
                      </a:r>
                      <a:r>
                        <a:rPr lang="en-US" altLang="ja-JP" sz="1200">
                          <a:solidFill>
                            <a:srgbClr val="3B3838"/>
                          </a:solidFill>
                          <a:latin typeface="+mn-ea"/>
                          <a:ea typeface="+mn-ea"/>
                        </a:rPr>
                        <a:t>1</a:t>
                      </a:r>
                      <a:r>
                        <a:rPr lang="ja-JP" altLang="en-US" sz="1200">
                          <a:solidFill>
                            <a:srgbClr val="3B3838"/>
                          </a:solidFill>
                          <a:latin typeface="+mn-ea"/>
                          <a:ea typeface="+mn-ea"/>
                        </a:rPr>
                        <a:t>か月間の窓口での支払いを自己負担限度額内に抑えることができます。</a:t>
                      </a:r>
                      <a:endParaRPr kumimoji="1" lang="en-US" altLang="ja-JP">
                        <a:solidFill>
                          <a:srgbClr val="3B3838"/>
                        </a:solidFill>
                        <a:latin typeface="+mn-ea"/>
                        <a:ea typeface="+mn-ea"/>
                      </a:endParaRPr>
                    </a:p>
                  </a:txBody>
                  <a:tcPr anchor="ctr">
                    <a:lnL w="12700" cap="flat" cmpd="sng" algn="ctr">
                      <a:solidFill>
                        <a:srgbClr val="3B3838"/>
                      </a:solidFill>
                      <a:prstDash val="solid"/>
                      <a:round/>
                      <a:headEnd type="none" w="med" len="med"/>
                      <a:tailEnd type="none" w="med" len="med"/>
                    </a:lnL>
                    <a:lnR w="12700" cap="flat" cmpd="sng" algn="ctr">
                      <a:solidFill>
                        <a:srgbClr val="3B3838"/>
                      </a:solidFill>
                      <a:prstDash val="solid"/>
                      <a:round/>
                      <a:headEnd type="none" w="med" len="med"/>
                      <a:tailEnd type="none" w="med" len="med"/>
                    </a:lnR>
                    <a:lnT w="12700" cap="flat" cmpd="sng" algn="ctr">
                      <a:solidFill>
                        <a:srgbClr val="3B3838"/>
                      </a:solidFill>
                      <a:prstDash val="solid"/>
                      <a:round/>
                      <a:headEnd type="none" w="med" len="med"/>
                      <a:tailEnd type="none" w="med" len="med"/>
                    </a:lnT>
                    <a:lnB w="12700" cap="flat" cmpd="sng" algn="ctr">
                      <a:solidFill>
                        <a:srgbClr val="3B3838"/>
                      </a:solidFill>
                      <a:prstDash val="solid"/>
                      <a:round/>
                      <a:headEnd type="none" w="med" len="med"/>
                      <a:tailEnd type="none" w="med" len="med"/>
                    </a:lnB>
                  </a:tcPr>
                </a:tc>
                <a:extLst>
                  <a:ext uri="{0D108BD9-81ED-4DB2-BD59-A6C34878D82A}">
                    <a16:rowId xmlns:a16="http://schemas.microsoft.com/office/drawing/2014/main" val="1325309306"/>
                  </a:ext>
                </a:extLst>
              </a:tr>
              <a:tr h="804311">
                <a:tc>
                  <a:txBody>
                    <a:bodyPr/>
                    <a:lstStyle/>
                    <a:p>
                      <a:r>
                        <a:rPr kumimoji="1" lang="ja-JP" altLang="en-US" sz="1400" dirty="0">
                          <a:solidFill>
                            <a:srgbClr val="3B3838"/>
                          </a:solidFill>
                          <a:latin typeface="+mn-ea"/>
                          <a:ea typeface="+mn-ea"/>
                        </a:rPr>
                        <a:t>高額医療・高額介護合算療養費制度</a:t>
                      </a:r>
                      <a:endParaRPr kumimoji="1" lang="en-US" altLang="ja-JP" sz="1400" dirty="0">
                        <a:solidFill>
                          <a:srgbClr val="3B3838"/>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solidFill>
                            <a:srgbClr val="3B3838"/>
                          </a:solidFill>
                          <a:highlight>
                            <a:srgbClr val="FFFF96"/>
                          </a:highlight>
                          <a:latin typeface="+mn-ea"/>
                          <a:ea typeface="+mn-ea"/>
                        </a:rPr>
                        <a:t>窓口：職場</a:t>
                      </a:r>
                    </a:p>
                  </a:txBody>
                  <a:tcPr anchor="ctr">
                    <a:lnL w="12700" cap="flat" cmpd="sng" algn="ctr">
                      <a:solidFill>
                        <a:srgbClr val="3B3838"/>
                      </a:solidFill>
                      <a:prstDash val="solid"/>
                      <a:round/>
                      <a:headEnd type="none" w="med" len="med"/>
                      <a:tailEnd type="none" w="med" len="med"/>
                    </a:lnL>
                    <a:lnR w="12700" cap="flat" cmpd="sng" algn="ctr">
                      <a:solidFill>
                        <a:srgbClr val="3B3838"/>
                      </a:solidFill>
                      <a:prstDash val="solid"/>
                      <a:round/>
                      <a:headEnd type="none" w="med" len="med"/>
                      <a:tailEnd type="none" w="med" len="med"/>
                    </a:lnR>
                    <a:lnT w="12700" cap="flat" cmpd="sng" algn="ctr">
                      <a:solidFill>
                        <a:srgbClr val="3B3838"/>
                      </a:solidFill>
                      <a:prstDash val="solid"/>
                      <a:round/>
                      <a:headEnd type="none" w="med" len="med"/>
                      <a:tailEnd type="none" w="med" len="med"/>
                    </a:lnT>
                    <a:lnB w="12700" cap="flat" cmpd="sng" algn="ctr">
                      <a:solidFill>
                        <a:srgbClr val="3B3838"/>
                      </a:solidFill>
                      <a:prstDash val="solid"/>
                      <a:round/>
                      <a:headEnd type="none" w="med" len="med"/>
                      <a:tailEnd type="none" w="med" len="med"/>
                    </a:lnB>
                    <a:solidFill>
                      <a:srgbClr val="FCE9F1"/>
                    </a:solidFill>
                  </a:tcPr>
                </a:tc>
                <a:tc>
                  <a:txBody>
                    <a:bodyPr/>
                    <a:lstStyle/>
                    <a:p>
                      <a:r>
                        <a:rPr kumimoji="1" lang="en-US" altLang="ja-JP" sz="1200" dirty="0">
                          <a:solidFill>
                            <a:srgbClr val="3B3838"/>
                          </a:solidFill>
                          <a:latin typeface="+mn-ea"/>
                          <a:ea typeface="+mn-ea"/>
                        </a:rPr>
                        <a:t>1</a:t>
                      </a:r>
                      <a:r>
                        <a:rPr kumimoji="1" lang="ja-JP" altLang="en-US" sz="1200" dirty="0">
                          <a:solidFill>
                            <a:srgbClr val="3B3838"/>
                          </a:solidFill>
                          <a:latin typeface="+mn-ea"/>
                          <a:ea typeface="+mn-ea"/>
                        </a:rPr>
                        <a:t>年間に医療保険・介護保険の両方で自己負担があり、医療保険・介護保険の自己負担額の合計が基準額を超えた場合、超過分の払い戻しを受けられる制度です。</a:t>
                      </a:r>
                    </a:p>
                  </a:txBody>
                  <a:tcPr anchor="ctr">
                    <a:lnL w="12700" cap="flat" cmpd="sng" algn="ctr">
                      <a:solidFill>
                        <a:srgbClr val="3B3838"/>
                      </a:solidFill>
                      <a:prstDash val="solid"/>
                      <a:round/>
                      <a:headEnd type="none" w="med" len="med"/>
                      <a:tailEnd type="none" w="med" len="med"/>
                    </a:lnL>
                    <a:lnR w="12700" cap="flat" cmpd="sng" algn="ctr">
                      <a:solidFill>
                        <a:srgbClr val="3B3838"/>
                      </a:solidFill>
                      <a:prstDash val="solid"/>
                      <a:round/>
                      <a:headEnd type="none" w="med" len="med"/>
                      <a:tailEnd type="none" w="med" len="med"/>
                    </a:lnR>
                    <a:lnT w="12700" cap="flat" cmpd="sng" algn="ctr">
                      <a:solidFill>
                        <a:srgbClr val="3B3838"/>
                      </a:solidFill>
                      <a:prstDash val="solid"/>
                      <a:round/>
                      <a:headEnd type="none" w="med" len="med"/>
                      <a:tailEnd type="none" w="med" len="med"/>
                    </a:lnT>
                    <a:lnB w="12700" cap="flat" cmpd="sng" algn="ctr">
                      <a:solidFill>
                        <a:srgbClr val="3B3838"/>
                      </a:solidFill>
                      <a:prstDash val="solid"/>
                      <a:round/>
                      <a:headEnd type="none" w="med" len="med"/>
                      <a:tailEnd type="none" w="med" len="med"/>
                    </a:lnB>
                  </a:tcPr>
                </a:tc>
                <a:extLst>
                  <a:ext uri="{0D108BD9-81ED-4DB2-BD59-A6C34878D82A}">
                    <a16:rowId xmlns:a16="http://schemas.microsoft.com/office/drawing/2014/main" val="2859246734"/>
                  </a:ext>
                </a:extLst>
              </a:tr>
              <a:tr h="804311">
                <a:tc>
                  <a:txBody>
                    <a:bodyPr/>
                    <a:lstStyle/>
                    <a:p>
                      <a:r>
                        <a:rPr kumimoji="1" lang="ja-JP" altLang="en-US" sz="1400" dirty="0">
                          <a:solidFill>
                            <a:srgbClr val="3B3838"/>
                          </a:solidFill>
                          <a:latin typeface="+mn-ea"/>
                          <a:ea typeface="+mn-ea"/>
                        </a:rPr>
                        <a:t>指定難病・小児慢性特定疾病の患者に対する医療費助成制度</a:t>
                      </a:r>
                      <a:endParaRPr kumimoji="1" lang="en-US" altLang="ja-JP" sz="1400" dirty="0">
                        <a:solidFill>
                          <a:srgbClr val="3B3838"/>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solidFill>
                            <a:srgbClr val="3B3838"/>
                          </a:solidFill>
                          <a:highlight>
                            <a:srgbClr val="FFFF96"/>
                          </a:highlight>
                          <a:latin typeface="+mn-ea"/>
                          <a:ea typeface="+mn-ea"/>
                        </a:rPr>
                        <a:t>窓口：都道府県等</a:t>
                      </a:r>
                    </a:p>
                  </a:txBody>
                  <a:tcPr anchor="ctr">
                    <a:lnL w="12700" cap="flat" cmpd="sng" algn="ctr">
                      <a:solidFill>
                        <a:srgbClr val="3B3838"/>
                      </a:solidFill>
                      <a:prstDash val="solid"/>
                      <a:round/>
                      <a:headEnd type="none" w="med" len="med"/>
                      <a:tailEnd type="none" w="med" len="med"/>
                    </a:lnL>
                    <a:lnR w="12700" cap="flat" cmpd="sng" algn="ctr">
                      <a:solidFill>
                        <a:srgbClr val="3B3838"/>
                      </a:solidFill>
                      <a:prstDash val="solid"/>
                      <a:round/>
                      <a:headEnd type="none" w="med" len="med"/>
                      <a:tailEnd type="none" w="med" len="med"/>
                    </a:lnR>
                    <a:lnT w="12700" cap="flat" cmpd="sng" algn="ctr">
                      <a:solidFill>
                        <a:srgbClr val="3B3838"/>
                      </a:solidFill>
                      <a:prstDash val="solid"/>
                      <a:round/>
                      <a:headEnd type="none" w="med" len="med"/>
                      <a:tailEnd type="none" w="med" len="med"/>
                    </a:lnT>
                    <a:lnB w="12700" cap="flat" cmpd="sng" algn="ctr">
                      <a:solidFill>
                        <a:srgbClr val="3B3838"/>
                      </a:solidFill>
                      <a:prstDash val="solid"/>
                      <a:round/>
                      <a:headEnd type="none" w="med" len="med"/>
                      <a:tailEnd type="none" w="med" len="med"/>
                    </a:lnB>
                    <a:solidFill>
                      <a:srgbClr val="FCE9F1"/>
                    </a:solidFill>
                  </a:tcPr>
                </a:tc>
                <a:tc>
                  <a:txBody>
                    <a:bodyPr/>
                    <a:lstStyle/>
                    <a:p>
                      <a:r>
                        <a:rPr kumimoji="1" lang="ja-JP" altLang="en-US" sz="1200" dirty="0">
                          <a:solidFill>
                            <a:srgbClr val="3B3838"/>
                          </a:solidFill>
                          <a:latin typeface="+mn-ea"/>
                          <a:ea typeface="+mn-ea"/>
                        </a:rPr>
                        <a:t>国が指定した難病などにかかっている患者のうち、一定の基準を満たす方の医療費について自己負担の一部に助成が受けられる制度です。</a:t>
                      </a:r>
                    </a:p>
                  </a:txBody>
                  <a:tcPr anchor="ctr">
                    <a:lnL w="12700" cap="flat" cmpd="sng" algn="ctr">
                      <a:solidFill>
                        <a:srgbClr val="3B3838"/>
                      </a:solidFill>
                      <a:prstDash val="solid"/>
                      <a:round/>
                      <a:headEnd type="none" w="med" len="med"/>
                      <a:tailEnd type="none" w="med" len="med"/>
                    </a:lnL>
                    <a:lnR w="12700" cap="flat" cmpd="sng" algn="ctr">
                      <a:solidFill>
                        <a:srgbClr val="3B3838"/>
                      </a:solidFill>
                      <a:prstDash val="solid"/>
                      <a:round/>
                      <a:headEnd type="none" w="med" len="med"/>
                      <a:tailEnd type="none" w="med" len="med"/>
                    </a:lnR>
                    <a:lnT w="12700" cap="flat" cmpd="sng" algn="ctr">
                      <a:solidFill>
                        <a:srgbClr val="3B3838"/>
                      </a:solidFill>
                      <a:prstDash val="solid"/>
                      <a:round/>
                      <a:headEnd type="none" w="med" len="med"/>
                      <a:tailEnd type="none" w="med" len="med"/>
                    </a:lnT>
                    <a:lnB w="12700" cap="flat" cmpd="sng" algn="ctr">
                      <a:solidFill>
                        <a:srgbClr val="3B3838"/>
                      </a:solidFill>
                      <a:prstDash val="solid"/>
                      <a:round/>
                      <a:headEnd type="none" w="med" len="med"/>
                      <a:tailEnd type="none" w="med" len="med"/>
                    </a:lnB>
                  </a:tcPr>
                </a:tc>
                <a:extLst>
                  <a:ext uri="{0D108BD9-81ED-4DB2-BD59-A6C34878D82A}">
                    <a16:rowId xmlns:a16="http://schemas.microsoft.com/office/drawing/2014/main" val="914024621"/>
                  </a:ext>
                </a:extLst>
              </a:tr>
              <a:tr h="841248">
                <a:tc>
                  <a:txBody>
                    <a:bodyPr/>
                    <a:lstStyle/>
                    <a:p>
                      <a:r>
                        <a:rPr kumimoji="1" lang="ja-JP" altLang="en-US" sz="1400" dirty="0">
                          <a:solidFill>
                            <a:srgbClr val="3B3838"/>
                          </a:solidFill>
                          <a:latin typeface="+mn-ea"/>
                          <a:ea typeface="+mn-ea"/>
                        </a:rPr>
                        <a:t>確定申告による医療費控除</a:t>
                      </a:r>
                      <a:endParaRPr kumimoji="1" lang="en-US" altLang="ja-JP" sz="1400" dirty="0">
                        <a:solidFill>
                          <a:srgbClr val="3B3838"/>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solidFill>
                            <a:srgbClr val="3B3838"/>
                          </a:solidFill>
                          <a:highlight>
                            <a:srgbClr val="FFFF96"/>
                          </a:highlight>
                          <a:latin typeface="+mn-ea"/>
                          <a:ea typeface="+mn-ea"/>
                        </a:rPr>
                        <a:t>窓口：所轄税務署</a:t>
                      </a:r>
                    </a:p>
                  </a:txBody>
                  <a:tcPr anchor="ctr">
                    <a:lnL w="12700" cap="flat" cmpd="sng" algn="ctr">
                      <a:solidFill>
                        <a:srgbClr val="3B3838"/>
                      </a:solidFill>
                      <a:prstDash val="solid"/>
                      <a:round/>
                      <a:headEnd type="none" w="med" len="med"/>
                      <a:tailEnd type="none" w="med" len="med"/>
                    </a:lnL>
                    <a:lnR w="12700" cap="flat" cmpd="sng" algn="ctr">
                      <a:solidFill>
                        <a:srgbClr val="3B3838"/>
                      </a:solidFill>
                      <a:prstDash val="solid"/>
                      <a:round/>
                      <a:headEnd type="none" w="med" len="med"/>
                      <a:tailEnd type="none" w="med" len="med"/>
                    </a:lnR>
                    <a:lnT w="12700" cap="flat" cmpd="sng" algn="ctr">
                      <a:solidFill>
                        <a:srgbClr val="3B3838"/>
                      </a:solidFill>
                      <a:prstDash val="solid"/>
                      <a:round/>
                      <a:headEnd type="none" w="med" len="med"/>
                      <a:tailEnd type="none" w="med" len="med"/>
                    </a:lnT>
                    <a:lnB w="12700" cap="flat" cmpd="sng" algn="ctr">
                      <a:solidFill>
                        <a:srgbClr val="3B3838"/>
                      </a:solidFill>
                      <a:prstDash val="solid"/>
                      <a:round/>
                      <a:headEnd type="none" w="med" len="med"/>
                      <a:tailEnd type="none" w="med" len="med"/>
                    </a:lnB>
                    <a:solidFill>
                      <a:srgbClr val="FCE9F1"/>
                    </a:solidFill>
                  </a:tcPr>
                </a:tc>
                <a:tc>
                  <a:txBody>
                    <a:bodyPr/>
                    <a:lstStyle/>
                    <a:p>
                      <a:r>
                        <a:rPr kumimoji="1" lang="ja-JP" altLang="en-US" sz="1200" dirty="0">
                          <a:solidFill>
                            <a:srgbClr val="3B3838"/>
                          </a:solidFill>
                          <a:latin typeface="+mn-ea"/>
                          <a:ea typeface="+mn-ea"/>
                        </a:rPr>
                        <a:t>同一年に自身や生計を一にする配偶者、その他親族のために支払った医療費のうち、一定金額分の所得控除を受けられます。</a:t>
                      </a:r>
                    </a:p>
                  </a:txBody>
                  <a:tcPr anchor="ctr">
                    <a:lnL w="12700" cap="flat" cmpd="sng" algn="ctr">
                      <a:solidFill>
                        <a:srgbClr val="3B3838"/>
                      </a:solidFill>
                      <a:prstDash val="solid"/>
                      <a:round/>
                      <a:headEnd type="none" w="med" len="med"/>
                      <a:tailEnd type="none" w="med" len="med"/>
                    </a:lnL>
                    <a:lnR w="12700" cap="flat" cmpd="sng" algn="ctr">
                      <a:solidFill>
                        <a:srgbClr val="3B3838"/>
                      </a:solidFill>
                      <a:prstDash val="solid"/>
                      <a:round/>
                      <a:headEnd type="none" w="med" len="med"/>
                      <a:tailEnd type="none" w="med" len="med"/>
                    </a:lnR>
                    <a:lnT w="12700" cap="flat" cmpd="sng" algn="ctr">
                      <a:solidFill>
                        <a:srgbClr val="3B3838"/>
                      </a:solidFill>
                      <a:prstDash val="solid"/>
                      <a:round/>
                      <a:headEnd type="none" w="med" len="med"/>
                      <a:tailEnd type="none" w="med" len="med"/>
                    </a:lnT>
                    <a:lnB w="12700" cap="flat" cmpd="sng" algn="ctr">
                      <a:solidFill>
                        <a:srgbClr val="3B3838"/>
                      </a:solidFill>
                      <a:prstDash val="solid"/>
                      <a:round/>
                      <a:headEnd type="none" w="med" len="med"/>
                      <a:tailEnd type="none" w="med" len="med"/>
                    </a:lnB>
                  </a:tcPr>
                </a:tc>
                <a:extLst>
                  <a:ext uri="{0D108BD9-81ED-4DB2-BD59-A6C34878D82A}">
                    <a16:rowId xmlns:a16="http://schemas.microsoft.com/office/drawing/2014/main" val="2306812839"/>
                  </a:ext>
                </a:extLst>
              </a:tr>
              <a:tr h="866688">
                <a:tc>
                  <a:txBody>
                    <a:bodyPr/>
                    <a:lstStyle/>
                    <a:p>
                      <a:r>
                        <a:rPr kumimoji="1" lang="ja-JP" altLang="en-US" sz="1400" dirty="0">
                          <a:solidFill>
                            <a:srgbClr val="3B3838"/>
                          </a:solidFill>
                          <a:latin typeface="+mn-ea"/>
                          <a:ea typeface="+mn-ea"/>
                        </a:rPr>
                        <a:t>肝炎患者（</a:t>
                      </a:r>
                      <a:r>
                        <a:rPr kumimoji="1" lang="en-US" altLang="ja-JP" sz="1400" dirty="0">
                          <a:solidFill>
                            <a:srgbClr val="3B3838"/>
                          </a:solidFill>
                          <a:latin typeface="+mn-ea"/>
                          <a:ea typeface="+mn-ea"/>
                        </a:rPr>
                        <a:t>B</a:t>
                      </a:r>
                      <a:r>
                        <a:rPr kumimoji="1" lang="ja-JP" altLang="en-US" sz="1400" dirty="0">
                          <a:solidFill>
                            <a:srgbClr val="3B3838"/>
                          </a:solidFill>
                          <a:latin typeface="+mn-ea"/>
                          <a:ea typeface="+mn-ea"/>
                        </a:rPr>
                        <a:t>型・</a:t>
                      </a:r>
                      <a:r>
                        <a:rPr kumimoji="1" lang="en-US" altLang="ja-JP" sz="1400" dirty="0">
                          <a:solidFill>
                            <a:srgbClr val="3B3838"/>
                          </a:solidFill>
                          <a:latin typeface="+mn-ea"/>
                          <a:ea typeface="+mn-ea"/>
                        </a:rPr>
                        <a:t>C</a:t>
                      </a:r>
                      <a:r>
                        <a:rPr kumimoji="1" lang="ja-JP" altLang="en-US" sz="1400" dirty="0">
                          <a:solidFill>
                            <a:srgbClr val="3B3838"/>
                          </a:solidFill>
                          <a:latin typeface="+mn-ea"/>
                          <a:ea typeface="+mn-ea"/>
                        </a:rPr>
                        <a:t>型）に対する医療費の支援</a:t>
                      </a:r>
                      <a:endParaRPr kumimoji="1" lang="en-US" altLang="ja-JP" sz="1400" dirty="0">
                        <a:solidFill>
                          <a:srgbClr val="3B3838"/>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solidFill>
                            <a:srgbClr val="3B3838"/>
                          </a:solidFill>
                          <a:highlight>
                            <a:srgbClr val="FFFF96"/>
                          </a:highlight>
                          <a:latin typeface="+mn-ea"/>
                          <a:ea typeface="+mn-ea"/>
                        </a:rPr>
                        <a:t>窓口：都道府県</a:t>
                      </a:r>
                    </a:p>
                  </a:txBody>
                  <a:tcPr anchor="ctr">
                    <a:lnL w="12700" cap="flat" cmpd="sng" algn="ctr">
                      <a:solidFill>
                        <a:srgbClr val="3B3838"/>
                      </a:solidFill>
                      <a:prstDash val="solid"/>
                      <a:round/>
                      <a:headEnd type="none" w="med" len="med"/>
                      <a:tailEnd type="none" w="med" len="med"/>
                    </a:lnL>
                    <a:lnR w="12700" cap="flat" cmpd="sng" algn="ctr">
                      <a:solidFill>
                        <a:srgbClr val="3B3838"/>
                      </a:solidFill>
                      <a:prstDash val="solid"/>
                      <a:round/>
                      <a:headEnd type="none" w="med" len="med"/>
                      <a:tailEnd type="none" w="med" len="med"/>
                    </a:lnR>
                    <a:lnT w="12700" cap="flat" cmpd="sng" algn="ctr">
                      <a:solidFill>
                        <a:srgbClr val="3B3838"/>
                      </a:solidFill>
                      <a:prstDash val="solid"/>
                      <a:round/>
                      <a:headEnd type="none" w="med" len="med"/>
                      <a:tailEnd type="none" w="med" len="med"/>
                    </a:lnT>
                    <a:lnB w="12700" cap="flat" cmpd="sng" algn="ctr">
                      <a:solidFill>
                        <a:srgbClr val="3B3838"/>
                      </a:solidFill>
                      <a:prstDash val="solid"/>
                      <a:round/>
                      <a:headEnd type="none" w="med" len="med"/>
                      <a:tailEnd type="none" w="med" len="med"/>
                    </a:lnB>
                    <a:solidFill>
                      <a:srgbClr val="FCE9F1"/>
                    </a:solidFill>
                  </a:tcPr>
                </a:tc>
                <a:tc>
                  <a:txBody>
                    <a:bodyPr/>
                    <a:lstStyle/>
                    <a:p>
                      <a:r>
                        <a:rPr kumimoji="1" lang="ja-JP" altLang="en-US" sz="1200" dirty="0">
                          <a:solidFill>
                            <a:srgbClr val="3B3838"/>
                          </a:solidFill>
                          <a:latin typeface="+mn-ea"/>
                          <a:ea typeface="+mn-ea"/>
                        </a:rPr>
                        <a:t>肝炎（</a:t>
                      </a:r>
                      <a:r>
                        <a:rPr kumimoji="1" lang="en-US" altLang="ja-JP" sz="1200" dirty="0">
                          <a:solidFill>
                            <a:srgbClr val="3B3838"/>
                          </a:solidFill>
                          <a:latin typeface="+mn-ea"/>
                          <a:ea typeface="+mn-ea"/>
                        </a:rPr>
                        <a:t>B</a:t>
                      </a:r>
                      <a:r>
                        <a:rPr kumimoji="1" lang="ja-JP" altLang="en-US" sz="1200" dirty="0">
                          <a:solidFill>
                            <a:srgbClr val="3B3838"/>
                          </a:solidFill>
                          <a:latin typeface="+mn-ea"/>
                          <a:ea typeface="+mn-ea"/>
                        </a:rPr>
                        <a:t>型・</a:t>
                      </a:r>
                      <a:r>
                        <a:rPr kumimoji="1" lang="en-US" altLang="ja-JP" sz="1200" dirty="0">
                          <a:solidFill>
                            <a:srgbClr val="3B3838"/>
                          </a:solidFill>
                          <a:latin typeface="+mn-ea"/>
                          <a:ea typeface="+mn-ea"/>
                        </a:rPr>
                        <a:t>C</a:t>
                      </a:r>
                      <a:r>
                        <a:rPr kumimoji="1" lang="ja-JP" altLang="en-US" sz="1200" dirty="0">
                          <a:solidFill>
                            <a:srgbClr val="3B3838"/>
                          </a:solidFill>
                          <a:latin typeface="+mn-ea"/>
                          <a:ea typeface="+mn-ea"/>
                        </a:rPr>
                        <a:t>型）の医療費について、同一月に支払った医療費の自己負担額が一定金額を超えた場合、医療費の助成を受けられます。その他、初回精密検査費や定期検査費（年</a:t>
                      </a:r>
                      <a:r>
                        <a:rPr kumimoji="1" lang="en-US" altLang="ja-JP" sz="1200" dirty="0">
                          <a:solidFill>
                            <a:srgbClr val="3B3838"/>
                          </a:solidFill>
                          <a:latin typeface="+mn-ea"/>
                          <a:ea typeface="+mn-ea"/>
                        </a:rPr>
                        <a:t>2</a:t>
                      </a:r>
                      <a:r>
                        <a:rPr kumimoji="1" lang="ja-JP" altLang="en-US" sz="1200" dirty="0">
                          <a:solidFill>
                            <a:srgbClr val="3B3838"/>
                          </a:solidFill>
                          <a:latin typeface="+mn-ea"/>
                          <a:ea typeface="+mn-ea"/>
                        </a:rPr>
                        <a:t>回まで）の助成を受けることができます。</a:t>
                      </a:r>
                    </a:p>
                  </a:txBody>
                  <a:tcPr anchor="ctr">
                    <a:lnL w="12700" cap="flat" cmpd="sng" algn="ctr">
                      <a:solidFill>
                        <a:srgbClr val="3B3838"/>
                      </a:solidFill>
                      <a:prstDash val="solid"/>
                      <a:round/>
                      <a:headEnd type="none" w="med" len="med"/>
                      <a:tailEnd type="none" w="med" len="med"/>
                    </a:lnL>
                    <a:lnR w="12700" cap="flat" cmpd="sng" algn="ctr">
                      <a:solidFill>
                        <a:srgbClr val="3B3838"/>
                      </a:solidFill>
                      <a:prstDash val="solid"/>
                      <a:round/>
                      <a:headEnd type="none" w="med" len="med"/>
                      <a:tailEnd type="none" w="med" len="med"/>
                    </a:lnR>
                    <a:lnT w="12700" cap="flat" cmpd="sng" algn="ctr">
                      <a:solidFill>
                        <a:srgbClr val="3B3838"/>
                      </a:solidFill>
                      <a:prstDash val="solid"/>
                      <a:round/>
                      <a:headEnd type="none" w="med" len="med"/>
                      <a:tailEnd type="none" w="med" len="med"/>
                    </a:lnT>
                    <a:lnB w="12700" cap="flat" cmpd="sng" algn="ctr">
                      <a:solidFill>
                        <a:srgbClr val="3B3838"/>
                      </a:solidFill>
                      <a:prstDash val="solid"/>
                      <a:round/>
                      <a:headEnd type="none" w="med" len="med"/>
                      <a:tailEnd type="none" w="med" len="med"/>
                    </a:lnB>
                  </a:tcPr>
                </a:tc>
                <a:extLst>
                  <a:ext uri="{0D108BD9-81ED-4DB2-BD59-A6C34878D82A}">
                    <a16:rowId xmlns:a16="http://schemas.microsoft.com/office/drawing/2014/main" val="2968825001"/>
                  </a:ext>
                </a:extLst>
              </a:tr>
            </a:tbl>
          </a:graphicData>
        </a:graphic>
      </p:graphicFrame>
      <p:sp>
        <p:nvSpPr>
          <p:cNvPr id="2" name="スライド番号プレースホルダー 1">
            <a:extLst>
              <a:ext uri="{FF2B5EF4-FFF2-40B4-BE49-F238E27FC236}">
                <a16:creationId xmlns:a16="http://schemas.microsoft.com/office/drawing/2014/main" id="{A54BE10B-EEC4-E48B-9C93-01A7B7F9DF38}"/>
              </a:ext>
            </a:extLst>
          </p:cNvPr>
          <p:cNvSpPr txBox="1">
            <a:spLocks/>
          </p:cNvSpPr>
          <p:nvPr/>
        </p:nvSpPr>
        <p:spPr>
          <a:xfrm>
            <a:off x="152400" y="6427788"/>
            <a:ext cx="20574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US" altLang="ja-JP" sz="1500" dirty="0">
                <a:solidFill>
                  <a:schemeClr val="accent4"/>
                </a:solidFill>
                <a:latin typeface="Noto Sans JP Regular" panose="020B0200000000000000" pitchFamily="34" charset="-128"/>
                <a:ea typeface="Noto Sans JP Regular" panose="020B0200000000000000" pitchFamily="34" charset="-128"/>
              </a:rPr>
              <a:t>29</a:t>
            </a:r>
            <a:endParaRPr kumimoji="1" lang="ja-JP" altLang="en-US" sz="1500" dirty="0">
              <a:solidFill>
                <a:schemeClr val="accent4"/>
              </a:solidFill>
              <a:latin typeface="Noto Sans JP Regular" panose="020B0200000000000000" pitchFamily="34" charset="-128"/>
              <a:ea typeface="Noto Sans JP Regular" panose="020B0200000000000000" pitchFamily="34" charset="-128"/>
            </a:endParaRPr>
          </a:p>
        </p:txBody>
      </p:sp>
      <p:sp>
        <p:nvSpPr>
          <p:cNvPr id="6" name="四角形: 上の 2 つの角を丸める 13">
            <a:extLst>
              <a:ext uri="{FF2B5EF4-FFF2-40B4-BE49-F238E27FC236}">
                <a16:creationId xmlns:a16="http://schemas.microsoft.com/office/drawing/2014/main" id="{481F2737-5412-F8C3-52BE-FDA35757D6C8}"/>
              </a:ext>
            </a:extLst>
          </p:cNvPr>
          <p:cNvSpPr/>
          <p:nvPr/>
        </p:nvSpPr>
        <p:spPr>
          <a:xfrm rot="5400000">
            <a:off x="342000" y="40037"/>
            <a:ext cx="432000" cy="1116000"/>
          </a:xfrm>
          <a:prstGeom prst="round2SameRect">
            <a:avLst>
              <a:gd name="adj1" fmla="val 50000"/>
              <a:gd name="adj2" fmla="val 0"/>
            </a:avLst>
          </a:prstGeom>
          <a:solidFill>
            <a:srgbClr val="A6BE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タイトル 1">
            <a:extLst>
              <a:ext uri="{FF2B5EF4-FFF2-40B4-BE49-F238E27FC236}">
                <a16:creationId xmlns:a16="http://schemas.microsoft.com/office/drawing/2014/main" id="{2003FAFF-8571-7542-6FF3-4B97D1C05CC2}"/>
              </a:ext>
            </a:extLst>
          </p:cNvPr>
          <p:cNvSpPr txBox="1">
            <a:spLocks/>
          </p:cNvSpPr>
          <p:nvPr/>
        </p:nvSpPr>
        <p:spPr>
          <a:xfrm>
            <a:off x="56528" y="415174"/>
            <a:ext cx="1040422" cy="365125"/>
          </a:xfrm>
          <a:prstGeom prst="rect">
            <a:avLst/>
          </a:prstGeom>
        </p:spPr>
        <p:txBody>
          <a:bodyPr lIns="0" tIns="36000" rIns="0" bIns="0" anchor="ctr" anchorCtr="1"/>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en-US" altLang="ja-JP" sz="1900" spc="300" dirty="0">
                <a:solidFill>
                  <a:schemeClr val="bg1"/>
                </a:solidFill>
                <a:latin typeface="Noto Sans JP Medium" panose="020B0200000000000000" pitchFamily="50" charset="-128"/>
                <a:ea typeface="Noto Sans JP Medium" panose="020B0200000000000000" pitchFamily="50" charset="-128"/>
              </a:rPr>
              <a:t>7-1</a:t>
            </a:r>
            <a:endParaRPr lang="ja-JP" altLang="en-US" sz="1900" spc="300" dirty="0">
              <a:solidFill>
                <a:schemeClr val="bg1"/>
              </a:solidFill>
              <a:latin typeface="Noto Sans JP Medium" panose="020B0200000000000000" pitchFamily="50" charset="-128"/>
              <a:ea typeface="Noto Sans JP Medium" panose="020B0200000000000000" pitchFamily="50" charset="-128"/>
            </a:endParaRPr>
          </a:p>
        </p:txBody>
      </p:sp>
      <p:sp>
        <p:nvSpPr>
          <p:cNvPr id="8" name="タイトル 1">
            <a:extLst>
              <a:ext uri="{FF2B5EF4-FFF2-40B4-BE49-F238E27FC236}">
                <a16:creationId xmlns:a16="http://schemas.microsoft.com/office/drawing/2014/main" id="{7B274F56-4B8E-190C-4EC5-E18AE458F126}"/>
              </a:ext>
            </a:extLst>
          </p:cNvPr>
          <p:cNvSpPr txBox="1">
            <a:spLocks/>
          </p:cNvSpPr>
          <p:nvPr/>
        </p:nvSpPr>
        <p:spPr>
          <a:xfrm>
            <a:off x="1116000" y="382428"/>
            <a:ext cx="7875600" cy="502689"/>
          </a:xfrm>
          <a:prstGeom prst="rect">
            <a:avLst/>
          </a:prstGeom>
        </p:spPr>
        <p:txBody>
          <a:bodyPr lIns="144000" tIns="0" bIns="0" anchor="ct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400" dirty="0">
                <a:solidFill>
                  <a:srgbClr val="54779B"/>
                </a:solidFill>
                <a:latin typeface="Noto Sans JP Medium" panose="020B0200000000000000" pitchFamily="50" charset="-128"/>
                <a:ea typeface="Noto Sans JP Medium" panose="020B0200000000000000" pitchFamily="50" charset="-128"/>
              </a:rPr>
              <a:t>治療費を支援する制度</a:t>
            </a:r>
          </a:p>
        </p:txBody>
      </p:sp>
    </p:spTree>
    <p:extLst>
      <p:ext uri="{BB962C8B-B14F-4D97-AF65-F5344CB8AC3E}">
        <p14:creationId xmlns:p14="http://schemas.microsoft.com/office/powerpoint/2010/main" val="5774590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9">
            <a:extLst>
              <a:ext uri="{FF2B5EF4-FFF2-40B4-BE49-F238E27FC236}">
                <a16:creationId xmlns:a16="http://schemas.microsoft.com/office/drawing/2014/main" id="{AA6D0B2A-5A13-BF73-DFD9-3BB10B6CB701}"/>
              </a:ext>
            </a:extLst>
          </p:cNvPr>
          <p:cNvSpPr/>
          <p:nvPr/>
        </p:nvSpPr>
        <p:spPr>
          <a:xfrm>
            <a:off x="0" y="2795369"/>
            <a:ext cx="9144000" cy="1244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2">
            <a:extLst>
              <a:ext uri="{FF2B5EF4-FFF2-40B4-BE49-F238E27FC236}">
                <a16:creationId xmlns:a16="http://schemas.microsoft.com/office/drawing/2014/main" id="{AA23C4B3-86B2-3916-91BA-0171CC146F16}"/>
              </a:ext>
            </a:extLst>
          </p:cNvPr>
          <p:cNvSpPr/>
          <p:nvPr/>
        </p:nvSpPr>
        <p:spPr>
          <a:xfrm>
            <a:off x="0" y="3123914"/>
            <a:ext cx="9143999" cy="584775"/>
          </a:xfrm>
          <a:prstGeom prst="rect">
            <a:avLst/>
          </a:prstGeom>
        </p:spPr>
        <p:txBody>
          <a:bodyPr wrap="square" tIns="0" bIns="0" anchor="ctr" anchorCtr="0">
            <a:spAutoFit/>
          </a:bodyPr>
          <a:lstStyle/>
          <a:p>
            <a:pPr algn="ctr"/>
            <a:r>
              <a:rPr lang="en-US" altLang="ja-JP" sz="3800" dirty="0">
                <a:solidFill>
                  <a:schemeClr val="bg1"/>
                </a:solidFill>
                <a:latin typeface="Noto Sans JP Medium" panose="020B0200000000000000" pitchFamily="34" charset="-128"/>
                <a:ea typeface="Noto Sans JP Medium" panose="020B0200000000000000" pitchFamily="34" charset="-128"/>
              </a:rPr>
              <a:t>1. </a:t>
            </a:r>
            <a:r>
              <a:rPr lang="ja-JP" altLang="en-US" sz="3800" dirty="0">
                <a:solidFill>
                  <a:schemeClr val="bg1"/>
                </a:solidFill>
                <a:latin typeface="Noto Sans JP Medium" panose="020B0200000000000000" pitchFamily="34" charset="-128"/>
                <a:ea typeface="Noto Sans JP Medium" panose="020B0200000000000000" pitchFamily="34" charset="-128"/>
              </a:rPr>
              <a:t>治療と仕事の両立支援の必要性</a:t>
            </a:r>
          </a:p>
        </p:txBody>
      </p:sp>
      <p:pic>
        <p:nvPicPr>
          <p:cNvPr id="6" name="図 8">
            <a:extLst>
              <a:ext uri="{FF2B5EF4-FFF2-40B4-BE49-F238E27FC236}">
                <a16:creationId xmlns:a16="http://schemas.microsoft.com/office/drawing/2014/main" id="{99A50BD8-4DAB-6B01-E512-CD99E2F6D195}"/>
              </a:ext>
            </a:extLst>
          </p:cNvPr>
          <p:cNvPicPr>
            <a:picLocks noChangeAspect="1"/>
          </p:cNvPicPr>
          <p:nvPr/>
        </p:nvPicPr>
        <p:blipFill>
          <a:blip r:embed="rId3"/>
          <a:stretch>
            <a:fillRect/>
          </a:stretch>
        </p:blipFill>
        <p:spPr>
          <a:xfrm>
            <a:off x="7154904" y="763659"/>
            <a:ext cx="1158791" cy="1923817"/>
          </a:xfrm>
          <a:prstGeom prst="rect">
            <a:avLst/>
          </a:prstGeom>
        </p:spPr>
      </p:pic>
      <p:sp>
        <p:nvSpPr>
          <p:cNvPr id="7" name="正方形/長方形 13">
            <a:extLst>
              <a:ext uri="{FF2B5EF4-FFF2-40B4-BE49-F238E27FC236}">
                <a16:creationId xmlns:a16="http://schemas.microsoft.com/office/drawing/2014/main" id="{D9DCAF8B-F33C-75FC-0F4A-D8A8ED330F43}"/>
              </a:ext>
            </a:extLst>
          </p:cNvPr>
          <p:cNvSpPr/>
          <p:nvPr/>
        </p:nvSpPr>
        <p:spPr>
          <a:xfrm>
            <a:off x="0" y="4092575"/>
            <a:ext cx="9144000" cy="748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14">
            <a:extLst>
              <a:ext uri="{FF2B5EF4-FFF2-40B4-BE49-F238E27FC236}">
                <a16:creationId xmlns:a16="http://schemas.microsoft.com/office/drawing/2014/main" id="{2AA8F9C0-C812-DCA8-612D-DD6E563C5E31}"/>
              </a:ext>
            </a:extLst>
          </p:cNvPr>
          <p:cNvSpPr/>
          <p:nvPr/>
        </p:nvSpPr>
        <p:spPr>
          <a:xfrm>
            <a:off x="0" y="2670175"/>
            <a:ext cx="9144000" cy="748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矩形 2">
            <a:extLst>
              <a:ext uri="{FF2B5EF4-FFF2-40B4-BE49-F238E27FC236}">
                <a16:creationId xmlns:a16="http://schemas.microsoft.com/office/drawing/2014/main" id="{AED5F875-93EB-8543-084A-F0899F2A16ED}"/>
              </a:ext>
            </a:extLst>
          </p:cNvPr>
          <p:cNvSpPr/>
          <p:nvPr/>
        </p:nvSpPr>
        <p:spPr>
          <a:xfrm>
            <a:off x="200660" y="6427788"/>
            <a:ext cx="289560" cy="294640"/>
          </a:xfrm>
          <a:prstGeom prst="rect">
            <a:avLst/>
          </a:prstGeom>
          <a:solidFill>
            <a:srgbClr val="F9C9D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スライド番号プレースホルダー 1">
            <a:extLst>
              <a:ext uri="{FF2B5EF4-FFF2-40B4-BE49-F238E27FC236}">
                <a16:creationId xmlns:a16="http://schemas.microsoft.com/office/drawing/2014/main" id="{689850A5-A060-1198-FFE5-D29F39D76584}"/>
              </a:ext>
            </a:extLst>
          </p:cNvPr>
          <p:cNvSpPr txBox="1">
            <a:spLocks/>
          </p:cNvSpPr>
          <p:nvPr/>
        </p:nvSpPr>
        <p:spPr>
          <a:xfrm>
            <a:off x="152400" y="6427788"/>
            <a:ext cx="38608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US" altLang="ja-JP" sz="1500" dirty="0">
                <a:solidFill>
                  <a:schemeClr val="bg1"/>
                </a:solidFill>
                <a:latin typeface="Noto Sans JP Regular" panose="020B0200000000000000" pitchFamily="34" charset="-128"/>
                <a:ea typeface="Noto Sans JP Regular" panose="020B0200000000000000" pitchFamily="34" charset="-128"/>
              </a:rPr>
              <a:t>3</a:t>
            </a:r>
            <a:endParaRPr kumimoji="1" lang="ja-JP" altLang="en-US" sz="1500" dirty="0">
              <a:solidFill>
                <a:schemeClr val="bg1"/>
              </a:solidFill>
              <a:latin typeface="Noto Sans JP Regular" panose="020B0200000000000000" pitchFamily="34" charset="-128"/>
              <a:ea typeface="Noto Sans JP Regular" panose="020B0200000000000000" pitchFamily="34" charset="-128"/>
            </a:endParaRPr>
          </a:p>
        </p:txBody>
      </p:sp>
    </p:spTree>
    <p:extLst>
      <p:ext uri="{BB962C8B-B14F-4D97-AF65-F5344CB8AC3E}">
        <p14:creationId xmlns:p14="http://schemas.microsoft.com/office/powerpoint/2010/main" val="27215381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a:extLst>
              <a:ext uri="{FF2B5EF4-FFF2-40B4-BE49-F238E27FC236}">
                <a16:creationId xmlns:a16="http://schemas.microsoft.com/office/drawing/2014/main" id="{1F92372F-589A-4AB5-A404-D50FB8F7CD12}"/>
              </a:ext>
            </a:extLst>
          </p:cNvPr>
          <p:cNvGraphicFramePr>
            <a:graphicFrameLocks noGrp="1"/>
          </p:cNvGraphicFramePr>
          <p:nvPr>
            <p:extLst>
              <p:ext uri="{D42A27DB-BD31-4B8C-83A1-F6EECF244321}">
                <p14:modId xmlns:p14="http://schemas.microsoft.com/office/powerpoint/2010/main" val="3472534929"/>
              </p:ext>
            </p:extLst>
          </p:nvPr>
        </p:nvGraphicFramePr>
        <p:xfrm>
          <a:off x="378073" y="1105200"/>
          <a:ext cx="8387855" cy="3957360"/>
        </p:xfrm>
        <a:graphic>
          <a:graphicData uri="http://schemas.openxmlformats.org/drawingml/2006/table">
            <a:tbl>
              <a:tblPr firstRow="1" bandRow="1">
                <a:tableStyleId>{5940675A-B579-460E-94D1-54222C63F5DA}</a:tableStyleId>
              </a:tblPr>
              <a:tblGrid>
                <a:gridCol w="3063627">
                  <a:extLst>
                    <a:ext uri="{9D8B030D-6E8A-4147-A177-3AD203B41FA5}">
                      <a16:colId xmlns:a16="http://schemas.microsoft.com/office/drawing/2014/main" val="2250432100"/>
                    </a:ext>
                  </a:extLst>
                </a:gridCol>
                <a:gridCol w="5324228">
                  <a:extLst>
                    <a:ext uri="{9D8B030D-6E8A-4147-A177-3AD203B41FA5}">
                      <a16:colId xmlns:a16="http://schemas.microsoft.com/office/drawing/2014/main" val="1095710110"/>
                    </a:ext>
                  </a:extLst>
                </a:gridCol>
              </a:tblGrid>
              <a:tr h="2280960">
                <a:tc>
                  <a:txBody>
                    <a:bodyPr/>
                    <a:lstStyle/>
                    <a:p>
                      <a:r>
                        <a:rPr kumimoji="1" lang="zh-TW" altLang="en-US" sz="1400" dirty="0">
                          <a:solidFill>
                            <a:srgbClr val="3B3838"/>
                          </a:solidFill>
                          <a:latin typeface="+mj-lt"/>
                          <a:ea typeface="+mn-ea"/>
                        </a:rPr>
                        <a:t>傷病手当金</a:t>
                      </a:r>
                      <a:endParaRPr kumimoji="1" lang="en-US" altLang="zh-TW" sz="1400" dirty="0">
                        <a:solidFill>
                          <a:srgbClr val="3B3838"/>
                        </a:solidFill>
                        <a:latin typeface="+mj-lt"/>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solidFill>
                            <a:srgbClr val="3B3838"/>
                          </a:solidFill>
                          <a:highlight>
                            <a:srgbClr val="FFFF96"/>
                          </a:highlight>
                          <a:latin typeface="+mj-lt"/>
                          <a:ea typeface="+mn-ea"/>
                        </a:rPr>
                        <a:t>窓口：職場</a:t>
                      </a:r>
                    </a:p>
                  </a:txBody>
                  <a:tcPr anchor="ctr">
                    <a:lnL w="12700" cap="flat" cmpd="sng" algn="ctr">
                      <a:solidFill>
                        <a:srgbClr val="3B3838"/>
                      </a:solidFill>
                      <a:prstDash val="solid"/>
                      <a:round/>
                      <a:headEnd type="none" w="med" len="med"/>
                      <a:tailEnd type="none" w="med" len="med"/>
                    </a:lnL>
                    <a:lnR w="12700" cap="flat" cmpd="sng" algn="ctr">
                      <a:solidFill>
                        <a:srgbClr val="3B3838"/>
                      </a:solidFill>
                      <a:prstDash val="solid"/>
                      <a:round/>
                      <a:headEnd type="none" w="med" len="med"/>
                      <a:tailEnd type="none" w="med" len="med"/>
                    </a:lnR>
                    <a:lnT w="12700" cap="flat" cmpd="sng" algn="ctr">
                      <a:solidFill>
                        <a:srgbClr val="3B3838"/>
                      </a:solidFill>
                      <a:prstDash val="solid"/>
                      <a:round/>
                      <a:headEnd type="none" w="med" len="med"/>
                      <a:tailEnd type="none" w="med" len="med"/>
                    </a:lnT>
                    <a:lnB w="12700" cap="flat" cmpd="sng" algn="ctr">
                      <a:solidFill>
                        <a:srgbClr val="3B3838"/>
                      </a:solidFill>
                      <a:prstDash val="solid"/>
                      <a:round/>
                      <a:headEnd type="none" w="med" len="med"/>
                      <a:tailEnd type="none" w="med" len="med"/>
                    </a:lnB>
                    <a:solidFill>
                      <a:srgbClr val="FCE9F1"/>
                    </a:solidFill>
                  </a:tcPr>
                </a:tc>
                <a:tc>
                  <a:txBody>
                    <a:bodyPr/>
                    <a:lstStyle/>
                    <a:p>
                      <a:r>
                        <a:rPr kumimoji="1" lang="ja-JP" altLang="en-US" sz="1200" dirty="0">
                          <a:solidFill>
                            <a:srgbClr val="3B3838"/>
                          </a:solidFill>
                          <a:latin typeface="+mj-lt"/>
                          <a:ea typeface="+mn-ea"/>
                        </a:rPr>
                        <a:t>病気やケガなどやむを得ない理由で働けなくなったときにもらえる手当のことで、会社の健康保険に加入していれば申請・受給することができます。申請条件すべてに該当した場合に、支給開始日から通算して</a:t>
                      </a:r>
                      <a:r>
                        <a:rPr kumimoji="1" lang="en-US" altLang="ja-JP" sz="1200" dirty="0">
                          <a:solidFill>
                            <a:srgbClr val="3B3838"/>
                          </a:solidFill>
                          <a:latin typeface="+mj-lt"/>
                          <a:ea typeface="+mn-ea"/>
                        </a:rPr>
                        <a:t>1</a:t>
                      </a:r>
                      <a:r>
                        <a:rPr kumimoji="1" lang="ja-JP" altLang="en-US" sz="1200" dirty="0">
                          <a:solidFill>
                            <a:srgbClr val="3B3838"/>
                          </a:solidFill>
                          <a:latin typeface="+mj-lt"/>
                          <a:ea typeface="+mn-ea"/>
                        </a:rPr>
                        <a:t>年</a:t>
                      </a:r>
                      <a:r>
                        <a:rPr kumimoji="1" lang="en-US" altLang="ja-JP" sz="1200" dirty="0">
                          <a:solidFill>
                            <a:srgbClr val="3B3838"/>
                          </a:solidFill>
                          <a:latin typeface="+mj-lt"/>
                          <a:ea typeface="+mn-ea"/>
                        </a:rPr>
                        <a:t>6</a:t>
                      </a:r>
                      <a:r>
                        <a:rPr kumimoji="1" lang="ja-JP" altLang="en-US" sz="1200" dirty="0">
                          <a:solidFill>
                            <a:srgbClr val="3B3838"/>
                          </a:solidFill>
                          <a:latin typeface="+mj-lt"/>
                          <a:ea typeface="+mn-ea"/>
                        </a:rPr>
                        <a:t>か月に達する間、</a:t>
                      </a:r>
                      <a:r>
                        <a:rPr kumimoji="1" lang="en-US" altLang="ja-JP" sz="1200" dirty="0">
                          <a:solidFill>
                            <a:srgbClr val="3B3838"/>
                          </a:solidFill>
                          <a:latin typeface="+mj-lt"/>
                          <a:ea typeface="+mn-ea"/>
                        </a:rPr>
                        <a:t>1</a:t>
                      </a:r>
                      <a:r>
                        <a:rPr kumimoji="1" lang="ja-JP" altLang="en-US" sz="1200" dirty="0">
                          <a:solidFill>
                            <a:srgbClr val="3B3838"/>
                          </a:solidFill>
                          <a:latin typeface="+mj-lt"/>
                          <a:ea typeface="+mn-ea"/>
                        </a:rPr>
                        <a:t>日当たり被保険者の標準報酬月額の</a:t>
                      </a:r>
                      <a:r>
                        <a:rPr kumimoji="1" lang="en-US" altLang="ja-JP" sz="1200" dirty="0">
                          <a:solidFill>
                            <a:srgbClr val="3B3838"/>
                          </a:solidFill>
                          <a:latin typeface="+mj-lt"/>
                          <a:ea typeface="+mn-ea"/>
                        </a:rPr>
                        <a:t>30</a:t>
                      </a:r>
                      <a:r>
                        <a:rPr kumimoji="1" lang="ja-JP" altLang="en-US" sz="1200" dirty="0">
                          <a:solidFill>
                            <a:srgbClr val="3B3838"/>
                          </a:solidFill>
                          <a:latin typeface="+mj-lt"/>
                          <a:ea typeface="+mn-ea"/>
                        </a:rPr>
                        <a:t>分の</a:t>
                      </a:r>
                      <a:r>
                        <a:rPr kumimoji="1" lang="en-US" altLang="ja-JP" sz="1200" dirty="0">
                          <a:solidFill>
                            <a:srgbClr val="3B3838"/>
                          </a:solidFill>
                          <a:latin typeface="+mj-lt"/>
                          <a:ea typeface="+mn-ea"/>
                        </a:rPr>
                        <a:t>1</a:t>
                      </a:r>
                      <a:r>
                        <a:rPr kumimoji="1" lang="ja-JP" altLang="en-US" sz="1200" dirty="0">
                          <a:solidFill>
                            <a:srgbClr val="3B3838"/>
                          </a:solidFill>
                          <a:latin typeface="+mj-lt"/>
                          <a:ea typeface="+mn-ea"/>
                        </a:rPr>
                        <a:t>の</a:t>
                      </a:r>
                      <a:r>
                        <a:rPr kumimoji="1" lang="en-US" altLang="ja-JP" sz="1200" dirty="0">
                          <a:solidFill>
                            <a:srgbClr val="3B3838"/>
                          </a:solidFill>
                          <a:latin typeface="+mj-lt"/>
                          <a:ea typeface="+mn-ea"/>
                        </a:rPr>
                        <a:t>3</a:t>
                      </a:r>
                      <a:r>
                        <a:rPr kumimoji="1" lang="ja-JP" altLang="en-US" sz="1200" dirty="0">
                          <a:solidFill>
                            <a:srgbClr val="3B3838"/>
                          </a:solidFill>
                          <a:latin typeface="+mj-lt"/>
                          <a:ea typeface="+mn-ea"/>
                        </a:rPr>
                        <a:t>分の</a:t>
                      </a:r>
                      <a:r>
                        <a:rPr kumimoji="1" lang="en-US" altLang="ja-JP" sz="1200" dirty="0">
                          <a:solidFill>
                            <a:srgbClr val="3B3838"/>
                          </a:solidFill>
                          <a:latin typeface="+mj-lt"/>
                          <a:ea typeface="+mn-ea"/>
                        </a:rPr>
                        <a:t>2</a:t>
                      </a:r>
                      <a:r>
                        <a:rPr kumimoji="1" lang="ja-JP" altLang="en-US" sz="1200" dirty="0">
                          <a:solidFill>
                            <a:srgbClr val="3B3838"/>
                          </a:solidFill>
                          <a:latin typeface="+mj-lt"/>
                          <a:ea typeface="+mn-ea"/>
                        </a:rPr>
                        <a:t>相当額の支払いを受けられます。</a:t>
                      </a:r>
                      <a:endParaRPr kumimoji="1" lang="en-US" altLang="ja-JP" sz="1200" dirty="0">
                        <a:solidFill>
                          <a:srgbClr val="3B3838"/>
                        </a:solidFill>
                        <a:latin typeface="+mj-lt"/>
                        <a:ea typeface="+mn-ea"/>
                      </a:endParaRPr>
                    </a:p>
                    <a:p>
                      <a:r>
                        <a:rPr kumimoji="1" lang="ja-JP" altLang="en-US" sz="1200" dirty="0">
                          <a:solidFill>
                            <a:srgbClr val="3B3838"/>
                          </a:solidFill>
                          <a:latin typeface="+mj-lt"/>
                          <a:ea typeface="+mn-ea"/>
                        </a:rPr>
                        <a:t>＜申請条件＞</a:t>
                      </a:r>
                      <a:endParaRPr kumimoji="1" lang="en-US" altLang="ja-JP" sz="1200" dirty="0">
                        <a:solidFill>
                          <a:srgbClr val="3B3838"/>
                        </a:solidFill>
                        <a:latin typeface="+mj-lt"/>
                        <a:ea typeface="+mn-ea"/>
                      </a:endParaRPr>
                    </a:p>
                    <a:p>
                      <a:r>
                        <a:rPr kumimoji="1" lang="ja-JP" altLang="en-US" sz="1200" dirty="0">
                          <a:solidFill>
                            <a:srgbClr val="3B3838"/>
                          </a:solidFill>
                          <a:latin typeface="+mj-lt"/>
                          <a:ea typeface="+mn-ea"/>
                        </a:rPr>
                        <a:t>・業務外の病気やケガの療養のための休業であること。</a:t>
                      </a:r>
                      <a:endParaRPr kumimoji="1" lang="en-US" altLang="ja-JP" sz="1200" dirty="0">
                        <a:solidFill>
                          <a:srgbClr val="3B3838"/>
                        </a:solidFill>
                        <a:latin typeface="+mj-lt"/>
                        <a:ea typeface="+mn-ea"/>
                      </a:endParaRPr>
                    </a:p>
                    <a:p>
                      <a:r>
                        <a:rPr kumimoji="1" lang="ja-JP" altLang="en-US" sz="1200" dirty="0">
                          <a:solidFill>
                            <a:srgbClr val="3B3838"/>
                          </a:solidFill>
                          <a:latin typeface="+mj-lt"/>
                          <a:ea typeface="+mn-ea"/>
                        </a:rPr>
                        <a:t>・就業が不可能であること。</a:t>
                      </a:r>
                      <a:endParaRPr kumimoji="1" lang="en-US" altLang="ja-JP" sz="1200" dirty="0">
                        <a:solidFill>
                          <a:srgbClr val="3B3838"/>
                        </a:solidFill>
                        <a:latin typeface="+mj-lt"/>
                        <a:ea typeface="+mn-ea"/>
                      </a:endParaRPr>
                    </a:p>
                    <a:p>
                      <a:r>
                        <a:rPr kumimoji="1" lang="ja-JP" altLang="en-US" sz="1200" dirty="0">
                          <a:solidFill>
                            <a:srgbClr val="3B3838"/>
                          </a:solidFill>
                          <a:latin typeface="+mj-lt"/>
                          <a:ea typeface="+mn-ea"/>
                        </a:rPr>
                        <a:t>・</a:t>
                      </a:r>
                      <a:r>
                        <a:rPr kumimoji="1" lang="en-US" altLang="ja-JP" sz="1200" dirty="0">
                          <a:solidFill>
                            <a:srgbClr val="3B3838"/>
                          </a:solidFill>
                          <a:latin typeface="+mj-lt"/>
                          <a:ea typeface="+mn-ea"/>
                        </a:rPr>
                        <a:t>4</a:t>
                      </a:r>
                      <a:r>
                        <a:rPr kumimoji="1" lang="ja-JP" altLang="en-US" sz="1200" dirty="0">
                          <a:solidFill>
                            <a:srgbClr val="3B3838"/>
                          </a:solidFill>
                          <a:latin typeface="+mj-lt"/>
                          <a:ea typeface="+mn-ea"/>
                        </a:rPr>
                        <a:t>日以上仕事を休んでいること。</a:t>
                      </a:r>
                      <a:endParaRPr kumimoji="1" lang="en-US" altLang="ja-JP" sz="1200" dirty="0">
                        <a:solidFill>
                          <a:srgbClr val="3B3838"/>
                        </a:solidFill>
                        <a:latin typeface="+mj-lt"/>
                        <a:ea typeface="+mn-ea"/>
                      </a:endParaRPr>
                    </a:p>
                    <a:p>
                      <a:r>
                        <a:rPr kumimoji="1" lang="ja-JP" altLang="en-US" sz="1200" dirty="0">
                          <a:solidFill>
                            <a:srgbClr val="3B3838"/>
                          </a:solidFill>
                          <a:latin typeface="+mj-lt"/>
                          <a:ea typeface="+mn-ea"/>
                        </a:rPr>
                        <a:t>・休業期間について給与等の支払いがないこと（支払額が傷病手当金の額</a:t>
                      </a:r>
                      <a:endParaRPr kumimoji="1" lang="en-US" altLang="ja-JP" sz="1200" dirty="0">
                        <a:solidFill>
                          <a:srgbClr val="3B3838"/>
                        </a:solidFill>
                        <a:latin typeface="+mj-lt"/>
                        <a:ea typeface="+mn-ea"/>
                      </a:endParaRPr>
                    </a:p>
                    <a:p>
                      <a:r>
                        <a:rPr kumimoji="1" lang="ja-JP" altLang="en-US" sz="1200" dirty="0">
                          <a:solidFill>
                            <a:srgbClr val="3B3838"/>
                          </a:solidFill>
                          <a:latin typeface="+mj-lt"/>
                          <a:ea typeface="+mn-ea"/>
                        </a:rPr>
                        <a:t>　より少ない場合は差額の支払いを受けられます）。</a:t>
                      </a:r>
                    </a:p>
                  </a:txBody>
                  <a:tcPr anchor="ctr">
                    <a:lnL w="12700" cap="flat" cmpd="sng" algn="ctr">
                      <a:solidFill>
                        <a:srgbClr val="3B3838"/>
                      </a:solidFill>
                      <a:prstDash val="solid"/>
                      <a:round/>
                      <a:headEnd type="none" w="med" len="med"/>
                      <a:tailEnd type="none" w="med" len="med"/>
                    </a:lnL>
                    <a:lnR w="12700" cap="flat" cmpd="sng" algn="ctr">
                      <a:solidFill>
                        <a:srgbClr val="3B3838"/>
                      </a:solidFill>
                      <a:prstDash val="solid"/>
                      <a:round/>
                      <a:headEnd type="none" w="med" len="med"/>
                      <a:tailEnd type="none" w="med" len="med"/>
                    </a:lnR>
                    <a:lnT w="12700" cap="flat" cmpd="sng" algn="ctr">
                      <a:solidFill>
                        <a:srgbClr val="3B3838"/>
                      </a:solidFill>
                      <a:prstDash val="solid"/>
                      <a:round/>
                      <a:headEnd type="none" w="med" len="med"/>
                      <a:tailEnd type="none" w="med" len="med"/>
                    </a:lnT>
                    <a:lnB w="12700" cap="flat" cmpd="sng" algn="ctr">
                      <a:solidFill>
                        <a:srgbClr val="3B3838"/>
                      </a:solidFill>
                      <a:prstDash val="solid"/>
                      <a:round/>
                      <a:headEnd type="none" w="med" len="med"/>
                      <a:tailEnd type="none" w="med" len="med"/>
                    </a:lnB>
                  </a:tcPr>
                </a:tc>
                <a:extLst>
                  <a:ext uri="{0D108BD9-81ED-4DB2-BD59-A6C34878D82A}">
                    <a16:rowId xmlns:a16="http://schemas.microsoft.com/office/drawing/2014/main" val="3592254326"/>
                  </a:ext>
                </a:extLst>
              </a:tr>
              <a:tr h="934720">
                <a:tc>
                  <a:txBody>
                    <a:bodyPr/>
                    <a:lstStyle/>
                    <a:p>
                      <a:r>
                        <a:rPr kumimoji="1" lang="ja-JP" altLang="en-US" sz="1400" dirty="0">
                          <a:solidFill>
                            <a:srgbClr val="3B3838"/>
                          </a:solidFill>
                          <a:latin typeface="+mj-lt"/>
                          <a:ea typeface="+mn-ea"/>
                        </a:rPr>
                        <a:t>障害年金</a:t>
                      </a:r>
                      <a:endParaRPr kumimoji="1" lang="en-US" altLang="ja-JP" sz="1400" dirty="0">
                        <a:solidFill>
                          <a:srgbClr val="3B3838"/>
                        </a:solidFill>
                        <a:latin typeface="+mj-lt"/>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solidFill>
                            <a:srgbClr val="3B3838"/>
                          </a:solidFill>
                          <a:highlight>
                            <a:srgbClr val="FFFF96"/>
                          </a:highlight>
                          <a:latin typeface="+mj-lt"/>
                          <a:ea typeface="+mn-ea"/>
                        </a:rPr>
                        <a:t>窓口：年金事務所等</a:t>
                      </a:r>
                    </a:p>
                  </a:txBody>
                  <a:tcPr anchor="ctr">
                    <a:lnL w="12700" cap="flat" cmpd="sng" algn="ctr">
                      <a:solidFill>
                        <a:srgbClr val="3B3838"/>
                      </a:solidFill>
                      <a:prstDash val="solid"/>
                      <a:round/>
                      <a:headEnd type="none" w="med" len="med"/>
                      <a:tailEnd type="none" w="med" len="med"/>
                    </a:lnL>
                    <a:lnR w="12700" cap="flat" cmpd="sng" algn="ctr">
                      <a:solidFill>
                        <a:srgbClr val="3B3838"/>
                      </a:solidFill>
                      <a:prstDash val="solid"/>
                      <a:round/>
                      <a:headEnd type="none" w="med" len="med"/>
                      <a:tailEnd type="none" w="med" len="med"/>
                    </a:lnR>
                    <a:lnT w="12700" cap="flat" cmpd="sng" algn="ctr">
                      <a:solidFill>
                        <a:srgbClr val="3B3838"/>
                      </a:solidFill>
                      <a:prstDash val="solid"/>
                      <a:round/>
                      <a:headEnd type="none" w="med" len="med"/>
                      <a:tailEnd type="none" w="med" len="med"/>
                    </a:lnT>
                    <a:lnB w="12700" cap="flat" cmpd="sng" algn="ctr">
                      <a:solidFill>
                        <a:srgbClr val="3B3838"/>
                      </a:solidFill>
                      <a:prstDash val="solid"/>
                      <a:round/>
                      <a:headEnd type="none" w="med" len="med"/>
                      <a:tailEnd type="none" w="med" len="med"/>
                    </a:lnB>
                    <a:solidFill>
                      <a:srgbClr val="FCE9F1"/>
                    </a:solidFill>
                  </a:tcPr>
                </a:tc>
                <a:tc>
                  <a:txBody>
                    <a:bodyPr/>
                    <a:lstStyle/>
                    <a:p>
                      <a:r>
                        <a:rPr kumimoji="1" lang="ja-JP" altLang="en-US" sz="1200" dirty="0">
                          <a:solidFill>
                            <a:srgbClr val="3B3838"/>
                          </a:solidFill>
                          <a:latin typeface="+mj-lt"/>
                          <a:ea typeface="+mn-ea"/>
                        </a:rPr>
                        <a:t>病気やケガによって生活や仕事などが制限されるようになった場合に受け取ることができる年金です。病気やケガで初めて医師の診療を受けたときに国民年金に加入していた場合は「障害基礎年金」、厚生年金に加入していた場合は「障害厚生年金」を受給することができます。</a:t>
                      </a:r>
                    </a:p>
                  </a:txBody>
                  <a:tcPr anchor="ctr">
                    <a:lnL w="12700" cap="flat" cmpd="sng" algn="ctr">
                      <a:solidFill>
                        <a:srgbClr val="3B3838"/>
                      </a:solidFill>
                      <a:prstDash val="solid"/>
                      <a:round/>
                      <a:headEnd type="none" w="med" len="med"/>
                      <a:tailEnd type="none" w="med" len="med"/>
                    </a:lnL>
                    <a:lnR w="12700" cap="flat" cmpd="sng" algn="ctr">
                      <a:solidFill>
                        <a:srgbClr val="3B3838"/>
                      </a:solidFill>
                      <a:prstDash val="solid"/>
                      <a:round/>
                      <a:headEnd type="none" w="med" len="med"/>
                      <a:tailEnd type="none" w="med" len="med"/>
                    </a:lnR>
                    <a:lnT w="12700" cap="flat" cmpd="sng" algn="ctr">
                      <a:solidFill>
                        <a:srgbClr val="3B3838"/>
                      </a:solidFill>
                      <a:prstDash val="solid"/>
                      <a:round/>
                      <a:headEnd type="none" w="med" len="med"/>
                      <a:tailEnd type="none" w="med" len="med"/>
                    </a:lnT>
                    <a:lnB w="12700" cap="flat" cmpd="sng" algn="ctr">
                      <a:solidFill>
                        <a:srgbClr val="3B3838"/>
                      </a:solidFill>
                      <a:prstDash val="solid"/>
                      <a:round/>
                      <a:headEnd type="none" w="med" len="med"/>
                      <a:tailEnd type="none" w="med" len="med"/>
                    </a:lnB>
                  </a:tcPr>
                </a:tc>
                <a:extLst>
                  <a:ext uri="{0D108BD9-81ED-4DB2-BD59-A6C34878D82A}">
                    <a16:rowId xmlns:a16="http://schemas.microsoft.com/office/drawing/2014/main" val="2859246734"/>
                  </a:ext>
                </a:extLst>
              </a:tr>
              <a:tr h="741680">
                <a:tc>
                  <a:txBody>
                    <a:bodyPr/>
                    <a:lstStyle/>
                    <a:p>
                      <a:r>
                        <a:rPr kumimoji="1" lang="en-US" altLang="zh-TW" sz="1400" dirty="0">
                          <a:solidFill>
                            <a:srgbClr val="3B3838"/>
                          </a:solidFill>
                          <a:latin typeface="+mj-lt"/>
                          <a:ea typeface="+mn-ea"/>
                        </a:rPr>
                        <a:t>GLTD</a:t>
                      </a:r>
                      <a:r>
                        <a:rPr kumimoji="1" lang="zh-TW" altLang="en-US" sz="1400" dirty="0">
                          <a:solidFill>
                            <a:srgbClr val="3B3838"/>
                          </a:solidFill>
                          <a:latin typeface="+mj-lt"/>
                          <a:ea typeface="+mn-ea"/>
                        </a:rPr>
                        <a:t>（団体長期障害所得補償保険）</a:t>
                      </a:r>
                      <a:endParaRPr kumimoji="1" lang="en-US" altLang="zh-TW" sz="1400" dirty="0">
                        <a:solidFill>
                          <a:srgbClr val="3B3838"/>
                        </a:solidFill>
                        <a:latin typeface="+mj-lt"/>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solidFill>
                            <a:srgbClr val="3B3838"/>
                          </a:solidFill>
                          <a:highlight>
                            <a:srgbClr val="FFFF96"/>
                          </a:highlight>
                          <a:latin typeface="+mj-lt"/>
                          <a:ea typeface="+mn-ea"/>
                        </a:rPr>
                        <a:t>窓口：職場</a:t>
                      </a:r>
                    </a:p>
                  </a:txBody>
                  <a:tcPr anchor="ctr">
                    <a:lnL w="12700" cap="flat" cmpd="sng" algn="ctr">
                      <a:solidFill>
                        <a:srgbClr val="3B3838"/>
                      </a:solidFill>
                      <a:prstDash val="solid"/>
                      <a:round/>
                      <a:headEnd type="none" w="med" len="med"/>
                      <a:tailEnd type="none" w="med" len="med"/>
                    </a:lnL>
                    <a:lnR w="12700" cap="flat" cmpd="sng" algn="ctr">
                      <a:solidFill>
                        <a:srgbClr val="3B3838"/>
                      </a:solidFill>
                      <a:prstDash val="solid"/>
                      <a:round/>
                      <a:headEnd type="none" w="med" len="med"/>
                      <a:tailEnd type="none" w="med" len="med"/>
                    </a:lnR>
                    <a:lnT w="12700" cap="flat" cmpd="sng" algn="ctr">
                      <a:solidFill>
                        <a:srgbClr val="3B3838"/>
                      </a:solidFill>
                      <a:prstDash val="solid"/>
                      <a:round/>
                      <a:headEnd type="none" w="med" len="med"/>
                      <a:tailEnd type="none" w="med" len="med"/>
                    </a:lnT>
                    <a:lnB w="12700" cap="flat" cmpd="sng" algn="ctr">
                      <a:solidFill>
                        <a:srgbClr val="3B3838"/>
                      </a:solidFill>
                      <a:prstDash val="solid"/>
                      <a:round/>
                      <a:headEnd type="none" w="med" len="med"/>
                      <a:tailEnd type="none" w="med" len="med"/>
                    </a:lnB>
                    <a:solidFill>
                      <a:srgbClr val="FCE9F1"/>
                    </a:solidFill>
                  </a:tcPr>
                </a:tc>
                <a:tc>
                  <a:txBody>
                    <a:bodyPr/>
                    <a:lstStyle/>
                    <a:p>
                      <a:r>
                        <a:rPr kumimoji="1" lang="ja-JP" altLang="en-US" sz="1200" dirty="0">
                          <a:solidFill>
                            <a:srgbClr val="3B3838"/>
                          </a:solidFill>
                          <a:latin typeface="+mj-lt"/>
                          <a:ea typeface="+mn-ea"/>
                        </a:rPr>
                        <a:t>病気やケガで長期間働けなくなった従業員に対し、有給制度や健康保険だけでは補えない所得の損失を最長で定年年齢まで補償する企業向けの保険です。</a:t>
                      </a:r>
                    </a:p>
                  </a:txBody>
                  <a:tcPr anchor="ctr">
                    <a:lnL w="12700" cap="flat" cmpd="sng" algn="ctr">
                      <a:solidFill>
                        <a:srgbClr val="3B3838"/>
                      </a:solidFill>
                      <a:prstDash val="solid"/>
                      <a:round/>
                      <a:headEnd type="none" w="med" len="med"/>
                      <a:tailEnd type="none" w="med" len="med"/>
                    </a:lnL>
                    <a:lnR w="12700" cap="flat" cmpd="sng" algn="ctr">
                      <a:solidFill>
                        <a:srgbClr val="3B3838"/>
                      </a:solidFill>
                      <a:prstDash val="solid"/>
                      <a:round/>
                      <a:headEnd type="none" w="med" len="med"/>
                      <a:tailEnd type="none" w="med" len="med"/>
                    </a:lnR>
                    <a:lnT w="12700" cap="flat" cmpd="sng" algn="ctr">
                      <a:solidFill>
                        <a:srgbClr val="3B3838"/>
                      </a:solidFill>
                      <a:prstDash val="solid"/>
                      <a:round/>
                      <a:headEnd type="none" w="med" len="med"/>
                      <a:tailEnd type="none" w="med" len="med"/>
                    </a:lnT>
                    <a:lnB w="12700" cap="flat" cmpd="sng" algn="ctr">
                      <a:solidFill>
                        <a:srgbClr val="3B3838"/>
                      </a:solidFill>
                      <a:prstDash val="solid"/>
                      <a:round/>
                      <a:headEnd type="none" w="med" len="med"/>
                      <a:tailEnd type="none" w="med" len="med"/>
                    </a:lnB>
                  </a:tcPr>
                </a:tc>
                <a:extLst>
                  <a:ext uri="{0D108BD9-81ED-4DB2-BD59-A6C34878D82A}">
                    <a16:rowId xmlns:a16="http://schemas.microsoft.com/office/drawing/2014/main" val="914024621"/>
                  </a:ext>
                </a:extLst>
              </a:tr>
            </a:tbl>
          </a:graphicData>
        </a:graphic>
      </p:graphicFrame>
      <p:pic>
        <p:nvPicPr>
          <p:cNvPr id="5" name="図 4">
            <a:extLst>
              <a:ext uri="{FF2B5EF4-FFF2-40B4-BE49-F238E27FC236}">
                <a16:creationId xmlns:a16="http://schemas.microsoft.com/office/drawing/2014/main" id="{7DC57E3B-3824-4221-A8AD-900A044FC4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0000" y="4893360"/>
            <a:ext cx="1420952" cy="1828571"/>
          </a:xfrm>
          <a:prstGeom prst="rect">
            <a:avLst/>
          </a:prstGeom>
        </p:spPr>
      </p:pic>
      <p:sp>
        <p:nvSpPr>
          <p:cNvPr id="2" name="スライド番号プレースホルダー 1">
            <a:extLst>
              <a:ext uri="{FF2B5EF4-FFF2-40B4-BE49-F238E27FC236}">
                <a16:creationId xmlns:a16="http://schemas.microsoft.com/office/drawing/2014/main" id="{A4666E7B-DFDB-2119-2BD0-817140053782}"/>
              </a:ext>
            </a:extLst>
          </p:cNvPr>
          <p:cNvSpPr txBox="1">
            <a:spLocks/>
          </p:cNvSpPr>
          <p:nvPr/>
        </p:nvSpPr>
        <p:spPr>
          <a:xfrm>
            <a:off x="152400" y="6427788"/>
            <a:ext cx="20574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US" altLang="ja-JP" sz="1500" dirty="0">
                <a:solidFill>
                  <a:schemeClr val="accent4"/>
                </a:solidFill>
                <a:latin typeface="Noto Sans JP Regular" panose="020B0200000000000000" pitchFamily="34" charset="-128"/>
                <a:ea typeface="Noto Sans JP Regular" panose="020B0200000000000000" pitchFamily="34" charset="-128"/>
              </a:rPr>
              <a:t>30</a:t>
            </a:r>
            <a:endParaRPr kumimoji="1" lang="ja-JP" altLang="en-US" sz="1500" dirty="0">
              <a:solidFill>
                <a:schemeClr val="accent4"/>
              </a:solidFill>
              <a:latin typeface="Noto Sans JP Regular" panose="020B0200000000000000" pitchFamily="34" charset="-128"/>
              <a:ea typeface="Noto Sans JP Regular" panose="020B0200000000000000" pitchFamily="34" charset="-128"/>
            </a:endParaRPr>
          </a:p>
        </p:txBody>
      </p:sp>
      <p:sp>
        <p:nvSpPr>
          <p:cNvPr id="6" name="四角形: 上の 2 つの角を丸める 13">
            <a:extLst>
              <a:ext uri="{FF2B5EF4-FFF2-40B4-BE49-F238E27FC236}">
                <a16:creationId xmlns:a16="http://schemas.microsoft.com/office/drawing/2014/main" id="{05B24BCD-81C8-0A5F-558A-785CD7577D9C}"/>
              </a:ext>
            </a:extLst>
          </p:cNvPr>
          <p:cNvSpPr/>
          <p:nvPr/>
        </p:nvSpPr>
        <p:spPr>
          <a:xfrm rot="5400000">
            <a:off x="342000" y="40037"/>
            <a:ext cx="432000" cy="1116000"/>
          </a:xfrm>
          <a:prstGeom prst="round2SameRect">
            <a:avLst>
              <a:gd name="adj1" fmla="val 50000"/>
              <a:gd name="adj2" fmla="val 0"/>
            </a:avLst>
          </a:prstGeom>
          <a:solidFill>
            <a:srgbClr val="A6BE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タイトル 1">
            <a:extLst>
              <a:ext uri="{FF2B5EF4-FFF2-40B4-BE49-F238E27FC236}">
                <a16:creationId xmlns:a16="http://schemas.microsoft.com/office/drawing/2014/main" id="{05140AA3-5481-9199-7BE8-FC60F38BD11D}"/>
              </a:ext>
            </a:extLst>
          </p:cNvPr>
          <p:cNvSpPr txBox="1">
            <a:spLocks/>
          </p:cNvSpPr>
          <p:nvPr/>
        </p:nvSpPr>
        <p:spPr>
          <a:xfrm>
            <a:off x="56528" y="415174"/>
            <a:ext cx="1040422" cy="365125"/>
          </a:xfrm>
          <a:prstGeom prst="rect">
            <a:avLst/>
          </a:prstGeom>
        </p:spPr>
        <p:txBody>
          <a:bodyPr lIns="0" tIns="36000" rIns="0" bIns="0" anchor="ctr" anchorCtr="1"/>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en-US" altLang="ja-JP" sz="1900" spc="300" dirty="0">
                <a:solidFill>
                  <a:schemeClr val="bg1"/>
                </a:solidFill>
                <a:latin typeface="Noto Sans JP Medium" panose="020B0200000000000000" pitchFamily="50" charset="-128"/>
                <a:ea typeface="Noto Sans JP Medium" panose="020B0200000000000000" pitchFamily="50" charset="-128"/>
              </a:rPr>
              <a:t>7-2</a:t>
            </a:r>
            <a:endParaRPr lang="ja-JP" altLang="en-US" sz="1900" spc="300" dirty="0">
              <a:solidFill>
                <a:schemeClr val="bg1"/>
              </a:solidFill>
              <a:latin typeface="Noto Sans JP Medium" panose="020B0200000000000000" pitchFamily="50" charset="-128"/>
              <a:ea typeface="Noto Sans JP Medium" panose="020B0200000000000000" pitchFamily="50" charset="-128"/>
            </a:endParaRPr>
          </a:p>
        </p:txBody>
      </p:sp>
      <p:sp>
        <p:nvSpPr>
          <p:cNvPr id="8" name="タイトル 1">
            <a:extLst>
              <a:ext uri="{FF2B5EF4-FFF2-40B4-BE49-F238E27FC236}">
                <a16:creationId xmlns:a16="http://schemas.microsoft.com/office/drawing/2014/main" id="{DCBE1D33-6CE1-87C9-180C-D6523A83A0EC}"/>
              </a:ext>
            </a:extLst>
          </p:cNvPr>
          <p:cNvSpPr txBox="1">
            <a:spLocks/>
          </p:cNvSpPr>
          <p:nvPr/>
        </p:nvSpPr>
        <p:spPr>
          <a:xfrm>
            <a:off x="1116000" y="382428"/>
            <a:ext cx="7875600" cy="502689"/>
          </a:xfrm>
          <a:prstGeom prst="rect">
            <a:avLst/>
          </a:prstGeom>
        </p:spPr>
        <p:txBody>
          <a:bodyPr lIns="144000" tIns="0" bIns="0" anchor="ct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400" dirty="0">
                <a:solidFill>
                  <a:srgbClr val="54779B"/>
                </a:solidFill>
                <a:latin typeface="Noto Sans JP Medium" panose="020B0200000000000000" pitchFamily="50" charset="-128"/>
                <a:ea typeface="Noto Sans JP Medium" panose="020B0200000000000000" pitchFamily="50" charset="-128"/>
              </a:rPr>
              <a:t>生活を支援する制度</a:t>
            </a:r>
          </a:p>
        </p:txBody>
      </p:sp>
    </p:spTree>
    <p:extLst>
      <p:ext uri="{BB962C8B-B14F-4D97-AF65-F5344CB8AC3E}">
        <p14:creationId xmlns:p14="http://schemas.microsoft.com/office/powerpoint/2010/main" val="1981034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9">
            <a:extLst>
              <a:ext uri="{FF2B5EF4-FFF2-40B4-BE49-F238E27FC236}">
                <a16:creationId xmlns:a16="http://schemas.microsoft.com/office/drawing/2014/main" id="{785C7379-C6BB-FCF4-74E6-C8AA40FCA4AB}"/>
              </a:ext>
            </a:extLst>
          </p:cNvPr>
          <p:cNvSpPr/>
          <p:nvPr/>
        </p:nvSpPr>
        <p:spPr>
          <a:xfrm>
            <a:off x="0" y="2795369"/>
            <a:ext cx="9144000" cy="1244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2">
            <a:extLst>
              <a:ext uri="{FF2B5EF4-FFF2-40B4-BE49-F238E27FC236}">
                <a16:creationId xmlns:a16="http://schemas.microsoft.com/office/drawing/2014/main" id="{D15D1DE2-3CAD-D116-0930-D4AA9986462D}"/>
              </a:ext>
            </a:extLst>
          </p:cNvPr>
          <p:cNvSpPr/>
          <p:nvPr/>
        </p:nvSpPr>
        <p:spPr>
          <a:xfrm>
            <a:off x="0" y="3123914"/>
            <a:ext cx="9143999" cy="584775"/>
          </a:xfrm>
          <a:prstGeom prst="rect">
            <a:avLst/>
          </a:prstGeom>
        </p:spPr>
        <p:txBody>
          <a:bodyPr wrap="square" tIns="0" bIns="0" anchor="ctr" anchorCtr="0">
            <a:spAutoFit/>
          </a:bodyPr>
          <a:lstStyle/>
          <a:p>
            <a:pPr algn="ctr"/>
            <a:r>
              <a:rPr lang="en-US" altLang="ja-JP" sz="3800" dirty="0">
                <a:solidFill>
                  <a:schemeClr val="bg1"/>
                </a:solidFill>
                <a:latin typeface="Noto Sans JP Medium" panose="020B0200000000000000" pitchFamily="34" charset="-128"/>
                <a:ea typeface="Noto Sans JP Medium" panose="020B0200000000000000" pitchFamily="34" charset="-128"/>
              </a:rPr>
              <a:t>8. </a:t>
            </a:r>
            <a:r>
              <a:rPr lang="ja-JP" altLang="en-US" sz="3800" dirty="0">
                <a:solidFill>
                  <a:schemeClr val="bg1"/>
                </a:solidFill>
                <a:latin typeface="Noto Sans JP Medium" panose="020B0200000000000000" pitchFamily="34" charset="-128"/>
                <a:ea typeface="Noto Sans JP Medium" panose="020B0200000000000000" pitchFamily="34" charset="-128"/>
              </a:rPr>
              <a:t>各種サポート情報を利用する</a:t>
            </a:r>
          </a:p>
        </p:txBody>
      </p:sp>
      <p:pic>
        <p:nvPicPr>
          <p:cNvPr id="6" name="図 8">
            <a:extLst>
              <a:ext uri="{FF2B5EF4-FFF2-40B4-BE49-F238E27FC236}">
                <a16:creationId xmlns:a16="http://schemas.microsoft.com/office/drawing/2014/main" id="{AACE2D16-E9C1-672B-2CB0-349CAB491380}"/>
              </a:ext>
            </a:extLst>
          </p:cNvPr>
          <p:cNvPicPr>
            <a:picLocks noChangeAspect="1"/>
          </p:cNvPicPr>
          <p:nvPr/>
        </p:nvPicPr>
        <p:blipFill>
          <a:blip r:embed="rId3"/>
          <a:stretch>
            <a:fillRect/>
          </a:stretch>
        </p:blipFill>
        <p:spPr>
          <a:xfrm>
            <a:off x="7154904" y="763659"/>
            <a:ext cx="1158791" cy="1923817"/>
          </a:xfrm>
          <a:prstGeom prst="rect">
            <a:avLst/>
          </a:prstGeom>
        </p:spPr>
      </p:pic>
      <p:sp>
        <p:nvSpPr>
          <p:cNvPr id="7" name="正方形/長方形 13">
            <a:extLst>
              <a:ext uri="{FF2B5EF4-FFF2-40B4-BE49-F238E27FC236}">
                <a16:creationId xmlns:a16="http://schemas.microsoft.com/office/drawing/2014/main" id="{075E0442-4ADD-D5AB-0CC9-81B805B7F5FE}"/>
              </a:ext>
            </a:extLst>
          </p:cNvPr>
          <p:cNvSpPr/>
          <p:nvPr/>
        </p:nvSpPr>
        <p:spPr>
          <a:xfrm>
            <a:off x="0" y="4092575"/>
            <a:ext cx="9144000" cy="748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14">
            <a:extLst>
              <a:ext uri="{FF2B5EF4-FFF2-40B4-BE49-F238E27FC236}">
                <a16:creationId xmlns:a16="http://schemas.microsoft.com/office/drawing/2014/main" id="{5A31A648-8709-7B09-0719-FB121E38005B}"/>
              </a:ext>
            </a:extLst>
          </p:cNvPr>
          <p:cNvSpPr/>
          <p:nvPr/>
        </p:nvSpPr>
        <p:spPr>
          <a:xfrm>
            <a:off x="0" y="2670175"/>
            <a:ext cx="9144000" cy="748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矩形 2">
            <a:extLst>
              <a:ext uri="{FF2B5EF4-FFF2-40B4-BE49-F238E27FC236}">
                <a16:creationId xmlns:a16="http://schemas.microsoft.com/office/drawing/2014/main" id="{2782D3FC-DCF2-6522-5969-6F7E3721BBA5}"/>
              </a:ext>
            </a:extLst>
          </p:cNvPr>
          <p:cNvSpPr/>
          <p:nvPr/>
        </p:nvSpPr>
        <p:spPr>
          <a:xfrm>
            <a:off x="200660" y="6427788"/>
            <a:ext cx="289560" cy="294640"/>
          </a:xfrm>
          <a:prstGeom prst="rect">
            <a:avLst/>
          </a:prstGeom>
          <a:solidFill>
            <a:srgbClr val="F9C9D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スライド番号プレースホルダー 1">
            <a:extLst>
              <a:ext uri="{FF2B5EF4-FFF2-40B4-BE49-F238E27FC236}">
                <a16:creationId xmlns:a16="http://schemas.microsoft.com/office/drawing/2014/main" id="{1E6B8EED-3CF5-FECA-D704-B02158724F2F}"/>
              </a:ext>
            </a:extLst>
          </p:cNvPr>
          <p:cNvSpPr txBox="1">
            <a:spLocks/>
          </p:cNvSpPr>
          <p:nvPr/>
        </p:nvSpPr>
        <p:spPr>
          <a:xfrm>
            <a:off x="152399" y="6427788"/>
            <a:ext cx="45296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US" altLang="ja-JP" sz="1500" dirty="0">
                <a:solidFill>
                  <a:schemeClr val="bg1"/>
                </a:solidFill>
                <a:latin typeface="Noto Sans JP Regular" panose="020B0200000000000000" pitchFamily="34" charset="-128"/>
                <a:ea typeface="Noto Sans JP Regular" panose="020B0200000000000000" pitchFamily="34" charset="-128"/>
              </a:rPr>
              <a:t>31</a:t>
            </a:r>
            <a:endParaRPr kumimoji="1" lang="ja-JP" altLang="en-US" sz="1500" dirty="0">
              <a:solidFill>
                <a:schemeClr val="bg1"/>
              </a:solidFill>
              <a:latin typeface="Noto Sans JP Regular" panose="020B0200000000000000" pitchFamily="34" charset="-128"/>
              <a:ea typeface="Noto Sans JP Regular" panose="020B0200000000000000" pitchFamily="34" charset="-128"/>
            </a:endParaRPr>
          </a:p>
        </p:txBody>
      </p:sp>
    </p:spTree>
    <p:extLst>
      <p:ext uri="{BB962C8B-B14F-4D97-AF65-F5344CB8AC3E}">
        <p14:creationId xmlns:p14="http://schemas.microsoft.com/office/powerpoint/2010/main" val="25795815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四角形: 上の 2 つの角を丸める 13">
            <a:extLst>
              <a:ext uri="{FF2B5EF4-FFF2-40B4-BE49-F238E27FC236}">
                <a16:creationId xmlns:a16="http://schemas.microsoft.com/office/drawing/2014/main" id="{F57D3F14-ADBC-7578-E457-821AD8F5C87F}"/>
              </a:ext>
            </a:extLst>
          </p:cNvPr>
          <p:cNvSpPr/>
          <p:nvPr/>
        </p:nvSpPr>
        <p:spPr>
          <a:xfrm rot="5400000">
            <a:off x="342000" y="40037"/>
            <a:ext cx="432000" cy="1116000"/>
          </a:xfrm>
          <a:prstGeom prst="round2SameRect">
            <a:avLst>
              <a:gd name="adj1" fmla="val 50000"/>
              <a:gd name="adj2" fmla="val 0"/>
            </a:avLst>
          </a:prstGeom>
          <a:solidFill>
            <a:srgbClr val="A6BE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タイトル 1">
            <a:extLst>
              <a:ext uri="{FF2B5EF4-FFF2-40B4-BE49-F238E27FC236}">
                <a16:creationId xmlns:a16="http://schemas.microsoft.com/office/drawing/2014/main" id="{C29F5620-7C6E-B5DE-850F-7EBC01406FEB}"/>
              </a:ext>
            </a:extLst>
          </p:cNvPr>
          <p:cNvSpPr txBox="1">
            <a:spLocks/>
          </p:cNvSpPr>
          <p:nvPr/>
        </p:nvSpPr>
        <p:spPr>
          <a:xfrm>
            <a:off x="56528" y="415174"/>
            <a:ext cx="1040422" cy="365125"/>
          </a:xfrm>
          <a:prstGeom prst="rect">
            <a:avLst/>
          </a:prstGeom>
        </p:spPr>
        <p:txBody>
          <a:bodyPr lIns="0" tIns="36000" rIns="0" bIns="0" anchor="ctr" anchorCtr="1"/>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en-US" altLang="ja-JP" sz="1900" spc="300" dirty="0">
                <a:solidFill>
                  <a:schemeClr val="bg1"/>
                </a:solidFill>
                <a:latin typeface="Noto Sans JP Medium" panose="020B0200000000000000" pitchFamily="50" charset="-128"/>
                <a:ea typeface="Noto Sans JP Medium" panose="020B0200000000000000" pitchFamily="50" charset="-128"/>
              </a:rPr>
              <a:t>8-1</a:t>
            </a:r>
            <a:endParaRPr lang="ja-JP" altLang="en-US" sz="1900" spc="300" dirty="0">
              <a:solidFill>
                <a:schemeClr val="bg1"/>
              </a:solidFill>
              <a:latin typeface="Noto Sans JP Medium" panose="020B0200000000000000" pitchFamily="50" charset="-128"/>
              <a:ea typeface="Noto Sans JP Medium" panose="020B0200000000000000" pitchFamily="50" charset="-128"/>
            </a:endParaRPr>
          </a:p>
        </p:txBody>
      </p:sp>
      <p:sp>
        <p:nvSpPr>
          <p:cNvPr id="12" name="タイトル 1">
            <a:extLst>
              <a:ext uri="{FF2B5EF4-FFF2-40B4-BE49-F238E27FC236}">
                <a16:creationId xmlns:a16="http://schemas.microsoft.com/office/drawing/2014/main" id="{ACBF3FB9-CC6F-FCFC-AC56-5FF8EC92F909}"/>
              </a:ext>
            </a:extLst>
          </p:cNvPr>
          <p:cNvSpPr txBox="1">
            <a:spLocks/>
          </p:cNvSpPr>
          <p:nvPr/>
        </p:nvSpPr>
        <p:spPr>
          <a:xfrm>
            <a:off x="1116000" y="382428"/>
            <a:ext cx="7875600" cy="502689"/>
          </a:xfrm>
          <a:prstGeom prst="rect">
            <a:avLst/>
          </a:prstGeom>
        </p:spPr>
        <p:txBody>
          <a:bodyPr lIns="144000" tIns="0" bIns="0" anchor="ct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400" dirty="0">
                <a:solidFill>
                  <a:srgbClr val="54779B"/>
                </a:solidFill>
                <a:latin typeface="Noto Sans JP Medium" panose="020B0200000000000000" pitchFamily="50" charset="-128"/>
                <a:ea typeface="Noto Sans JP Medium" panose="020B0200000000000000" pitchFamily="50" charset="-128"/>
              </a:rPr>
              <a:t>ポータルサイト「治療と仕事の両立支援ナビ」</a:t>
            </a:r>
          </a:p>
        </p:txBody>
      </p:sp>
      <p:sp>
        <p:nvSpPr>
          <p:cNvPr id="3" name="正方形/長方形 4">
            <a:extLst>
              <a:ext uri="{FF2B5EF4-FFF2-40B4-BE49-F238E27FC236}">
                <a16:creationId xmlns:a16="http://schemas.microsoft.com/office/drawing/2014/main" id="{6CCDF749-9171-9C9A-1588-361FF8D5B147}"/>
              </a:ext>
            </a:extLst>
          </p:cNvPr>
          <p:cNvSpPr/>
          <p:nvPr/>
        </p:nvSpPr>
        <p:spPr>
          <a:xfrm>
            <a:off x="196807" y="5716849"/>
            <a:ext cx="4761636" cy="400110"/>
          </a:xfrm>
          <a:prstGeom prst="rect">
            <a:avLst/>
          </a:prstGeom>
        </p:spPr>
        <p:txBody>
          <a:bodyPr wrap="square">
            <a:spAutoFit/>
          </a:bodyPr>
          <a:lstStyle/>
          <a:p>
            <a:r>
              <a:rPr lang="ja-JP" altLang="en-US" sz="2000" dirty="0">
                <a:solidFill>
                  <a:srgbClr val="3B3838"/>
                </a:solidFill>
                <a:latin typeface="Noto Sans JP Regular" panose="020B0200000000000000" pitchFamily="34" charset="-122"/>
                <a:ea typeface="Noto Sans JP Regular" panose="020B0200000000000000" pitchFamily="34" charset="-122"/>
              </a:rPr>
              <a:t>https://chiryoutoshigoto.mhlw.go.jp/</a:t>
            </a:r>
          </a:p>
        </p:txBody>
      </p:sp>
      <p:pic>
        <p:nvPicPr>
          <p:cNvPr id="5" name="図 5">
            <a:extLst>
              <a:ext uri="{FF2B5EF4-FFF2-40B4-BE49-F238E27FC236}">
                <a16:creationId xmlns:a16="http://schemas.microsoft.com/office/drawing/2014/main" id="{C26EE29A-2CB2-31E2-2A8C-AF54130192CC}"/>
              </a:ext>
            </a:extLst>
          </p:cNvPr>
          <p:cNvPicPr>
            <a:picLocks noChangeAspect="1"/>
          </p:cNvPicPr>
          <p:nvPr/>
        </p:nvPicPr>
        <p:blipFill>
          <a:blip r:embed="rId3"/>
          <a:stretch>
            <a:fillRect/>
          </a:stretch>
        </p:blipFill>
        <p:spPr>
          <a:xfrm>
            <a:off x="293368" y="1039497"/>
            <a:ext cx="7214872" cy="4651948"/>
          </a:xfrm>
          <a:prstGeom prst="rect">
            <a:avLst/>
          </a:prstGeom>
          <a:ln>
            <a:solidFill>
              <a:schemeClr val="bg1">
                <a:lumMod val="75000"/>
              </a:schemeClr>
            </a:solidFill>
          </a:ln>
        </p:spPr>
      </p:pic>
      <p:sp>
        <p:nvSpPr>
          <p:cNvPr id="6" name="四角形: 角を丸くする 6">
            <a:extLst>
              <a:ext uri="{FF2B5EF4-FFF2-40B4-BE49-F238E27FC236}">
                <a16:creationId xmlns:a16="http://schemas.microsoft.com/office/drawing/2014/main" id="{259B1ECA-4C9E-6A3B-D3F1-13E1FFE825A7}"/>
              </a:ext>
            </a:extLst>
          </p:cNvPr>
          <p:cNvSpPr/>
          <p:nvPr/>
        </p:nvSpPr>
        <p:spPr>
          <a:xfrm>
            <a:off x="4907916" y="1947654"/>
            <a:ext cx="502285" cy="201091"/>
          </a:xfrm>
          <a:prstGeom prst="roundRect">
            <a:avLst/>
          </a:prstGeom>
          <a:ln w="25400">
            <a:solidFill>
              <a:srgbClr val="E13F85"/>
            </a:solidFill>
          </a:ln>
        </p:spPr>
        <p:txBody>
          <a:bodyPr wrap="none" rtlCol="0" anchor="ctr">
            <a:noAutofit/>
          </a:bodyPr>
          <a:lstStyle/>
          <a:p>
            <a:pPr algn="ctr"/>
            <a:endParaRPr kumimoji="1" lang="ja-JP" altLang="en-US">
              <a:latin typeface="+mn-ea"/>
            </a:endParaRPr>
          </a:p>
        </p:txBody>
      </p:sp>
      <p:cxnSp>
        <p:nvCxnSpPr>
          <p:cNvPr id="7" name="直線コネクタ 9">
            <a:extLst>
              <a:ext uri="{FF2B5EF4-FFF2-40B4-BE49-F238E27FC236}">
                <a16:creationId xmlns:a16="http://schemas.microsoft.com/office/drawing/2014/main" id="{290544A2-9493-3FCD-693F-356F95B2EADE}"/>
              </a:ext>
            </a:extLst>
          </p:cNvPr>
          <p:cNvCxnSpPr>
            <a:cxnSpLocks/>
            <a:stCxn id="6" idx="2"/>
            <a:endCxn id="8" idx="0"/>
          </p:cNvCxnSpPr>
          <p:nvPr/>
        </p:nvCxnSpPr>
        <p:spPr>
          <a:xfrm>
            <a:off x="5159059" y="2148745"/>
            <a:ext cx="1747414" cy="1652203"/>
          </a:xfrm>
          <a:prstGeom prst="line">
            <a:avLst/>
          </a:prstGeom>
          <a:ln w="25400">
            <a:solidFill>
              <a:srgbClr val="E13F85"/>
            </a:solidFill>
          </a:ln>
        </p:spPr>
        <p:style>
          <a:lnRef idx="1">
            <a:schemeClr val="accent1"/>
          </a:lnRef>
          <a:fillRef idx="0">
            <a:schemeClr val="accent1"/>
          </a:fillRef>
          <a:effectRef idx="0">
            <a:schemeClr val="accent1"/>
          </a:effectRef>
          <a:fontRef idx="minor">
            <a:schemeClr val="tx1"/>
          </a:fontRef>
        </p:style>
      </p:cxnSp>
      <p:pic>
        <p:nvPicPr>
          <p:cNvPr id="8" name="図 7">
            <a:extLst>
              <a:ext uri="{FF2B5EF4-FFF2-40B4-BE49-F238E27FC236}">
                <a16:creationId xmlns:a16="http://schemas.microsoft.com/office/drawing/2014/main" id="{D6353CD7-4BAA-4FF9-0376-A8E2C5FE4797}"/>
              </a:ext>
            </a:extLst>
          </p:cNvPr>
          <p:cNvPicPr>
            <a:picLocks noChangeAspect="1"/>
          </p:cNvPicPr>
          <p:nvPr/>
        </p:nvPicPr>
        <p:blipFill>
          <a:blip r:embed="rId4"/>
          <a:stretch>
            <a:fillRect/>
          </a:stretch>
        </p:blipFill>
        <p:spPr>
          <a:xfrm>
            <a:off x="4969933" y="3800948"/>
            <a:ext cx="3873079" cy="2292287"/>
          </a:xfrm>
          <a:prstGeom prst="rect">
            <a:avLst/>
          </a:prstGeom>
          <a:ln w="25400">
            <a:solidFill>
              <a:srgbClr val="E13F85"/>
            </a:solidFill>
          </a:ln>
        </p:spPr>
      </p:pic>
      <p:sp>
        <p:nvSpPr>
          <p:cNvPr id="10" name="矩形: 圆角 9">
            <a:extLst>
              <a:ext uri="{FF2B5EF4-FFF2-40B4-BE49-F238E27FC236}">
                <a16:creationId xmlns:a16="http://schemas.microsoft.com/office/drawing/2014/main" id="{7FBD4C1C-C5B8-104B-24DD-CB4644DDBDDE}"/>
              </a:ext>
            </a:extLst>
          </p:cNvPr>
          <p:cNvSpPr/>
          <p:nvPr/>
        </p:nvSpPr>
        <p:spPr>
          <a:xfrm>
            <a:off x="7678090" y="1039497"/>
            <a:ext cx="1164922" cy="1164922"/>
          </a:xfrm>
          <a:prstGeom prst="roundRect">
            <a:avLst>
              <a:gd name="adj" fmla="val 10949"/>
            </a:avLst>
          </a:prstGeom>
          <a:solidFill>
            <a:srgbClr val="F9C9DE"/>
          </a:solidFill>
        </p:spPr>
        <p:txBody>
          <a:bodyPr wrap="square" tIns="0" bIns="0" rtlCol="0" anchor="ctr" anchorCtr="0">
            <a:spAutoFit/>
          </a:bodyPr>
          <a:lstStyle/>
          <a:p>
            <a:pPr algn="ctr"/>
            <a:endParaRPr kumimoji="1" lang="ja-JP" altLang="en-US" dirty="0">
              <a:solidFill>
                <a:srgbClr val="323232"/>
              </a:solidFill>
            </a:endParaRPr>
          </a:p>
        </p:txBody>
      </p:sp>
      <p:grpSp>
        <p:nvGrpSpPr>
          <p:cNvPr id="20" name="グループ化 16">
            <a:extLst>
              <a:ext uri="{FF2B5EF4-FFF2-40B4-BE49-F238E27FC236}">
                <a16:creationId xmlns:a16="http://schemas.microsoft.com/office/drawing/2014/main" id="{C1AA9A1B-C575-A7E6-38A0-3FC1DCBA83F2}"/>
              </a:ext>
            </a:extLst>
          </p:cNvPr>
          <p:cNvGrpSpPr/>
          <p:nvPr/>
        </p:nvGrpSpPr>
        <p:grpSpPr>
          <a:xfrm>
            <a:off x="7756763" y="1118170"/>
            <a:ext cx="1007576" cy="1007576"/>
            <a:chOff x="6786386" y="1233788"/>
            <a:chExt cx="1080000" cy="1080000"/>
          </a:xfrm>
        </p:grpSpPr>
        <p:sp>
          <p:nvSpPr>
            <p:cNvPr id="21" name="正方形/長方形 15">
              <a:extLst>
                <a:ext uri="{FF2B5EF4-FFF2-40B4-BE49-F238E27FC236}">
                  <a16:creationId xmlns:a16="http://schemas.microsoft.com/office/drawing/2014/main" id="{5B080D7F-DE84-010C-9BF1-745B5886261E}"/>
                </a:ext>
              </a:extLst>
            </p:cNvPr>
            <p:cNvSpPr/>
            <p:nvPr/>
          </p:nvSpPr>
          <p:spPr>
            <a:xfrm>
              <a:off x="6786386" y="1233788"/>
              <a:ext cx="1080000" cy="1080000"/>
            </a:xfrm>
            <a:prstGeom prst="rect">
              <a:avLst/>
            </a:prstGeom>
            <a:solidFill>
              <a:schemeClr val="bg1"/>
            </a:solidFill>
          </p:spPr>
          <p:txBody>
            <a:bodyPr wrap="none" rtlCol="0" anchor="ctr">
              <a:spAutoFit/>
            </a:bodyPr>
            <a:lstStyle/>
            <a:p>
              <a:pPr algn="ctr"/>
              <a:endParaRPr kumimoji="1" lang="ja-JP" altLang="en-US">
                <a:latin typeface="+mn-ea"/>
              </a:endParaRPr>
            </a:p>
          </p:txBody>
        </p:sp>
        <p:sp>
          <p:nvSpPr>
            <p:cNvPr id="22" name="正方形/長方形 14">
              <a:extLst>
                <a:ext uri="{FF2B5EF4-FFF2-40B4-BE49-F238E27FC236}">
                  <a16:creationId xmlns:a16="http://schemas.microsoft.com/office/drawing/2014/main" id="{F18DD6CC-E910-9E61-F62C-28F0A8F57380}"/>
                </a:ext>
              </a:extLst>
            </p:cNvPr>
            <p:cNvSpPr/>
            <p:nvPr/>
          </p:nvSpPr>
          <p:spPr>
            <a:xfrm>
              <a:off x="6786386" y="1619899"/>
              <a:ext cx="1080000" cy="307777"/>
            </a:xfrm>
            <a:prstGeom prst="rect">
              <a:avLst/>
            </a:prstGeom>
            <a:solidFill>
              <a:schemeClr val="bg1"/>
            </a:solidFill>
          </p:spPr>
          <p:txBody>
            <a:bodyPr wrap="square" rtlCol="0" anchor="ctr">
              <a:spAutoFit/>
            </a:bodyPr>
            <a:lstStyle/>
            <a:p>
              <a:pPr algn="ctr"/>
              <a:r>
                <a:rPr kumimoji="1" lang="en-US" altLang="ja-JP" sz="1400" dirty="0">
                  <a:latin typeface="+mn-ea"/>
                </a:rPr>
                <a:t>QR</a:t>
              </a:r>
              <a:r>
                <a:rPr kumimoji="1" lang="ja-JP" altLang="en-US" sz="1400" dirty="0">
                  <a:latin typeface="+mn-ea"/>
                </a:rPr>
                <a:t>コード</a:t>
              </a:r>
            </a:p>
          </p:txBody>
        </p:sp>
      </p:grpSp>
      <p:sp>
        <p:nvSpPr>
          <p:cNvPr id="13" name="スライド番号プレースホルダー 1">
            <a:extLst>
              <a:ext uri="{FF2B5EF4-FFF2-40B4-BE49-F238E27FC236}">
                <a16:creationId xmlns:a16="http://schemas.microsoft.com/office/drawing/2014/main" id="{4544E19F-BFE0-89C4-B876-D944D971C041}"/>
              </a:ext>
            </a:extLst>
          </p:cNvPr>
          <p:cNvSpPr txBox="1">
            <a:spLocks/>
          </p:cNvSpPr>
          <p:nvPr/>
        </p:nvSpPr>
        <p:spPr>
          <a:xfrm>
            <a:off x="152400" y="6427788"/>
            <a:ext cx="20574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US" altLang="ja-JP" sz="1500" dirty="0">
                <a:solidFill>
                  <a:schemeClr val="accent4"/>
                </a:solidFill>
                <a:latin typeface="Noto Sans JP Regular" panose="020B0200000000000000" pitchFamily="34" charset="-128"/>
                <a:ea typeface="Noto Sans JP Regular" panose="020B0200000000000000" pitchFamily="34" charset="-128"/>
              </a:rPr>
              <a:t>32</a:t>
            </a:r>
            <a:endParaRPr kumimoji="1" lang="ja-JP" altLang="en-US" sz="1500" dirty="0">
              <a:solidFill>
                <a:schemeClr val="accent4"/>
              </a:solidFill>
              <a:latin typeface="Noto Sans JP Regular" panose="020B0200000000000000" pitchFamily="34" charset="-128"/>
              <a:ea typeface="Noto Sans JP Regular" panose="020B0200000000000000" pitchFamily="34" charset="-128"/>
            </a:endParaRPr>
          </a:p>
        </p:txBody>
      </p:sp>
      <p:pic>
        <p:nvPicPr>
          <p:cNvPr id="15" name="図 14">
            <a:extLst>
              <a:ext uri="{FF2B5EF4-FFF2-40B4-BE49-F238E27FC236}">
                <a16:creationId xmlns:a16="http://schemas.microsoft.com/office/drawing/2014/main" id="{BE4937E4-B65F-4EB5-9831-3358B8685FC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53123" y="1114530"/>
            <a:ext cx="1014857" cy="1014857"/>
          </a:xfrm>
          <a:prstGeom prst="rect">
            <a:avLst/>
          </a:prstGeom>
        </p:spPr>
      </p:pic>
    </p:spTree>
    <p:extLst>
      <p:ext uri="{BB962C8B-B14F-4D97-AF65-F5344CB8AC3E}">
        <p14:creationId xmlns:p14="http://schemas.microsoft.com/office/powerpoint/2010/main" val="37353898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1">
            <a:extLst>
              <a:ext uri="{FF2B5EF4-FFF2-40B4-BE49-F238E27FC236}">
                <a16:creationId xmlns:a16="http://schemas.microsoft.com/office/drawing/2014/main" id="{21EE7B4E-88F0-49C1-BB4C-BD7592B81D51}"/>
              </a:ext>
            </a:extLst>
          </p:cNvPr>
          <p:cNvSpPr txBox="1">
            <a:spLocks/>
          </p:cNvSpPr>
          <p:nvPr/>
        </p:nvSpPr>
        <p:spPr>
          <a:xfrm>
            <a:off x="152400" y="6427788"/>
            <a:ext cx="20574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US" altLang="ja-JP" sz="1500" dirty="0">
                <a:solidFill>
                  <a:schemeClr val="accent4"/>
                </a:solidFill>
                <a:latin typeface="Noto Sans JP Regular" panose="020B0200000000000000" pitchFamily="34" charset="-128"/>
                <a:ea typeface="Noto Sans JP Regular" panose="020B0200000000000000" pitchFamily="34" charset="-128"/>
              </a:rPr>
              <a:t>33</a:t>
            </a:r>
            <a:endParaRPr kumimoji="1" lang="ja-JP" altLang="en-US" sz="1500" dirty="0">
              <a:solidFill>
                <a:schemeClr val="accent4"/>
              </a:solidFill>
              <a:latin typeface="Noto Sans JP Regular" panose="020B0200000000000000" pitchFamily="34" charset="-128"/>
              <a:ea typeface="Noto Sans JP Regular" panose="020B0200000000000000" pitchFamily="34" charset="-128"/>
            </a:endParaRPr>
          </a:p>
        </p:txBody>
      </p:sp>
      <p:sp>
        <p:nvSpPr>
          <p:cNvPr id="6" name="四角形: 上の 2 つの角を丸める 10">
            <a:extLst>
              <a:ext uri="{FF2B5EF4-FFF2-40B4-BE49-F238E27FC236}">
                <a16:creationId xmlns:a16="http://schemas.microsoft.com/office/drawing/2014/main" id="{22347365-DBA1-2545-30AB-7FD6B5978213}"/>
              </a:ext>
            </a:extLst>
          </p:cNvPr>
          <p:cNvSpPr/>
          <p:nvPr/>
        </p:nvSpPr>
        <p:spPr>
          <a:xfrm rot="5400000">
            <a:off x="342000" y="40037"/>
            <a:ext cx="432000" cy="1116000"/>
          </a:xfrm>
          <a:prstGeom prst="round2SameRect">
            <a:avLst>
              <a:gd name="adj1" fmla="val 50000"/>
              <a:gd name="adj2" fmla="val 0"/>
            </a:avLst>
          </a:prstGeom>
          <a:solidFill>
            <a:srgbClr val="A6BE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タイトル 1">
            <a:extLst>
              <a:ext uri="{FF2B5EF4-FFF2-40B4-BE49-F238E27FC236}">
                <a16:creationId xmlns:a16="http://schemas.microsoft.com/office/drawing/2014/main" id="{C3F0BDBC-12CF-B9C2-4D0E-25D88AAC709F}"/>
              </a:ext>
            </a:extLst>
          </p:cNvPr>
          <p:cNvSpPr txBox="1">
            <a:spLocks/>
          </p:cNvSpPr>
          <p:nvPr/>
        </p:nvSpPr>
        <p:spPr>
          <a:xfrm>
            <a:off x="56528" y="415174"/>
            <a:ext cx="1040422" cy="365125"/>
          </a:xfrm>
          <a:prstGeom prst="rect">
            <a:avLst/>
          </a:prstGeom>
        </p:spPr>
        <p:txBody>
          <a:bodyPr lIns="0" tIns="36000" rIns="0" bIns="0" anchor="ctr" anchorCtr="1"/>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en-US" altLang="ja-JP" sz="1900" spc="300" dirty="0">
                <a:solidFill>
                  <a:schemeClr val="bg1"/>
                </a:solidFill>
                <a:latin typeface="Noto Sans JP Medium" panose="020B0200000000000000" pitchFamily="50" charset="-128"/>
                <a:ea typeface="Noto Sans JP Medium" panose="020B0200000000000000" pitchFamily="50" charset="-128"/>
              </a:rPr>
              <a:t>8-2</a:t>
            </a:r>
            <a:endParaRPr lang="ja-JP" altLang="en-US" sz="1900" spc="300" dirty="0">
              <a:solidFill>
                <a:schemeClr val="bg1"/>
              </a:solidFill>
              <a:latin typeface="Noto Sans JP Medium" panose="020B0200000000000000" pitchFamily="50" charset="-128"/>
              <a:ea typeface="Noto Sans JP Medium" panose="020B0200000000000000" pitchFamily="50" charset="-128"/>
            </a:endParaRPr>
          </a:p>
        </p:txBody>
      </p:sp>
      <p:sp>
        <p:nvSpPr>
          <p:cNvPr id="8" name="タイトル 1">
            <a:extLst>
              <a:ext uri="{FF2B5EF4-FFF2-40B4-BE49-F238E27FC236}">
                <a16:creationId xmlns:a16="http://schemas.microsoft.com/office/drawing/2014/main" id="{20BC92DF-E746-9215-CE47-DD140CA8AA9A}"/>
              </a:ext>
            </a:extLst>
          </p:cNvPr>
          <p:cNvSpPr txBox="1">
            <a:spLocks/>
          </p:cNvSpPr>
          <p:nvPr/>
        </p:nvSpPr>
        <p:spPr>
          <a:xfrm>
            <a:off x="1116000" y="402725"/>
            <a:ext cx="7875600" cy="845239"/>
          </a:xfrm>
          <a:prstGeom prst="rect">
            <a:avLst/>
          </a:prstGeom>
        </p:spPr>
        <p:txBody>
          <a:bodyPr lIns="144000" tIns="0" bIns="0" anchor="ct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400" dirty="0">
                <a:solidFill>
                  <a:srgbClr val="54779B"/>
                </a:solidFill>
                <a:latin typeface="Noto Sans JP Medium" panose="020B0200000000000000" pitchFamily="50" charset="-128"/>
                <a:ea typeface="Noto Sans JP Medium" panose="020B0200000000000000" pitchFamily="50" charset="-128"/>
              </a:rPr>
              <a:t>冊子「事業場における治療と仕事の両立支援のための</a:t>
            </a:r>
            <a:endParaRPr lang="en-US" altLang="ja-JP" sz="2400" dirty="0">
              <a:solidFill>
                <a:srgbClr val="54779B"/>
              </a:solidFill>
              <a:latin typeface="Noto Sans JP Medium" panose="020B0200000000000000" pitchFamily="50" charset="-128"/>
              <a:ea typeface="Noto Sans JP Medium" panose="020B0200000000000000" pitchFamily="50" charset="-128"/>
            </a:endParaRPr>
          </a:p>
          <a:p>
            <a:r>
              <a:rPr lang="ja-JP" altLang="en-US" sz="2400" dirty="0">
                <a:solidFill>
                  <a:srgbClr val="54779B"/>
                </a:solidFill>
                <a:latin typeface="Noto Sans JP Medium" panose="020B0200000000000000" pitchFamily="50" charset="-128"/>
                <a:ea typeface="Noto Sans JP Medium" panose="020B0200000000000000" pitchFamily="50" charset="-128"/>
              </a:rPr>
              <a:t>ガイドライン」</a:t>
            </a:r>
          </a:p>
        </p:txBody>
      </p:sp>
      <p:pic>
        <p:nvPicPr>
          <p:cNvPr id="15" name="Picture 2" descr="https://chiryoutoshigoto.mhlw.go.jp/images/download/guideline.png">
            <a:extLst>
              <a:ext uri="{FF2B5EF4-FFF2-40B4-BE49-F238E27FC236}">
                <a16:creationId xmlns:a16="http://schemas.microsoft.com/office/drawing/2014/main" id="{F3329636-A1A6-1469-FA01-69D0E7CECD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01295" y="1084202"/>
            <a:ext cx="2243768" cy="3174932"/>
          </a:xfrm>
          <a:prstGeom prst="rect">
            <a:avLst/>
          </a:prstGeom>
          <a:noFill/>
          <a:ln>
            <a:solidFill>
              <a:schemeClr val="bg1">
                <a:lumMod val="75000"/>
              </a:schemeClr>
            </a:solidFill>
          </a:ln>
          <a:extLst>
            <a:ext uri="{909E8E84-426E-40DD-AFC4-6F175D3DCCD1}">
              <a14:hiddenFill xmlns:a14="http://schemas.microsoft.com/office/drawing/2010/main">
                <a:solidFill>
                  <a:srgbClr val="FFFFFF"/>
                </a:solidFill>
              </a14:hiddenFill>
            </a:ext>
          </a:extLst>
        </p:spPr>
      </p:pic>
      <p:sp>
        <p:nvSpPr>
          <p:cNvPr id="16" name="正方形/長方形 3">
            <a:extLst>
              <a:ext uri="{FF2B5EF4-FFF2-40B4-BE49-F238E27FC236}">
                <a16:creationId xmlns:a16="http://schemas.microsoft.com/office/drawing/2014/main" id="{8CD9EB2E-1B3B-2BDD-A54F-A668CBB99BAD}"/>
              </a:ext>
            </a:extLst>
          </p:cNvPr>
          <p:cNvSpPr/>
          <p:nvPr/>
        </p:nvSpPr>
        <p:spPr>
          <a:xfrm>
            <a:off x="919630" y="1228714"/>
            <a:ext cx="5743638" cy="5509200"/>
          </a:xfrm>
          <a:prstGeom prst="rect">
            <a:avLst/>
          </a:prstGeom>
        </p:spPr>
        <p:txBody>
          <a:bodyPr wrap="square">
            <a:spAutoFit/>
          </a:bodyPr>
          <a:lstStyle/>
          <a:p>
            <a:r>
              <a:rPr lang="ja-JP" altLang="en-US" sz="1100" dirty="0">
                <a:solidFill>
                  <a:srgbClr val="3B3838"/>
                </a:solidFill>
                <a:latin typeface="Noto Sans JP Bold" panose="020B0200000000000000" pitchFamily="34" charset="-122"/>
                <a:ea typeface="Noto Sans JP Bold" panose="020B0200000000000000" pitchFamily="34" charset="-122"/>
              </a:rPr>
              <a:t>1 治療と仕事の両立支援を巡る状況</a:t>
            </a:r>
          </a:p>
          <a:p>
            <a:r>
              <a:rPr lang="ja-JP" altLang="en-US" sz="1100" dirty="0">
                <a:solidFill>
                  <a:srgbClr val="3B3838"/>
                </a:solidFill>
              </a:rPr>
              <a:t>（1）疾病を抱える労働者の状況</a:t>
            </a:r>
          </a:p>
          <a:p>
            <a:r>
              <a:rPr lang="ja-JP" altLang="en-US" sz="1100" dirty="0">
                <a:solidFill>
                  <a:srgbClr val="3B3838"/>
                </a:solidFill>
              </a:rPr>
              <a:t>（2）疾病を抱える労働者の就業可能性の向上と課題</a:t>
            </a:r>
          </a:p>
          <a:p>
            <a:r>
              <a:rPr lang="ja-JP" altLang="en-US" sz="1100" dirty="0">
                <a:solidFill>
                  <a:srgbClr val="3B3838"/>
                </a:solidFill>
              </a:rPr>
              <a:t>（3）事業場等における現状と課題</a:t>
            </a:r>
          </a:p>
          <a:p>
            <a:r>
              <a:rPr lang="ja-JP" altLang="en-US" sz="1100" dirty="0">
                <a:solidFill>
                  <a:srgbClr val="3B3838"/>
                </a:solidFill>
                <a:latin typeface="Noto Sans JP Bold" panose="020B0200000000000000" pitchFamily="34" charset="-122"/>
                <a:ea typeface="Noto Sans JP Bold" panose="020B0200000000000000" pitchFamily="34" charset="-122"/>
              </a:rPr>
              <a:t>2 治療と仕事の両立支援の位置づけと意義</a:t>
            </a:r>
          </a:p>
          <a:p>
            <a:r>
              <a:rPr lang="ja-JP" altLang="en-US" sz="1100" dirty="0">
                <a:solidFill>
                  <a:srgbClr val="3B3838"/>
                </a:solidFill>
              </a:rPr>
              <a:t>（1）事業者による両立支援の取組の位置づけ</a:t>
            </a:r>
          </a:p>
          <a:p>
            <a:r>
              <a:rPr lang="ja-JP" altLang="en-US" sz="1100" dirty="0">
                <a:solidFill>
                  <a:srgbClr val="3B3838"/>
                </a:solidFill>
              </a:rPr>
              <a:t>（2）事業者による両立支援の意義</a:t>
            </a:r>
          </a:p>
          <a:p>
            <a:r>
              <a:rPr lang="ja-JP" altLang="en-US" sz="1100" dirty="0">
                <a:solidFill>
                  <a:srgbClr val="3B3838"/>
                </a:solidFill>
              </a:rPr>
              <a:t>（3）ガイドラインの位置づけ</a:t>
            </a:r>
          </a:p>
          <a:p>
            <a:r>
              <a:rPr lang="ja-JP" altLang="en-US" sz="1100" dirty="0">
                <a:solidFill>
                  <a:srgbClr val="3B3838"/>
                </a:solidFill>
                <a:latin typeface="Noto Sans JP Bold" panose="020B0200000000000000" pitchFamily="34" charset="-122"/>
                <a:ea typeface="Noto Sans JP Bold" panose="020B0200000000000000" pitchFamily="34" charset="-122"/>
              </a:rPr>
              <a:t>3 治療と仕事の両立支援を行うに当たっての留意事項</a:t>
            </a:r>
          </a:p>
          <a:p>
            <a:r>
              <a:rPr lang="ja-JP" altLang="en-US" sz="1100" dirty="0">
                <a:solidFill>
                  <a:srgbClr val="3B3838"/>
                </a:solidFill>
              </a:rPr>
              <a:t>（1）安全と健康の確保</a:t>
            </a:r>
          </a:p>
          <a:p>
            <a:r>
              <a:rPr lang="ja-JP" altLang="en-US" sz="1100" dirty="0">
                <a:solidFill>
                  <a:srgbClr val="3B3838"/>
                </a:solidFill>
              </a:rPr>
              <a:t>（2）労働者本人による取組</a:t>
            </a:r>
          </a:p>
          <a:p>
            <a:r>
              <a:rPr lang="ja-JP" altLang="en-US" sz="1100" dirty="0">
                <a:solidFill>
                  <a:srgbClr val="3B3838"/>
                </a:solidFill>
              </a:rPr>
              <a:t>（3）労働者本人の申出</a:t>
            </a:r>
          </a:p>
          <a:p>
            <a:r>
              <a:rPr lang="ja-JP" altLang="en-US" sz="1100" dirty="0">
                <a:solidFill>
                  <a:srgbClr val="3B3838"/>
                </a:solidFill>
              </a:rPr>
              <a:t>（4）治療と仕事の両立支援の特徴を踏まえた対応</a:t>
            </a:r>
          </a:p>
          <a:p>
            <a:r>
              <a:rPr lang="ja-JP" altLang="en-US" sz="1100" dirty="0">
                <a:solidFill>
                  <a:srgbClr val="3B3838"/>
                </a:solidFill>
              </a:rPr>
              <a:t>（5）個別事例の特性に応じた配慮</a:t>
            </a:r>
          </a:p>
          <a:p>
            <a:r>
              <a:rPr lang="ja-JP" altLang="en-US" sz="1100" dirty="0">
                <a:solidFill>
                  <a:srgbClr val="3B3838"/>
                </a:solidFill>
              </a:rPr>
              <a:t>（6）対象者、対応方法の明確化</a:t>
            </a:r>
          </a:p>
          <a:p>
            <a:r>
              <a:rPr lang="ja-JP" altLang="en-US" sz="1100" dirty="0">
                <a:solidFill>
                  <a:srgbClr val="3B3838"/>
                </a:solidFill>
              </a:rPr>
              <a:t>（7）個人情報の保護</a:t>
            </a:r>
          </a:p>
          <a:p>
            <a:r>
              <a:rPr lang="ja-JP" altLang="en-US" sz="1100" dirty="0">
                <a:solidFill>
                  <a:srgbClr val="3B3838"/>
                </a:solidFill>
              </a:rPr>
              <a:t>（8）両立支援にかかわる関係者間の連携の重要性</a:t>
            </a:r>
          </a:p>
          <a:p>
            <a:r>
              <a:rPr lang="ja-JP" altLang="en-US" sz="1100" dirty="0">
                <a:solidFill>
                  <a:srgbClr val="3B3838"/>
                </a:solidFill>
                <a:latin typeface="Noto Sans JP Bold" panose="020B0200000000000000" pitchFamily="34" charset="-122"/>
                <a:ea typeface="Noto Sans JP Bold" panose="020B0200000000000000" pitchFamily="34" charset="-122"/>
              </a:rPr>
              <a:t>4 両立支援を行うための環境整備（実施前の準備事項）</a:t>
            </a:r>
          </a:p>
          <a:p>
            <a:r>
              <a:rPr lang="ja-JP" altLang="en-US" sz="1100" dirty="0">
                <a:solidFill>
                  <a:srgbClr val="3B3838"/>
                </a:solidFill>
              </a:rPr>
              <a:t>（1）事業者による基本方針等の表明と労働者への周知</a:t>
            </a:r>
          </a:p>
          <a:p>
            <a:r>
              <a:rPr lang="ja-JP" altLang="en-US" sz="1100" dirty="0">
                <a:solidFill>
                  <a:srgbClr val="3B3838"/>
                </a:solidFill>
              </a:rPr>
              <a:t>（2）研修等による両立支援に関する意識啓発</a:t>
            </a:r>
          </a:p>
          <a:p>
            <a:r>
              <a:rPr lang="ja-JP" altLang="en-US" sz="1100" dirty="0">
                <a:solidFill>
                  <a:srgbClr val="3B3838"/>
                </a:solidFill>
              </a:rPr>
              <a:t>（3）相談窓口等の明確化</a:t>
            </a:r>
          </a:p>
          <a:p>
            <a:r>
              <a:rPr lang="ja-JP" altLang="en-US" sz="1100" dirty="0">
                <a:solidFill>
                  <a:srgbClr val="3B3838"/>
                </a:solidFill>
              </a:rPr>
              <a:t>（4）両立支援に関する制度・体制等の整備</a:t>
            </a:r>
          </a:p>
          <a:p>
            <a:r>
              <a:rPr lang="ja-JP" altLang="en-US" sz="1100" dirty="0">
                <a:solidFill>
                  <a:srgbClr val="3B3838"/>
                </a:solidFill>
                <a:latin typeface="Noto Sans JP Bold" panose="020B0200000000000000" pitchFamily="34" charset="-122"/>
                <a:ea typeface="Noto Sans JP Bold" panose="020B0200000000000000" pitchFamily="34" charset="-122"/>
              </a:rPr>
              <a:t>5 両立支援の進め方</a:t>
            </a:r>
          </a:p>
          <a:p>
            <a:r>
              <a:rPr lang="ja-JP" altLang="en-US" sz="1100" dirty="0">
                <a:solidFill>
                  <a:srgbClr val="3B3838"/>
                </a:solidFill>
              </a:rPr>
              <a:t>（1）両立支援の検討に必要な情報</a:t>
            </a:r>
          </a:p>
          <a:p>
            <a:r>
              <a:rPr lang="ja-JP" altLang="en-US" sz="1100" dirty="0">
                <a:solidFill>
                  <a:srgbClr val="3B3838"/>
                </a:solidFill>
              </a:rPr>
              <a:t>（2）両立支援を必要とする労働者からの情報提供</a:t>
            </a:r>
          </a:p>
          <a:p>
            <a:r>
              <a:rPr lang="ja-JP" altLang="en-US" sz="1100" dirty="0">
                <a:solidFill>
                  <a:srgbClr val="3B3838"/>
                </a:solidFill>
              </a:rPr>
              <a:t>（3）治療の状況等に関する必要に応じた主治医からの情報収集</a:t>
            </a:r>
          </a:p>
          <a:p>
            <a:r>
              <a:rPr lang="ja-JP" altLang="en-US" sz="1100" dirty="0">
                <a:solidFill>
                  <a:srgbClr val="3B3838"/>
                </a:solidFill>
              </a:rPr>
              <a:t>（4）就業継続の可否、就業上の措置及び治療に対する配慮に関する産業医等の意見聴取</a:t>
            </a:r>
          </a:p>
          <a:p>
            <a:r>
              <a:rPr lang="ja-JP" altLang="en-US" sz="1100" dirty="0">
                <a:solidFill>
                  <a:srgbClr val="3B3838"/>
                </a:solidFill>
              </a:rPr>
              <a:t>（5）休業措置、就業上の措置及び治療に対する配慮の検討と実施</a:t>
            </a:r>
          </a:p>
          <a:p>
            <a:r>
              <a:rPr lang="ja-JP" altLang="en-US" sz="1100" dirty="0">
                <a:solidFill>
                  <a:srgbClr val="3B3838"/>
                </a:solidFill>
                <a:latin typeface="Noto Sans JP Bold" panose="020B0200000000000000" pitchFamily="34" charset="-122"/>
                <a:ea typeface="Noto Sans JP Bold" panose="020B0200000000000000" pitchFamily="34" charset="-122"/>
              </a:rPr>
              <a:t>6 特殊な場合の対応</a:t>
            </a:r>
          </a:p>
          <a:p>
            <a:r>
              <a:rPr lang="ja-JP" altLang="en-US" sz="1100" dirty="0">
                <a:solidFill>
                  <a:srgbClr val="3B3838"/>
                </a:solidFill>
              </a:rPr>
              <a:t>（1）治療後の経過が悪い場合の対応</a:t>
            </a:r>
          </a:p>
          <a:p>
            <a:r>
              <a:rPr lang="ja-JP" altLang="en-US" sz="1100" dirty="0">
                <a:solidFill>
                  <a:srgbClr val="3B3838"/>
                </a:solidFill>
              </a:rPr>
              <a:t>（2）障害が残る場合の対応</a:t>
            </a:r>
          </a:p>
          <a:p>
            <a:r>
              <a:rPr lang="ja-JP" altLang="en-US" sz="1100" dirty="0">
                <a:solidFill>
                  <a:srgbClr val="3B3838"/>
                </a:solidFill>
              </a:rPr>
              <a:t>（3）疾病が再発した場合の対応</a:t>
            </a:r>
          </a:p>
        </p:txBody>
      </p:sp>
      <p:sp>
        <p:nvSpPr>
          <p:cNvPr id="17" name="正方形/長方形 8">
            <a:extLst>
              <a:ext uri="{FF2B5EF4-FFF2-40B4-BE49-F238E27FC236}">
                <a16:creationId xmlns:a16="http://schemas.microsoft.com/office/drawing/2014/main" id="{C8B5CA26-AD58-2C6A-E56C-DF06E8FDCAF4}"/>
              </a:ext>
            </a:extLst>
          </p:cNvPr>
          <p:cNvSpPr/>
          <p:nvPr/>
        </p:nvSpPr>
        <p:spPr>
          <a:xfrm>
            <a:off x="5303174" y="4345961"/>
            <a:ext cx="3240011" cy="938719"/>
          </a:xfrm>
          <a:prstGeom prst="rect">
            <a:avLst/>
          </a:prstGeom>
          <a:solidFill>
            <a:srgbClr val="FFFF96"/>
          </a:solidFill>
        </p:spPr>
        <p:txBody>
          <a:bodyPr wrap="square" lIns="91440" tIns="45720" rIns="91440" bIns="45720" anchor="t">
            <a:spAutoFit/>
          </a:bodyPr>
          <a:lstStyle/>
          <a:p>
            <a:r>
              <a:rPr lang="ja-JP" altLang="en-US" sz="1100" dirty="0">
                <a:solidFill>
                  <a:srgbClr val="3B3838"/>
                </a:solidFill>
                <a:latin typeface="Noto Sans JP" panose="020B0200000000000000" pitchFamily="50" charset="-128"/>
                <a:ea typeface="Noto Sans JP" panose="020B0200000000000000" pitchFamily="50" charset="-128"/>
              </a:rPr>
              <a:t>＜参考資料＞</a:t>
            </a:r>
          </a:p>
          <a:p>
            <a:r>
              <a:rPr lang="ja-JP" altLang="en-US" sz="1100" dirty="0">
                <a:solidFill>
                  <a:srgbClr val="3B3838"/>
                </a:solidFill>
                <a:latin typeface="Noto Sans JP" panose="020B0200000000000000" pitchFamily="50" charset="-128"/>
                <a:ea typeface="Noto Sans JP" panose="020B0200000000000000" pitchFamily="50" charset="-128"/>
              </a:rPr>
              <a:t>・</a:t>
            </a:r>
            <a:r>
              <a:rPr lang="ja-JP" sz="1100" dirty="0">
                <a:solidFill>
                  <a:srgbClr val="3B3838"/>
                </a:solidFill>
                <a:latin typeface="Noto Sans JP" panose="020B0200000000000000" pitchFamily="50" charset="-128"/>
                <a:ea typeface="Noto Sans JP" panose="020B0200000000000000" pitchFamily="50" charset="-128"/>
                <a:cs typeface="+mn-lt"/>
              </a:rPr>
              <a:t>事業者と主治医の情報連携等に必要な書類の</a:t>
            </a:r>
            <a:endParaRPr lang="en-US" altLang="ja-JP" sz="1100" dirty="0">
              <a:solidFill>
                <a:srgbClr val="3B3838"/>
              </a:solidFill>
              <a:latin typeface="Noto Sans JP" panose="020B0200000000000000" pitchFamily="50" charset="-128"/>
              <a:ea typeface="Noto Sans JP" panose="020B0200000000000000" pitchFamily="50" charset="-128"/>
              <a:cs typeface="+mn-lt"/>
            </a:endParaRPr>
          </a:p>
          <a:p>
            <a:r>
              <a:rPr lang="ja-JP" altLang="en-US" sz="1100" dirty="0">
                <a:solidFill>
                  <a:srgbClr val="3B3838"/>
                </a:solidFill>
                <a:latin typeface="Noto Sans JP" panose="020B0200000000000000" pitchFamily="50" charset="-128"/>
                <a:ea typeface="Noto Sans JP" panose="020B0200000000000000" pitchFamily="50" charset="-128"/>
                <a:cs typeface="+mn-lt"/>
              </a:rPr>
              <a:t>　</a:t>
            </a:r>
            <a:r>
              <a:rPr lang="ja-JP" sz="1100" dirty="0">
                <a:solidFill>
                  <a:srgbClr val="3B3838"/>
                </a:solidFill>
                <a:latin typeface="Noto Sans JP" panose="020B0200000000000000" pitchFamily="50" charset="-128"/>
                <a:ea typeface="Noto Sans JP" panose="020B0200000000000000" pitchFamily="50" charset="-128"/>
                <a:cs typeface="+mn-lt"/>
              </a:rPr>
              <a:t>様式例集</a:t>
            </a:r>
            <a:endParaRPr lang="en-US" sz="1100" dirty="0">
              <a:solidFill>
                <a:srgbClr val="3B3838"/>
              </a:solidFill>
              <a:latin typeface="Noto Sans JP" panose="020B0200000000000000" pitchFamily="50" charset="-128"/>
              <a:ea typeface="Noto Sans JP" panose="020B0200000000000000" pitchFamily="50" charset="-128"/>
              <a:cs typeface="+mn-lt"/>
            </a:endParaRPr>
          </a:p>
          <a:p>
            <a:r>
              <a:rPr lang="ja-JP" altLang="en-US" sz="1100" dirty="0">
                <a:solidFill>
                  <a:srgbClr val="3B3838"/>
                </a:solidFill>
                <a:latin typeface="Noto Sans JP" panose="020B0200000000000000" pitchFamily="50" charset="-128"/>
                <a:ea typeface="Noto Sans JP" panose="020B0200000000000000" pitchFamily="50" charset="-128"/>
              </a:rPr>
              <a:t>・治療と仕事の両立を支援する支援制度・機関</a:t>
            </a:r>
          </a:p>
          <a:p>
            <a:r>
              <a:rPr lang="ja-JP" altLang="en-US" sz="1100" dirty="0">
                <a:solidFill>
                  <a:srgbClr val="3B3838"/>
                </a:solidFill>
                <a:latin typeface="Noto Sans JP" panose="020B0200000000000000" pitchFamily="50" charset="-128"/>
                <a:ea typeface="Noto Sans JP" panose="020B0200000000000000" pitchFamily="50" charset="-128"/>
              </a:rPr>
              <a:t>・がんや脳卒中といった病気ごとの留意事項</a:t>
            </a:r>
          </a:p>
        </p:txBody>
      </p:sp>
      <p:sp>
        <p:nvSpPr>
          <p:cNvPr id="20" name="正方形/長方形 3">
            <a:extLst>
              <a:ext uri="{FF2B5EF4-FFF2-40B4-BE49-F238E27FC236}">
                <a16:creationId xmlns:a16="http://schemas.microsoft.com/office/drawing/2014/main" id="{25D83B41-2776-5CAD-247C-0749E4D0AEE7}"/>
              </a:ext>
            </a:extLst>
          </p:cNvPr>
          <p:cNvSpPr/>
          <p:nvPr/>
        </p:nvSpPr>
        <p:spPr>
          <a:xfrm>
            <a:off x="425202" y="1135829"/>
            <a:ext cx="430887" cy="1077218"/>
          </a:xfrm>
          <a:prstGeom prst="rect">
            <a:avLst/>
          </a:prstGeom>
        </p:spPr>
        <p:txBody>
          <a:bodyPr vert="eaVert" wrap="square">
            <a:spAutoFit/>
          </a:bodyPr>
          <a:lstStyle/>
          <a:p>
            <a:r>
              <a:rPr lang="ja-JP" altLang="en-US" sz="1600" dirty="0">
                <a:solidFill>
                  <a:srgbClr val="3B3838"/>
                </a:solidFill>
                <a:latin typeface="Noto Sans JP Medium" panose="020B0200000000000000" pitchFamily="34" charset="-122"/>
                <a:ea typeface="Noto Sans JP Medium" panose="020B0200000000000000" pitchFamily="34" charset="-122"/>
              </a:rPr>
              <a:t>目次一覧</a:t>
            </a:r>
            <a:endParaRPr lang="ja-JP" altLang="en-US" sz="1400" dirty="0">
              <a:solidFill>
                <a:srgbClr val="3B3838"/>
              </a:solidFill>
              <a:latin typeface="Noto Sans JP Medium" panose="020B0200000000000000" pitchFamily="34" charset="-122"/>
              <a:ea typeface="Noto Sans JP Medium" panose="020B0200000000000000" pitchFamily="34" charset="-122"/>
            </a:endParaRPr>
          </a:p>
        </p:txBody>
      </p:sp>
    </p:spTree>
    <p:extLst>
      <p:ext uri="{BB962C8B-B14F-4D97-AF65-F5344CB8AC3E}">
        <p14:creationId xmlns:p14="http://schemas.microsoft.com/office/powerpoint/2010/main" val="37260468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形 1">
            <a:extLst>
              <a:ext uri="{FF2B5EF4-FFF2-40B4-BE49-F238E27FC236}">
                <a16:creationId xmlns:a16="http://schemas.microsoft.com/office/drawing/2014/main" id="{91529625-1980-01B3-82FF-D6E09213461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760598" y="1790767"/>
            <a:ext cx="1622804" cy="1768297"/>
          </a:xfrm>
          <a:prstGeom prst="rect">
            <a:avLst/>
          </a:prstGeom>
        </p:spPr>
      </p:pic>
      <p:pic>
        <p:nvPicPr>
          <p:cNvPr id="3" name="图形 2">
            <a:extLst>
              <a:ext uri="{FF2B5EF4-FFF2-40B4-BE49-F238E27FC236}">
                <a16:creationId xmlns:a16="http://schemas.microsoft.com/office/drawing/2014/main" id="{A225BC27-F18A-1CD1-C214-D0155AA937C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072797" y="1628850"/>
            <a:ext cx="621213" cy="557824"/>
          </a:xfrm>
          <a:prstGeom prst="rect">
            <a:avLst/>
          </a:prstGeom>
        </p:spPr>
      </p:pic>
      <p:sp>
        <p:nvSpPr>
          <p:cNvPr id="4" name="スライド番号プレースホルダー 1">
            <a:extLst>
              <a:ext uri="{FF2B5EF4-FFF2-40B4-BE49-F238E27FC236}">
                <a16:creationId xmlns:a16="http://schemas.microsoft.com/office/drawing/2014/main" id="{249F7216-EEEA-9372-C8C3-D9223DAFD7B8}"/>
              </a:ext>
            </a:extLst>
          </p:cNvPr>
          <p:cNvSpPr txBox="1">
            <a:spLocks/>
          </p:cNvSpPr>
          <p:nvPr/>
        </p:nvSpPr>
        <p:spPr>
          <a:xfrm>
            <a:off x="152400" y="6427788"/>
            <a:ext cx="20574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US" altLang="ja-JP" sz="1500" dirty="0">
                <a:solidFill>
                  <a:schemeClr val="accent4"/>
                </a:solidFill>
                <a:latin typeface="Noto Sans JP Regular" panose="020B0200000000000000" pitchFamily="34" charset="-128"/>
                <a:ea typeface="Noto Sans JP Regular" panose="020B0200000000000000" pitchFamily="34" charset="-128"/>
              </a:rPr>
              <a:t>4</a:t>
            </a:r>
            <a:endParaRPr kumimoji="1" lang="ja-JP" altLang="en-US" sz="1500" dirty="0">
              <a:solidFill>
                <a:schemeClr val="accent4"/>
              </a:solidFill>
              <a:latin typeface="Noto Sans JP Regular" panose="020B0200000000000000" pitchFamily="34" charset="-128"/>
              <a:ea typeface="Noto Sans JP Regular" panose="020B0200000000000000" pitchFamily="34" charset="-128"/>
            </a:endParaRPr>
          </a:p>
        </p:txBody>
      </p:sp>
      <p:grpSp>
        <p:nvGrpSpPr>
          <p:cNvPr id="5" name="组合 4">
            <a:extLst>
              <a:ext uri="{FF2B5EF4-FFF2-40B4-BE49-F238E27FC236}">
                <a16:creationId xmlns:a16="http://schemas.microsoft.com/office/drawing/2014/main" id="{D045A5AE-E35B-69DE-2861-D0639BAB3AA5}"/>
              </a:ext>
            </a:extLst>
          </p:cNvPr>
          <p:cNvGrpSpPr/>
          <p:nvPr/>
        </p:nvGrpSpPr>
        <p:grpSpPr>
          <a:xfrm>
            <a:off x="6023409" y="2194015"/>
            <a:ext cx="2530656" cy="842934"/>
            <a:chOff x="6023409" y="2194015"/>
            <a:chExt cx="2530656" cy="842934"/>
          </a:xfrm>
        </p:grpSpPr>
        <p:sp>
          <p:nvSpPr>
            <p:cNvPr id="8" name="吹き出し: 角を丸めた四角形 51">
              <a:extLst>
                <a:ext uri="{FF2B5EF4-FFF2-40B4-BE49-F238E27FC236}">
                  <a16:creationId xmlns:a16="http://schemas.microsoft.com/office/drawing/2014/main" id="{3901A971-A786-11A9-2675-D3F5CFAF5D7B}"/>
                </a:ext>
              </a:extLst>
            </p:cNvPr>
            <p:cNvSpPr/>
            <p:nvPr/>
          </p:nvSpPr>
          <p:spPr>
            <a:xfrm>
              <a:off x="6023409" y="2194015"/>
              <a:ext cx="2530656" cy="842934"/>
            </a:xfrm>
            <a:prstGeom prst="wedgeRoundRectCallout">
              <a:avLst>
                <a:gd name="adj1" fmla="val -74602"/>
                <a:gd name="adj2" fmla="val 31506"/>
                <a:gd name="adj3" fmla="val 16667"/>
              </a:avLst>
            </a:prstGeom>
            <a:solidFill>
              <a:schemeClr val="accent1"/>
            </a:solidFill>
            <a:ln>
              <a:noFill/>
            </a:ln>
          </p:spPr>
          <p:txBody>
            <a:bodyPr wrap="none" rtlCol="0" anchor="ctr">
              <a:spAutoFit/>
            </a:bodyPr>
            <a:lstStyle/>
            <a:p>
              <a:pPr algn="ctr"/>
              <a:endParaRPr kumimoji="1" lang="ja-JP" altLang="en-US" dirty="0">
                <a:latin typeface="+mn-ea"/>
              </a:endParaRPr>
            </a:p>
          </p:txBody>
        </p:sp>
        <p:sp>
          <p:nvSpPr>
            <p:cNvPr id="10" name="正方形/長方形 16">
              <a:extLst>
                <a:ext uri="{FF2B5EF4-FFF2-40B4-BE49-F238E27FC236}">
                  <a16:creationId xmlns:a16="http://schemas.microsoft.com/office/drawing/2014/main" id="{2117EF58-2192-F3AC-0F19-B7CB91C43900}"/>
                </a:ext>
              </a:extLst>
            </p:cNvPr>
            <p:cNvSpPr/>
            <p:nvPr/>
          </p:nvSpPr>
          <p:spPr>
            <a:xfrm>
              <a:off x="6042242" y="2338483"/>
              <a:ext cx="2492990" cy="553998"/>
            </a:xfrm>
            <a:prstGeom prst="rect">
              <a:avLst/>
            </a:prstGeom>
          </p:spPr>
          <p:txBody>
            <a:bodyPr wrap="none" tIns="0" bIns="0" anchor="ctr" anchorCtr="0">
              <a:spAutoFit/>
            </a:bodyPr>
            <a:lstStyle/>
            <a:p>
              <a:pPr algn="ctr"/>
              <a:r>
                <a:rPr kumimoji="1" lang="ja-JP" altLang="en-US" dirty="0">
                  <a:solidFill>
                    <a:schemeClr val="bg1"/>
                  </a:solidFill>
                  <a:latin typeface="+mj-lt"/>
                  <a:ea typeface="Noto Sans JP Medium" panose="020B0200000000000000" pitchFamily="34" charset="-128"/>
                </a:rPr>
                <a:t>大卒予定者や転職者の</a:t>
              </a:r>
            </a:p>
            <a:p>
              <a:pPr algn="ctr"/>
              <a:r>
                <a:rPr kumimoji="1" lang="ja-JP" altLang="en-US" dirty="0">
                  <a:solidFill>
                    <a:schemeClr val="bg1"/>
                  </a:solidFill>
                  <a:latin typeface="+mj-lt"/>
                  <a:ea typeface="Noto Sans JP Medium" panose="020B0200000000000000" pitchFamily="34" charset="-128"/>
                </a:rPr>
                <a:t>大企業志向の高止まり</a:t>
              </a:r>
            </a:p>
          </p:txBody>
        </p:sp>
      </p:grpSp>
      <p:grpSp>
        <p:nvGrpSpPr>
          <p:cNvPr id="6" name="组合 5">
            <a:extLst>
              <a:ext uri="{FF2B5EF4-FFF2-40B4-BE49-F238E27FC236}">
                <a16:creationId xmlns:a16="http://schemas.microsoft.com/office/drawing/2014/main" id="{D32C3E62-A613-B7F0-8A95-30B6542334EA}"/>
              </a:ext>
            </a:extLst>
          </p:cNvPr>
          <p:cNvGrpSpPr/>
          <p:nvPr/>
        </p:nvGrpSpPr>
        <p:grpSpPr>
          <a:xfrm>
            <a:off x="592209" y="2194015"/>
            <a:ext cx="2530656" cy="842934"/>
            <a:chOff x="592209" y="2194015"/>
            <a:chExt cx="2530656" cy="842934"/>
          </a:xfrm>
        </p:grpSpPr>
        <p:sp>
          <p:nvSpPr>
            <p:cNvPr id="11" name="吹き出し: 角を丸めた四角形 43">
              <a:extLst>
                <a:ext uri="{FF2B5EF4-FFF2-40B4-BE49-F238E27FC236}">
                  <a16:creationId xmlns:a16="http://schemas.microsoft.com/office/drawing/2014/main" id="{B37DDA06-85A3-643E-F6A1-C0A9D34795DC}"/>
                </a:ext>
              </a:extLst>
            </p:cNvPr>
            <p:cNvSpPr/>
            <p:nvPr/>
          </p:nvSpPr>
          <p:spPr>
            <a:xfrm>
              <a:off x="592209" y="2194015"/>
              <a:ext cx="2530656" cy="842934"/>
            </a:xfrm>
            <a:prstGeom prst="wedgeRoundRectCallout">
              <a:avLst>
                <a:gd name="adj1" fmla="val 71650"/>
                <a:gd name="adj2" fmla="val 31506"/>
                <a:gd name="adj3" fmla="val 16667"/>
              </a:avLst>
            </a:prstGeom>
            <a:solidFill>
              <a:schemeClr val="accent1"/>
            </a:solidFill>
            <a:ln>
              <a:noFill/>
            </a:ln>
          </p:spPr>
          <p:txBody>
            <a:bodyPr wrap="none" rtlCol="0" anchor="ctr">
              <a:spAutoFit/>
            </a:bodyPr>
            <a:lstStyle/>
            <a:p>
              <a:pPr algn="ctr"/>
              <a:endParaRPr kumimoji="1" lang="ja-JP" altLang="en-US" dirty="0">
                <a:latin typeface="+mn-ea"/>
              </a:endParaRPr>
            </a:p>
          </p:txBody>
        </p:sp>
        <p:sp>
          <p:nvSpPr>
            <p:cNvPr id="12" name="正方形/長方形 18">
              <a:extLst>
                <a:ext uri="{FF2B5EF4-FFF2-40B4-BE49-F238E27FC236}">
                  <a16:creationId xmlns:a16="http://schemas.microsoft.com/office/drawing/2014/main" id="{FE5FFFC9-6D00-DA02-E7DA-0F32A2897618}"/>
                </a:ext>
              </a:extLst>
            </p:cNvPr>
            <p:cNvSpPr/>
            <p:nvPr/>
          </p:nvSpPr>
          <p:spPr>
            <a:xfrm>
              <a:off x="726458" y="2338483"/>
              <a:ext cx="2262158" cy="553998"/>
            </a:xfrm>
            <a:prstGeom prst="rect">
              <a:avLst/>
            </a:prstGeom>
          </p:spPr>
          <p:txBody>
            <a:bodyPr wrap="none" tIns="0" bIns="0" anchor="ctr" anchorCtr="0">
              <a:spAutoFit/>
            </a:bodyPr>
            <a:lstStyle/>
            <a:p>
              <a:pPr algn="ctr"/>
              <a:r>
                <a:rPr kumimoji="1" lang="ja-JP" altLang="en-US" dirty="0">
                  <a:solidFill>
                    <a:schemeClr val="bg1"/>
                  </a:solidFill>
                  <a:latin typeface="+mj-lt"/>
                  <a:ea typeface="Noto Sans JP Medium" panose="020B0200000000000000" pitchFamily="34" charset="-128"/>
                </a:rPr>
                <a:t>少子高齢化による</a:t>
              </a:r>
            </a:p>
            <a:p>
              <a:pPr algn="ctr"/>
              <a:r>
                <a:rPr kumimoji="1" lang="ja-JP" altLang="en-US" dirty="0">
                  <a:solidFill>
                    <a:schemeClr val="bg1"/>
                  </a:solidFill>
                  <a:latin typeface="+mj-lt"/>
                  <a:ea typeface="Noto Sans JP Medium" panose="020B0200000000000000" pitchFamily="34" charset="-128"/>
                </a:rPr>
                <a:t>生産年齢人口の減少</a:t>
              </a:r>
            </a:p>
          </p:txBody>
        </p:sp>
      </p:grpSp>
      <p:sp>
        <p:nvSpPr>
          <p:cNvPr id="14" name="角丸四角形 1">
            <a:extLst>
              <a:ext uri="{FF2B5EF4-FFF2-40B4-BE49-F238E27FC236}">
                <a16:creationId xmlns:a16="http://schemas.microsoft.com/office/drawing/2014/main" id="{3574D609-A2B9-851D-1B2C-2E5ABA7657E1}"/>
              </a:ext>
            </a:extLst>
          </p:cNvPr>
          <p:cNvSpPr/>
          <p:nvPr/>
        </p:nvSpPr>
        <p:spPr>
          <a:xfrm>
            <a:off x="292100" y="1135379"/>
            <a:ext cx="8547100" cy="2738121"/>
          </a:xfrm>
          <a:prstGeom prst="roundRect">
            <a:avLst>
              <a:gd name="adj" fmla="val 4144"/>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21">
            <a:extLst>
              <a:ext uri="{FF2B5EF4-FFF2-40B4-BE49-F238E27FC236}">
                <a16:creationId xmlns:a16="http://schemas.microsoft.com/office/drawing/2014/main" id="{F9B6BD0D-774B-53F3-A1A7-B87E1C81A31E}"/>
              </a:ext>
            </a:extLst>
          </p:cNvPr>
          <p:cNvSpPr/>
          <p:nvPr/>
        </p:nvSpPr>
        <p:spPr>
          <a:xfrm>
            <a:off x="2549714" y="975952"/>
            <a:ext cx="4031873" cy="400110"/>
          </a:xfrm>
          <a:prstGeom prst="rect">
            <a:avLst/>
          </a:prstGeom>
          <a:solidFill>
            <a:srgbClr val="FAF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Noto Sans JP Medium" panose="020B0200000000000000" pitchFamily="34" charset="-128"/>
              <a:ea typeface="Noto Sans JP Medium" panose="020B0200000000000000" pitchFamily="34" charset="-128"/>
            </a:endParaRPr>
          </a:p>
        </p:txBody>
      </p:sp>
      <p:sp>
        <p:nvSpPr>
          <p:cNvPr id="16" name="正方形/長方形 22">
            <a:extLst>
              <a:ext uri="{FF2B5EF4-FFF2-40B4-BE49-F238E27FC236}">
                <a16:creationId xmlns:a16="http://schemas.microsoft.com/office/drawing/2014/main" id="{D42AC46C-882F-8A8B-1D19-E050E0B9AA48}"/>
              </a:ext>
            </a:extLst>
          </p:cNvPr>
          <p:cNvSpPr/>
          <p:nvPr/>
        </p:nvSpPr>
        <p:spPr>
          <a:xfrm>
            <a:off x="2549714" y="1012593"/>
            <a:ext cx="4031873" cy="307777"/>
          </a:xfrm>
          <a:prstGeom prst="rect">
            <a:avLst/>
          </a:prstGeom>
          <a:noFill/>
        </p:spPr>
        <p:txBody>
          <a:bodyPr wrap="square" tIns="0" bIns="0" anchor="ctr" anchorCtr="0">
            <a:spAutoFit/>
          </a:bodyPr>
          <a:lstStyle/>
          <a:p>
            <a:pPr algn="ctr"/>
            <a:r>
              <a:rPr kumimoji="1" lang="ja-JP" altLang="en-US" sz="2000" dirty="0">
                <a:solidFill>
                  <a:schemeClr val="accent1"/>
                </a:solidFill>
                <a:latin typeface="+mj-lt"/>
                <a:ea typeface="Noto Sans JP Medium" panose="020B0200000000000000" pitchFamily="34" charset="-128"/>
              </a:rPr>
              <a:t>厳しさを増す中小企業の雇用環境</a:t>
            </a:r>
          </a:p>
        </p:txBody>
      </p:sp>
      <p:sp>
        <p:nvSpPr>
          <p:cNvPr id="17" name="四角形: 上の 2 つの角を丸める 24">
            <a:extLst>
              <a:ext uri="{FF2B5EF4-FFF2-40B4-BE49-F238E27FC236}">
                <a16:creationId xmlns:a16="http://schemas.microsoft.com/office/drawing/2014/main" id="{0FF0149A-C70D-7191-C521-0D38B96680EA}"/>
              </a:ext>
            </a:extLst>
          </p:cNvPr>
          <p:cNvSpPr/>
          <p:nvPr/>
        </p:nvSpPr>
        <p:spPr>
          <a:xfrm rot="5400000">
            <a:off x="342000" y="40037"/>
            <a:ext cx="432000" cy="1116000"/>
          </a:xfrm>
          <a:prstGeom prst="round2SameRect">
            <a:avLst>
              <a:gd name="adj1" fmla="val 50000"/>
              <a:gd name="adj2" fmla="val 0"/>
            </a:avLst>
          </a:prstGeom>
          <a:solidFill>
            <a:srgbClr val="A6BE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タイトル 1">
            <a:extLst>
              <a:ext uri="{FF2B5EF4-FFF2-40B4-BE49-F238E27FC236}">
                <a16:creationId xmlns:a16="http://schemas.microsoft.com/office/drawing/2014/main" id="{F859BED3-8ABC-CAFC-3783-5767A4A6B6CD}"/>
              </a:ext>
            </a:extLst>
          </p:cNvPr>
          <p:cNvSpPr txBox="1">
            <a:spLocks/>
          </p:cNvSpPr>
          <p:nvPr/>
        </p:nvSpPr>
        <p:spPr>
          <a:xfrm>
            <a:off x="56528" y="415174"/>
            <a:ext cx="1040422" cy="365125"/>
          </a:xfrm>
          <a:prstGeom prst="rect">
            <a:avLst/>
          </a:prstGeom>
        </p:spPr>
        <p:txBody>
          <a:bodyPr lIns="0" tIns="36000" rIns="0" bIns="0" anchor="ctr" anchorCtr="1"/>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en-US" altLang="ja-JP" sz="1900" spc="300" dirty="0">
                <a:solidFill>
                  <a:schemeClr val="bg1"/>
                </a:solidFill>
                <a:latin typeface="Noto Sans JP Medium" panose="020B0200000000000000" pitchFamily="50" charset="-128"/>
                <a:ea typeface="Noto Sans JP Medium" panose="020B0200000000000000" pitchFamily="50" charset="-128"/>
              </a:rPr>
              <a:t>1-1</a:t>
            </a:r>
            <a:endParaRPr lang="ja-JP" altLang="en-US" sz="1900" spc="300" dirty="0">
              <a:solidFill>
                <a:schemeClr val="bg1"/>
              </a:solidFill>
              <a:latin typeface="Noto Sans JP Medium" panose="020B0200000000000000" pitchFamily="50" charset="-128"/>
              <a:ea typeface="Noto Sans JP Medium" panose="020B0200000000000000" pitchFamily="50" charset="-128"/>
            </a:endParaRPr>
          </a:p>
        </p:txBody>
      </p:sp>
      <p:sp>
        <p:nvSpPr>
          <p:cNvPr id="19" name="タイトル 1">
            <a:extLst>
              <a:ext uri="{FF2B5EF4-FFF2-40B4-BE49-F238E27FC236}">
                <a16:creationId xmlns:a16="http://schemas.microsoft.com/office/drawing/2014/main" id="{99517BBB-F090-0E9D-D1E1-9D2221EF5AE4}"/>
              </a:ext>
            </a:extLst>
          </p:cNvPr>
          <p:cNvSpPr txBox="1">
            <a:spLocks/>
          </p:cNvSpPr>
          <p:nvPr/>
        </p:nvSpPr>
        <p:spPr>
          <a:xfrm>
            <a:off x="1116000" y="382428"/>
            <a:ext cx="7875600" cy="502689"/>
          </a:xfrm>
          <a:prstGeom prst="rect">
            <a:avLst/>
          </a:prstGeom>
        </p:spPr>
        <p:txBody>
          <a:bodyPr lIns="144000" tIns="0" bIns="0" anchor="ct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400" dirty="0">
                <a:solidFill>
                  <a:srgbClr val="54779B"/>
                </a:solidFill>
                <a:latin typeface="Noto Sans JP Medium" panose="020B0200000000000000" pitchFamily="50" charset="-128"/>
                <a:ea typeface="Noto Sans JP Medium" panose="020B0200000000000000" pitchFamily="50" charset="-128"/>
              </a:rPr>
              <a:t>人材不足解消に向けた取組が必要に </a:t>
            </a:r>
          </a:p>
        </p:txBody>
      </p:sp>
      <p:sp>
        <p:nvSpPr>
          <p:cNvPr id="20" name="テキスト ボックス 31">
            <a:extLst>
              <a:ext uri="{FF2B5EF4-FFF2-40B4-BE49-F238E27FC236}">
                <a16:creationId xmlns:a16="http://schemas.microsoft.com/office/drawing/2014/main" id="{5F979286-1775-7834-4DD9-3094D51B3A01}"/>
              </a:ext>
            </a:extLst>
          </p:cNvPr>
          <p:cNvSpPr txBox="1"/>
          <p:nvPr/>
        </p:nvSpPr>
        <p:spPr>
          <a:xfrm>
            <a:off x="7600886" y="3087037"/>
            <a:ext cx="964760" cy="338554"/>
          </a:xfrm>
          <a:prstGeom prst="rect">
            <a:avLst/>
          </a:prstGeom>
          <a:noFill/>
        </p:spPr>
        <p:txBody>
          <a:bodyPr wrap="square" rtlCol="0">
            <a:spAutoFit/>
          </a:bodyPr>
          <a:lstStyle/>
          <a:p>
            <a:pPr algn="r"/>
            <a:r>
              <a:rPr kumimoji="1" lang="en-US" altLang="ja-JP" sz="1600" dirty="0">
                <a:solidFill>
                  <a:srgbClr val="3B3838"/>
                </a:solidFill>
                <a:latin typeface="Noto Sans JP Regular" panose="020B0200000000000000" pitchFamily="34" charset="-122"/>
                <a:ea typeface="Noto Sans JP Regular" panose="020B0200000000000000" pitchFamily="34" charset="-122"/>
              </a:rPr>
              <a:t>etc.</a:t>
            </a:r>
            <a:endParaRPr kumimoji="1" lang="ja-JP" altLang="en-US" sz="1600" dirty="0">
              <a:solidFill>
                <a:srgbClr val="3B3838"/>
              </a:solidFill>
              <a:latin typeface="Noto Sans JP Regular" panose="020B0200000000000000" pitchFamily="34" charset="-122"/>
              <a:ea typeface="Noto Sans JP Regular" panose="020B0200000000000000" pitchFamily="34" charset="-122"/>
            </a:endParaRPr>
          </a:p>
        </p:txBody>
      </p:sp>
      <p:sp>
        <p:nvSpPr>
          <p:cNvPr id="21" name="矢印: 下 27">
            <a:extLst>
              <a:ext uri="{FF2B5EF4-FFF2-40B4-BE49-F238E27FC236}">
                <a16:creationId xmlns:a16="http://schemas.microsoft.com/office/drawing/2014/main" id="{AA903625-7AC2-3F0F-F07D-AB161A26EF37}"/>
              </a:ext>
            </a:extLst>
          </p:cNvPr>
          <p:cNvSpPr>
            <a:spLocks noChangeAspect="1"/>
          </p:cNvSpPr>
          <p:nvPr/>
        </p:nvSpPr>
        <p:spPr>
          <a:xfrm>
            <a:off x="4335332" y="4070807"/>
            <a:ext cx="473336" cy="339762"/>
          </a:xfrm>
          <a:prstGeom prst="downArrow">
            <a:avLst/>
          </a:prstGeom>
          <a:solidFill>
            <a:srgbClr val="A6BE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36">
            <a:extLst>
              <a:ext uri="{FF2B5EF4-FFF2-40B4-BE49-F238E27FC236}">
                <a16:creationId xmlns:a16="http://schemas.microsoft.com/office/drawing/2014/main" id="{5C408ED9-8AB1-9423-F60B-C3523E362A2F}"/>
              </a:ext>
            </a:extLst>
          </p:cNvPr>
          <p:cNvSpPr txBox="1"/>
          <p:nvPr/>
        </p:nvSpPr>
        <p:spPr>
          <a:xfrm>
            <a:off x="2443336" y="4429832"/>
            <a:ext cx="4257329" cy="461665"/>
          </a:xfrm>
          <a:prstGeom prst="rect">
            <a:avLst/>
          </a:prstGeom>
          <a:noFill/>
        </p:spPr>
        <p:txBody>
          <a:bodyPr wrap="square" rtlCol="0">
            <a:spAutoFit/>
          </a:bodyPr>
          <a:lstStyle/>
          <a:p>
            <a:pPr algn="ctr"/>
            <a:r>
              <a:rPr kumimoji="1" lang="ja-JP" altLang="en-US" sz="2400" b="1" dirty="0">
                <a:solidFill>
                  <a:srgbClr val="E13F85"/>
                </a:solidFill>
                <a:latin typeface="+mj-lt"/>
                <a:ea typeface="Noto Sans JP Bold" panose="020B0200000000000000" pitchFamily="34" charset="-128"/>
              </a:rPr>
              <a:t>持続的な経営の実</a:t>
            </a:r>
            <a:r>
              <a:rPr kumimoji="1" lang="ja-JP" altLang="en-US" sz="2400" b="1" spc="300" dirty="0">
                <a:solidFill>
                  <a:srgbClr val="E13F85"/>
                </a:solidFill>
                <a:latin typeface="+mj-lt"/>
                <a:ea typeface="Noto Sans JP Bold" panose="020B0200000000000000" pitchFamily="34" charset="-128"/>
              </a:rPr>
              <a:t>現</a:t>
            </a:r>
            <a:r>
              <a:rPr kumimoji="1" lang="ja-JP" altLang="en-US" sz="2000" dirty="0">
                <a:solidFill>
                  <a:srgbClr val="3B3838"/>
                </a:solidFill>
                <a:latin typeface="+mj-lt"/>
                <a:ea typeface="Noto Sans JP Regular" panose="020B0200000000000000" pitchFamily="34" charset="-128"/>
              </a:rPr>
              <a:t>に向けて</a:t>
            </a:r>
            <a:r>
              <a:rPr kumimoji="1" lang="en-US" altLang="ja-JP" sz="2000" dirty="0">
                <a:solidFill>
                  <a:srgbClr val="3B3838"/>
                </a:solidFill>
                <a:latin typeface="+mj-lt"/>
                <a:ea typeface="Noto Sans JP Regular" panose="020B0200000000000000" pitchFamily="34" charset="-128"/>
              </a:rPr>
              <a:t>…</a:t>
            </a:r>
            <a:endParaRPr kumimoji="1" lang="ja-JP" altLang="en-US" sz="2000" dirty="0">
              <a:solidFill>
                <a:srgbClr val="3B3838"/>
              </a:solidFill>
              <a:latin typeface="+mj-lt"/>
              <a:ea typeface="Noto Sans JP Regular" panose="020B0200000000000000" pitchFamily="34" charset="-128"/>
            </a:endParaRPr>
          </a:p>
        </p:txBody>
      </p:sp>
      <p:grpSp>
        <p:nvGrpSpPr>
          <p:cNvPr id="23" name="グループ化 39">
            <a:extLst>
              <a:ext uri="{FF2B5EF4-FFF2-40B4-BE49-F238E27FC236}">
                <a16:creationId xmlns:a16="http://schemas.microsoft.com/office/drawing/2014/main" id="{1CEC6E7D-0C43-AE40-8AC2-05507283DD34}"/>
              </a:ext>
            </a:extLst>
          </p:cNvPr>
          <p:cNvGrpSpPr/>
          <p:nvPr/>
        </p:nvGrpSpPr>
        <p:grpSpPr>
          <a:xfrm rot="21140513">
            <a:off x="3823641" y="2547485"/>
            <a:ext cx="1496719" cy="470498"/>
            <a:chOff x="10951507" y="4166380"/>
            <a:chExt cx="1419573" cy="541144"/>
          </a:xfrm>
        </p:grpSpPr>
        <p:sp>
          <p:nvSpPr>
            <p:cNvPr id="24" name="正方形/長方形 42">
              <a:extLst>
                <a:ext uri="{FF2B5EF4-FFF2-40B4-BE49-F238E27FC236}">
                  <a16:creationId xmlns:a16="http://schemas.microsoft.com/office/drawing/2014/main" id="{4FF712DA-1809-24D6-F36D-FA051B0283C6}"/>
                </a:ext>
              </a:extLst>
            </p:cNvPr>
            <p:cNvSpPr/>
            <p:nvPr/>
          </p:nvSpPr>
          <p:spPr>
            <a:xfrm>
              <a:off x="10951507" y="4166380"/>
              <a:ext cx="1419573" cy="541144"/>
            </a:xfrm>
            <a:prstGeom prst="rect">
              <a:avLst/>
            </a:prstGeom>
            <a:solidFill>
              <a:srgbClr val="E13F85"/>
            </a:solidFill>
            <a:ln w="444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p>
          </p:txBody>
        </p:sp>
        <p:sp>
          <p:nvSpPr>
            <p:cNvPr id="25" name="テキスト ボックス 44">
              <a:extLst>
                <a:ext uri="{FF2B5EF4-FFF2-40B4-BE49-F238E27FC236}">
                  <a16:creationId xmlns:a16="http://schemas.microsoft.com/office/drawing/2014/main" id="{1C5DD515-E1FB-EB9B-384E-1B6125F0240F}"/>
                </a:ext>
              </a:extLst>
            </p:cNvPr>
            <p:cNvSpPr txBox="1"/>
            <p:nvPr/>
          </p:nvSpPr>
          <p:spPr>
            <a:xfrm>
              <a:off x="10978805" y="4224558"/>
              <a:ext cx="1364977" cy="424788"/>
            </a:xfrm>
            <a:prstGeom prst="rect">
              <a:avLst/>
            </a:prstGeom>
            <a:noFill/>
          </p:spPr>
          <p:txBody>
            <a:bodyPr wrap="square" rtlCol="0" anchor="t">
              <a:spAutoFit/>
            </a:bodyPr>
            <a:lstStyle/>
            <a:p>
              <a:pPr lvl="0" algn="ctr">
                <a:defRPr/>
              </a:pPr>
              <a:r>
                <a:rPr lang="ja-JP" altLang="en-US" b="1" dirty="0">
                  <a:solidFill>
                    <a:schemeClr val="bg1"/>
                  </a:solidFill>
                  <a:latin typeface="Noto Sans JP Bold" panose="020B0200000000000000" pitchFamily="50" charset="-128"/>
                  <a:ea typeface="Noto Sans JP Bold" panose="020B0200000000000000" pitchFamily="50" charset="-128"/>
                </a:rPr>
                <a:t>人材不足</a:t>
              </a:r>
              <a:endParaRPr lang="en-US" altLang="ja-JP" b="1" dirty="0">
                <a:solidFill>
                  <a:schemeClr val="bg1"/>
                </a:solidFill>
                <a:latin typeface="Noto Sans JP Bold" panose="020B0200000000000000" pitchFamily="50" charset="-128"/>
                <a:ea typeface="Noto Sans JP Bold" panose="020B0200000000000000" pitchFamily="50" charset="-128"/>
              </a:endParaRPr>
            </a:p>
          </p:txBody>
        </p:sp>
      </p:grpSp>
      <p:sp>
        <p:nvSpPr>
          <p:cNvPr id="26" name="四角形: 角を丸くする 57">
            <a:extLst>
              <a:ext uri="{FF2B5EF4-FFF2-40B4-BE49-F238E27FC236}">
                <a16:creationId xmlns:a16="http://schemas.microsoft.com/office/drawing/2014/main" id="{A9FE0AB9-E72F-17EE-6E78-129D11F21779}"/>
              </a:ext>
            </a:extLst>
          </p:cNvPr>
          <p:cNvSpPr/>
          <p:nvPr/>
        </p:nvSpPr>
        <p:spPr>
          <a:xfrm>
            <a:off x="2526628" y="4930865"/>
            <a:ext cx="4090745" cy="457866"/>
          </a:xfrm>
          <a:prstGeom prst="roundRect">
            <a:avLst/>
          </a:prstGeom>
          <a:solidFill>
            <a:srgbClr val="FFFF96"/>
          </a:solidFill>
        </p:spPr>
        <p:txBody>
          <a:bodyPr wrap="none" rtlCol="0" anchor="ctr">
            <a:spAutoFit/>
          </a:bodyPr>
          <a:lstStyle/>
          <a:p>
            <a:pPr algn="ctr"/>
            <a:endParaRPr kumimoji="1" lang="ja-JP" altLang="en-US" dirty="0">
              <a:latin typeface="+mn-ea"/>
            </a:endParaRPr>
          </a:p>
        </p:txBody>
      </p:sp>
      <p:sp>
        <p:nvSpPr>
          <p:cNvPr id="31" name="正方形/長方形 46">
            <a:extLst>
              <a:ext uri="{FF2B5EF4-FFF2-40B4-BE49-F238E27FC236}">
                <a16:creationId xmlns:a16="http://schemas.microsoft.com/office/drawing/2014/main" id="{95E92853-5343-0D93-3B0C-26A9F325D47E}"/>
              </a:ext>
            </a:extLst>
          </p:cNvPr>
          <p:cNvSpPr/>
          <p:nvPr/>
        </p:nvSpPr>
        <p:spPr>
          <a:xfrm>
            <a:off x="2702272" y="5009349"/>
            <a:ext cx="3739456" cy="307777"/>
          </a:xfrm>
          <a:prstGeom prst="rect">
            <a:avLst/>
          </a:prstGeom>
          <a:noFill/>
          <a:ln>
            <a:noFill/>
          </a:ln>
        </p:spPr>
        <p:txBody>
          <a:bodyPr wrap="square" tIns="0" bIns="0" anchor="ctr" anchorCtr="0">
            <a:spAutoFit/>
          </a:bodyPr>
          <a:lstStyle/>
          <a:p>
            <a:pPr algn="ctr"/>
            <a:r>
              <a:rPr lang="ja-JP" altLang="en-US" sz="2000" dirty="0">
                <a:solidFill>
                  <a:srgbClr val="3B3838"/>
                </a:solidFill>
                <a:latin typeface="+mj-lt"/>
                <a:ea typeface="Noto Sans JP Regular" panose="020B0200000000000000" pitchFamily="34" charset="-128"/>
              </a:rPr>
              <a:t>新規採</a:t>
            </a:r>
            <a:r>
              <a:rPr lang="ja-JP" altLang="en-US" sz="2000" spc="-300" dirty="0">
                <a:solidFill>
                  <a:srgbClr val="3B3838"/>
                </a:solidFill>
                <a:latin typeface="+mj-lt"/>
                <a:ea typeface="Noto Sans JP Regular" panose="020B0200000000000000" pitchFamily="34" charset="-128"/>
              </a:rPr>
              <a:t>用</a:t>
            </a:r>
            <a:r>
              <a:rPr lang="ja-JP" altLang="en-US" sz="2000" dirty="0">
                <a:solidFill>
                  <a:srgbClr val="3B3838"/>
                </a:solidFill>
                <a:latin typeface="+mj-lt"/>
                <a:ea typeface="Noto Sans JP Regular" panose="020B0200000000000000" pitchFamily="34" charset="-128"/>
              </a:rPr>
              <a:t>（新</a:t>
            </a:r>
            <a:r>
              <a:rPr lang="ja-JP" altLang="en-US" sz="2000" spc="-300" dirty="0">
                <a:solidFill>
                  <a:srgbClr val="3B3838"/>
                </a:solidFill>
                <a:latin typeface="+mj-lt"/>
                <a:ea typeface="Noto Sans JP Regular" panose="020B0200000000000000" pitchFamily="34" charset="-128"/>
              </a:rPr>
              <a:t>卒・</a:t>
            </a:r>
            <a:r>
              <a:rPr lang="ja-JP" altLang="en-US" sz="2000" dirty="0">
                <a:solidFill>
                  <a:srgbClr val="3B3838"/>
                </a:solidFill>
                <a:latin typeface="+mj-lt"/>
                <a:ea typeface="Noto Sans JP Regular" panose="020B0200000000000000" pitchFamily="34" charset="-128"/>
              </a:rPr>
              <a:t>経験者）</a:t>
            </a:r>
          </a:p>
        </p:txBody>
      </p:sp>
      <p:sp>
        <p:nvSpPr>
          <p:cNvPr id="32" name="四角形: 角を丸くする 58">
            <a:extLst>
              <a:ext uri="{FF2B5EF4-FFF2-40B4-BE49-F238E27FC236}">
                <a16:creationId xmlns:a16="http://schemas.microsoft.com/office/drawing/2014/main" id="{0F300F07-FBB3-AED1-BD00-DA7E039CB1B9}"/>
              </a:ext>
            </a:extLst>
          </p:cNvPr>
          <p:cNvSpPr/>
          <p:nvPr/>
        </p:nvSpPr>
        <p:spPr>
          <a:xfrm>
            <a:off x="2526628" y="5713299"/>
            <a:ext cx="4090745" cy="457866"/>
          </a:xfrm>
          <a:prstGeom prst="roundRect">
            <a:avLst/>
          </a:prstGeom>
          <a:solidFill>
            <a:srgbClr val="FFFF96"/>
          </a:solidFill>
        </p:spPr>
        <p:txBody>
          <a:bodyPr wrap="none" rtlCol="0" anchor="ctr">
            <a:spAutoFit/>
          </a:bodyPr>
          <a:lstStyle/>
          <a:p>
            <a:pPr algn="ctr"/>
            <a:endParaRPr kumimoji="1" lang="ja-JP" altLang="en-US" dirty="0">
              <a:latin typeface="+mn-ea"/>
            </a:endParaRPr>
          </a:p>
        </p:txBody>
      </p:sp>
      <p:sp>
        <p:nvSpPr>
          <p:cNvPr id="33" name="正方形/長方形 48">
            <a:extLst>
              <a:ext uri="{FF2B5EF4-FFF2-40B4-BE49-F238E27FC236}">
                <a16:creationId xmlns:a16="http://schemas.microsoft.com/office/drawing/2014/main" id="{89636B98-B014-4E4B-6E31-CF4084F8FDB8}"/>
              </a:ext>
            </a:extLst>
          </p:cNvPr>
          <p:cNvSpPr/>
          <p:nvPr/>
        </p:nvSpPr>
        <p:spPr>
          <a:xfrm>
            <a:off x="2812544" y="5792842"/>
            <a:ext cx="3518912" cy="307777"/>
          </a:xfrm>
          <a:prstGeom prst="rect">
            <a:avLst/>
          </a:prstGeom>
          <a:noFill/>
          <a:ln>
            <a:noFill/>
          </a:ln>
        </p:spPr>
        <p:txBody>
          <a:bodyPr wrap="none" tIns="0" bIns="0" anchor="ctr" anchorCtr="0">
            <a:spAutoFit/>
          </a:bodyPr>
          <a:lstStyle/>
          <a:p>
            <a:pPr algn="ctr"/>
            <a:r>
              <a:rPr lang="ja-JP" altLang="en-US" sz="2000" dirty="0">
                <a:solidFill>
                  <a:srgbClr val="3B3838"/>
                </a:solidFill>
                <a:latin typeface="+mj-lt"/>
                <a:ea typeface="Noto Sans JP Regular" panose="020B0200000000000000" pitchFamily="34" charset="-128"/>
              </a:rPr>
              <a:t>職場環境の整</a:t>
            </a:r>
            <a:r>
              <a:rPr lang="ja-JP" altLang="en-US" sz="2000" spc="-300" dirty="0">
                <a:solidFill>
                  <a:srgbClr val="3B3838"/>
                </a:solidFill>
                <a:latin typeface="+mj-lt"/>
                <a:ea typeface="Noto Sans JP Regular" panose="020B0200000000000000" pitchFamily="34" charset="-128"/>
              </a:rPr>
              <a:t>備</a:t>
            </a:r>
            <a:r>
              <a:rPr lang="ja-JP" altLang="en-US" sz="2000" dirty="0">
                <a:solidFill>
                  <a:srgbClr val="3B3838"/>
                </a:solidFill>
                <a:latin typeface="+mj-lt"/>
                <a:ea typeface="Noto Sans JP Regular" panose="020B0200000000000000" pitchFamily="34" charset="-128"/>
              </a:rPr>
              <a:t>（継続雇用）</a:t>
            </a:r>
          </a:p>
        </p:txBody>
      </p:sp>
      <p:sp>
        <p:nvSpPr>
          <p:cNvPr id="37" name="加算記号 49">
            <a:extLst>
              <a:ext uri="{FF2B5EF4-FFF2-40B4-BE49-F238E27FC236}">
                <a16:creationId xmlns:a16="http://schemas.microsoft.com/office/drawing/2014/main" id="{803FE37E-0F47-2A33-BA77-47EA688754E7}"/>
              </a:ext>
            </a:extLst>
          </p:cNvPr>
          <p:cNvSpPr>
            <a:spLocks noChangeAspect="1"/>
          </p:cNvSpPr>
          <p:nvPr/>
        </p:nvSpPr>
        <p:spPr>
          <a:xfrm>
            <a:off x="4405055" y="5388731"/>
            <a:ext cx="333890" cy="333890"/>
          </a:xfrm>
          <a:prstGeom prst="mathPlus">
            <a:avLst>
              <a:gd name="adj1" fmla="val 17814"/>
            </a:avLst>
          </a:prstGeom>
          <a:solidFill>
            <a:srgbClr val="A6BED2"/>
          </a:solidFill>
        </p:spPr>
        <p:txBody>
          <a:bodyPr wrap="none" rtlCol="0" anchor="ctr">
            <a:spAutoFit/>
          </a:bodyPr>
          <a:lstStyle/>
          <a:p>
            <a:pPr algn="ctr"/>
            <a:endParaRPr kumimoji="1" lang="ja-JP" altLang="en-US" dirty="0">
              <a:latin typeface="+mn-ea"/>
            </a:endParaRPr>
          </a:p>
        </p:txBody>
      </p:sp>
      <p:sp>
        <p:nvSpPr>
          <p:cNvPr id="43" name="吹き出し: 円形 20">
            <a:extLst>
              <a:ext uri="{FF2B5EF4-FFF2-40B4-BE49-F238E27FC236}">
                <a16:creationId xmlns:a16="http://schemas.microsoft.com/office/drawing/2014/main" id="{BBA9B6E3-935A-FB93-5F8B-0B08BA8E7510}"/>
              </a:ext>
            </a:extLst>
          </p:cNvPr>
          <p:cNvSpPr/>
          <p:nvPr/>
        </p:nvSpPr>
        <p:spPr>
          <a:xfrm>
            <a:off x="6611022" y="5199443"/>
            <a:ext cx="1692000" cy="1027711"/>
          </a:xfrm>
          <a:prstGeom prst="wedgeEllipseCallout">
            <a:avLst>
              <a:gd name="adj1" fmla="val -63373"/>
              <a:gd name="adj2" fmla="val 18813"/>
            </a:avLst>
          </a:prstGeom>
          <a:solidFill>
            <a:srgbClr val="55779B"/>
          </a:solidFill>
          <a:ln w="31750" cap="rnd">
            <a:no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テキスト ボックス 61">
            <a:extLst>
              <a:ext uri="{FF2B5EF4-FFF2-40B4-BE49-F238E27FC236}">
                <a16:creationId xmlns:a16="http://schemas.microsoft.com/office/drawing/2014/main" id="{1E9287F2-BC6F-0BFB-4116-1968605E452E}"/>
              </a:ext>
            </a:extLst>
          </p:cNvPr>
          <p:cNvSpPr txBox="1"/>
          <p:nvPr/>
        </p:nvSpPr>
        <p:spPr>
          <a:xfrm>
            <a:off x="6667383" y="5528632"/>
            <a:ext cx="1579278" cy="369332"/>
          </a:xfrm>
          <a:prstGeom prst="rect">
            <a:avLst/>
          </a:prstGeom>
          <a:noFill/>
        </p:spPr>
        <p:txBody>
          <a:bodyPr wrap="none" rtlCol="0">
            <a:spAutoFit/>
          </a:bodyPr>
          <a:lstStyle/>
          <a:p>
            <a:pPr algn="ctr"/>
            <a:r>
              <a:rPr kumimoji="1" lang="ja-JP" altLang="en-US">
                <a:solidFill>
                  <a:schemeClr val="bg1"/>
                </a:solidFill>
                <a:latin typeface="+mj-lt"/>
                <a:ea typeface="Noto Sans JP Medium" panose="020B0200000000000000" pitchFamily="50" charset="-128"/>
              </a:rPr>
              <a:t>安心感の醸成</a:t>
            </a:r>
            <a:endParaRPr kumimoji="1" lang="ja-JP" altLang="en-US" dirty="0">
              <a:solidFill>
                <a:schemeClr val="bg1"/>
              </a:solidFill>
              <a:latin typeface="+mj-lt"/>
              <a:ea typeface="Noto Sans JP Medium" panose="020B0200000000000000" pitchFamily="50" charset="-128"/>
            </a:endParaRPr>
          </a:p>
        </p:txBody>
      </p:sp>
    </p:spTree>
    <p:extLst>
      <p:ext uri="{BB962C8B-B14F-4D97-AF65-F5344CB8AC3E}">
        <p14:creationId xmlns:p14="http://schemas.microsoft.com/office/powerpoint/2010/main" val="24245783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1">
            <a:extLst>
              <a:ext uri="{FF2B5EF4-FFF2-40B4-BE49-F238E27FC236}">
                <a16:creationId xmlns:a16="http://schemas.microsoft.com/office/drawing/2014/main" id="{5B3C1533-54E4-4E01-6B59-EC41A7B71874}"/>
              </a:ext>
            </a:extLst>
          </p:cNvPr>
          <p:cNvSpPr txBox="1">
            <a:spLocks/>
          </p:cNvSpPr>
          <p:nvPr/>
        </p:nvSpPr>
        <p:spPr>
          <a:xfrm>
            <a:off x="152400" y="6427788"/>
            <a:ext cx="20574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US" altLang="ja-JP" sz="1500" dirty="0">
                <a:solidFill>
                  <a:schemeClr val="accent4"/>
                </a:solidFill>
                <a:latin typeface="Noto Sans JP Regular" panose="020B0200000000000000" pitchFamily="34" charset="-128"/>
                <a:ea typeface="Noto Sans JP Regular" panose="020B0200000000000000" pitchFamily="34" charset="-128"/>
              </a:rPr>
              <a:t>5</a:t>
            </a:r>
            <a:endParaRPr kumimoji="1" lang="ja-JP" altLang="en-US" sz="1500" dirty="0">
              <a:solidFill>
                <a:schemeClr val="accent4"/>
              </a:solidFill>
              <a:latin typeface="Noto Sans JP Regular" panose="020B0200000000000000" pitchFamily="34" charset="-128"/>
              <a:ea typeface="Noto Sans JP Regular" panose="020B0200000000000000" pitchFamily="34" charset="-128"/>
            </a:endParaRPr>
          </a:p>
        </p:txBody>
      </p:sp>
      <p:sp>
        <p:nvSpPr>
          <p:cNvPr id="7" name="正方形/長方形 23">
            <a:extLst>
              <a:ext uri="{FF2B5EF4-FFF2-40B4-BE49-F238E27FC236}">
                <a16:creationId xmlns:a16="http://schemas.microsoft.com/office/drawing/2014/main" id="{3EE49125-1737-A280-B174-353FD816590C}"/>
              </a:ext>
            </a:extLst>
          </p:cNvPr>
          <p:cNvSpPr/>
          <p:nvPr/>
        </p:nvSpPr>
        <p:spPr>
          <a:xfrm>
            <a:off x="840725" y="4508925"/>
            <a:ext cx="7462550" cy="769441"/>
          </a:xfrm>
          <a:prstGeom prst="rect">
            <a:avLst/>
          </a:prstGeom>
          <a:noFill/>
        </p:spPr>
        <p:txBody>
          <a:bodyPr wrap="square" lIns="91440" tIns="45720" rIns="91440" bIns="45720" anchor="t">
            <a:spAutoFit/>
          </a:bodyPr>
          <a:lstStyle/>
          <a:p>
            <a:pPr algn="ctr"/>
            <a:r>
              <a:rPr kumimoji="1" lang="ja-JP" sz="2000" dirty="0">
                <a:solidFill>
                  <a:srgbClr val="3B3838"/>
                </a:solidFill>
                <a:latin typeface="Noto Sans JP Regular" panose="020B0200000000000000" pitchFamily="34" charset="-122"/>
                <a:ea typeface="Noto Sans JP Regular" panose="020B0200000000000000" pitchFamily="34" charset="-122"/>
                <a:cs typeface="+mn-lt"/>
              </a:rPr>
              <a:t>職場環境を整備し、</a:t>
            </a:r>
            <a:r>
              <a:rPr kumimoji="1" lang="ja-JP" sz="2400" dirty="0">
                <a:solidFill>
                  <a:srgbClr val="E13F85"/>
                </a:solidFill>
                <a:latin typeface="Noto Sans JP Bold" panose="020B0200000000000000" pitchFamily="34" charset="-122"/>
                <a:ea typeface="Noto Sans JP Bold" panose="020B0200000000000000" pitchFamily="34" charset="-122"/>
                <a:cs typeface="+mn-lt"/>
              </a:rPr>
              <a:t>治療と仕事の両立支援</a:t>
            </a:r>
            <a:r>
              <a:rPr kumimoji="1" lang="ja-JP" sz="2000" dirty="0">
                <a:solidFill>
                  <a:srgbClr val="3B3838"/>
                </a:solidFill>
                <a:latin typeface="Noto Sans JP Regular" panose="020B0200000000000000" pitchFamily="34" charset="-122"/>
                <a:ea typeface="Noto Sans JP Regular" panose="020B0200000000000000" pitchFamily="34" charset="-122"/>
                <a:cs typeface="+mn-lt"/>
              </a:rPr>
              <a:t>に</a:t>
            </a:r>
            <a:endParaRPr lang="en-US" sz="2000" dirty="0">
              <a:solidFill>
                <a:srgbClr val="3B3838"/>
              </a:solidFill>
              <a:latin typeface="Noto Sans JP Regular" panose="020B0200000000000000" pitchFamily="34" charset="-122"/>
              <a:ea typeface="Noto Sans JP Regular" panose="020B0200000000000000" pitchFamily="34" charset="-122"/>
              <a:cs typeface="+mn-lt"/>
            </a:endParaRPr>
          </a:p>
          <a:p>
            <a:pPr algn="ctr"/>
            <a:r>
              <a:rPr kumimoji="1" lang="ja-JP" sz="2000" dirty="0">
                <a:solidFill>
                  <a:srgbClr val="3B3838"/>
                </a:solidFill>
                <a:latin typeface="Noto Sans JP Regular" panose="020B0200000000000000" pitchFamily="34" charset="-122"/>
                <a:ea typeface="Noto Sans JP Regular" panose="020B0200000000000000" pitchFamily="34" charset="-122"/>
                <a:cs typeface="+mn-lt"/>
              </a:rPr>
              <a:t>取り組むことにより離職を防止（必要な人材の継続</a:t>
            </a:r>
            <a:r>
              <a:rPr kumimoji="1" lang="ja-JP" altLang="en-US" sz="2000" dirty="0">
                <a:solidFill>
                  <a:srgbClr val="3B3838"/>
                </a:solidFill>
                <a:latin typeface="Noto Sans JP Regular" panose="020B0200000000000000" pitchFamily="34" charset="-122"/>
                <a:ea typeface="Noto Sans JP Regular" panose="020B0200000000000000" pitchFamily="34" charset="-122"/>
                <a:cs typeface="+mn-lt"/>
              </a:rPr>
              <a:t>雇用</a:t>
            </a:r>
            <a:r>
              <a:rPr kumimoji="1" lang="ja-JP" sz="2000" dirty="0">
                <a:solidFill>
                  <a:srgbClr val="3B3838"/>
                </a:solidFill>
                <a:latin typeface="Noto Sans JP Regular" panose="020B0200000000000000" pitchFamily="34" charset="-122"/>
                <a:ea typeface="Noto Sans JP Regular" panose="020B0200000000000000" pitchFamily="34" charset="-122"/>
                <a:cs typeface="+mn-lt"/>
              </a:rPr>
              <a:t>）</a:t>
            </a:r>
            <a:endParaRPr kumimoji="1" lang="en-US" sz="2000" dirty="0">
              <a:solidFill>
                <a:srgbClr val="3B3838"/>
              </a:solidFill>
              <a:latin typeface="Noto Sans JP Regular" panose="020B0200000000000000" pitchFamily="34" charset="-122"/>
              <a:ea typeface="Noto Sans JP Regular" panose="020B0200000000000000" pitchFamily="34" charset="-122"/>
              <a:cs typeface="+mn-lt"/>
            </a:endParaRPr>
          </a:p>
        </p:txBody>
      </p:sp>
      <p:sp>
        <p:nvSpPr>
          <p:cNvPr id="17" name="TextBox 10">
            <a:extLst>
              <a:ext uri="{FF2B5EF4-FFF2-40B4-BE49-F238E27FC236}">
                <a16:creationId xmlns:a16="http://schemas.microsoft.com/office/drawing/2014/main" id="{D6E0796F-1308-D018-BA1B-2AFABF43199E}"/>
              </a:ext>
            </a:extLst>
          </p:cNvPr>
          <p:cNvSpPr txBox="1"/>
          <p:nvPr/>
        </p:nvSpPr>
        <p:spPr>
          <a:xfrm>
            <a:off x="2229676" y="5441387"/>
            <a:ext cx="4684648"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ja-JP" altLang="en-US" sz="1600" dirty="0">
                <a:solidFill>
                  <a:srgbClr val="3B3838"/>
                </a:solidFill>
                <a:latin typeface="Noto Sans JP Regular" panose="020B0200000000000000" pitchFamily="34" charset="-122"/>
                <a:ea typeface="Noto Sans JP Regular" panose="020B0200000000000000" pitchFamily="34" charset="-122"/>
              </a:rPr>
              <a:t>※病気の人を働かせることへの不安がある場合</a:t>
            </a:r>
            <a:r>
              <a:rPr lang="ja-JP" altLang="en-US" sz="1600" dirty="0">
                <a:solidFill>
                  <a:srgbClr val="3B3838"/>
                </a:solidFill>
                <a:latin typeface="Noto Sans JP Regular" panose="020B0200000000000000" pitchFamily="34" charset="-122"/>
                <a:ea typeface="Noto Sans JP Regular" panose="020B0200000000000000" pitchFamily="34" charset="-122"/>
                <a:cs typeface="+mn-lt"/>
              </a:rPr>
              <a:t>は</a:t>
            </a:r>
            <a:endParaRPr lang="en-US" sz="1600" dirty="0">
              <a:solidFill>
                <a:srgbClr val="3B3838"/>
              </a:solidFill>
              <a:latin typeface="Noto Sans JP Regular" panose="020B0200000000000000" pitchFamily="34" charset="-122"/>
              <a:ea typeface="Noto Sans JP Regular" panose="020B0200000000000000" pitchFamily="34" charset="-122"/>
              <a:cs typeface="+mn-lt"/>
            </a:endParaRPr>
          </a:p>
          <a:p>
            <a:r>
              <a:rPr lang="ja-JP" altLang="en-US" sz="1600" dirty="0">
                <a:solidFill>
                  <a:srgbClr val="3B3838"/>
                </a:solidFill>
                <a:latin typeface="Noto Sans JP Regular" panose="020B0200000000000000" pitchFamily="34" charset="-122"/>
                <a:ea typeface="Noto Sans JP Regular" panose="020B0200000000000000" pitchFamily="34" charset="-122"/>
                <a:cs typeface="+mn-lt"/>
              </a:rPr>
              <a:t>　</a:t>
            </a:r>
            <a:r>
              <a:rPr lang="ja-JP" sz="1600" dirty="0">
                <a:solidFill>
                  <a:srgbClr val="3B3838"/>
                </a:solidFill>
                <a:latin typeface="Noto Sans JP Regular" panose="020B0200000000000000" pitchFamily="34" charset="-122"/>
                <a:ea typeface="Noto Sans JP Regular" panose="020B0200000000000000" pitchFamily="34" charset="-122"/>
                <a:cs typeface="+mn-lt"/>
              </a:rPr>
              <a:t>産業保健スタッフや医療機関等に相談を！</a:t>
            </a:r>
            <a:endParaRPr lang="en-US" sz="1600" dirty="0">
              <a:solidFill>
                <a:srgbClr val="3B3838"/>
              </a:solidFill>
              <a:latin typeface="Noto Sans JP Regular" panose="020B0200000000000000" pitchFamily="34" charset="-122"/>
              <a:ea typeface="Noto Sans JP Regular" panose="020B0200000000000000" pitchFamily="34" charset="-122"/>
            </a:endParaRPr>
          </a:p>
        </p:txBody>
      </p:sp>
      <p:sp>
        <p:nvSpPr>
          <p:cNvPr id="19" name="四角形: 上の 2 つの角を丸める 6">
            <a:extLst>
              <a:ext uri="{FF2B5EF4-FFF2-40B4-BE49-F238E27FC236}">
                <a16:creationId xmlns:a16="http://schemas.microsoft.com/office/drawing/2014/main" id="{B1C55918-0FAA-AF97-564B-F261161B0B87}"/>
              </a:ext>
            </a:extLst>
          </p:cNvPr>
          <p:cNvSpPr/>
          <p:nvPr/>
        </p:nvSpPr>
        <p:spPr>
          <a:xfrm rot="5400000">
            <a:off x="342000" y="40037"/>
            <a:ext cx="432000" cy="1116000"/>
          </a:xfrm>
          <a:prstGeom prst="round2SameRect">
            <a:avLst>
              <a:gd name="adj1" fmla="val 50000"/>
              <a:gd name="adj2" fmla="val 0"/>
            </a:avLst>
          </a:prstGeom>
          <a:solidFill>
            <a:srgbClr val="A6BE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タイトル 1">
            <a:extLst>
              <a:ext uri="{FF2B5EF4-FFF2-40B4-BE49-F238E27FC236}">
                <a16:creationId xmlns:a16="http://schemas.microsoft.com/office/drawing/2014/main" id="{6AE0E609-4912-523B-6B10-8F2F448CEABE}"/>
              </a:ext>
            </a:extLst>
          </p:cNvPr>
          <p:cNvSpPr txBox="1">
            <a:spLocks/>
          </p:cNvSpPr>
          <p:nvPr/>
        </p:nvSpPr>
        <p:spPr>
          <a:xfrm>
            <a:off x="56528" y="415174"/>
            <a:ext cx="1040422" cy="365125"/>
          </a:xfrm>
          <a:prstGeom prst="rect">
            <a:avLst/>
          </a:prstGeom>
        </p:spPr>
        <p:txBody>
          <a:bodyPr lIns="0" tIns="36000" rIns="0" bIns="0" anchor="ctr" anchorCtr="1"/>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en-US" altLang="ja-JP" sz="1900" spc="300" dirty="0">
                <a:solidFill>
                  <a:schemeClr val="bg1"/>
                </a:solidFill>
                <a:latin typeface="Noto Sans JP Medium" panose="020B0200000000000000" pitchFamily="50" charset="-128"/>
                <a:ea typeface="Noto Sans JP Medium" panose="020B0200000000000000" pitchFamily="50" charset="-128"/>
              </a:rPr>
              <a:t>1-2</a:t>
            </a:r>
            <a:endParaRPr lang="ja-JP" altLang="en-US" sz="1900" spc="300" dirty="0">
              <a:solidFill>
                <a:schemeClr val="bg1"/>
              </a:solidFill>
              <a:latin typeface="Noto Sans JP Medium" panose="020B0200000000000000" pitchFamily="50" charset="-128"/>
              <a:ea typeface="Noto Sans JP Medium" panose="020B0200000000000000" pitchFamily="50" charset="-128"/>
            </a:endParaRPr>
          </a:p>
        </p:txBody>
      </p:sp>
      <p:sp>
        <p:nvSpPr>
          <p:cNvPr id="22" name="タイトル 1">
            <a:extLst>
              <a:ext uri="{FF2B5EF4-FFF2-40B4-BE49-F238E27FC236}">
                <a16:creationId xmlns:a16="http://schemas.microsoft.com/office/drawing/2014/main" id="{E123A74A-0661-B048-7236-9EC7401555F2}"/>
              </a:ext>
            </a:extLst>
          </p:cNvPr>
          <p:cNvSpPr txBox="1">
            <a:spLocks/>
          </p:cNvSpPr>
          <p:nvPr/>
        </p:nvSpPr>
        <p:spPr>
          <a:xfrm>
            <a:off x="1116000" y="382428"/>
            <a:ext cx="7875600" cy="502689"/>
          </a:xfrm>
          <a:prstGeom prst="rect">
            <a:avLst/>
          </a:prstGeom>
        </p:spPr>
        <p:txBody>
          <a:bodyPr lIns="144000" tIns="0" bIns="0" anchor="ct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400" dirty="0">
                <a:solidFill>
                  <a:srgbClr val="54779B"/>
                </a:solidFill>
                <a:latin typeface="Noto Sans JP Medium" panose="020B0200000000000000" pitchFamily="50" charset="-128"/>
                <a:ea typeface="Noto Sans JP Medium" panose="020B0200000000000000" pitchFamily="50" charset="-128"/>
              </a:rPr>
              <a:t>治療と仕事の両立支援による継続雇用の実現 </a:t>
            </a:r>
          </a:p>
        </p:txBody>
      </p:sp>
      <p:sp>
        <p:nvSpPr>
          <p:cNvPr id="37" name="矢印: 下 27">
            <a:extLst>
              <a:ext uri="{FF2B5EF4-FFF2-40B4-BE49-F238E27FC236}">
                <a16:creationId xmlns:a16="http://schemas.microsoft.com/office/drawing/2014/main" id="{9C338476-AAA0-5840-B89D-F1773BCDF3F3}"/>
              </a:ext>
            </a:extLst>
          </p:cNvPr>
          <p:cNvSpPr>
            <a:spLocks noChangeAspect="1"/>
          </p:cNvSpPr>
          <p:nvPr/>
        </p:nvSpPr>
        <p:spPr>
          <a:xfrm>
            <a:off x="4382618" y="1437557"/>
            <a:ext cx="378764" cy="271878"/>
          </a:xfrm>
          <a:prstGeom prst="downArrow">
            <a:avLst/>
          </a:prstGeom>
          <a:solidFill>
            <a:srgbClr val="A6BE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四角形: 角を丸くする 14">
            <a:extLst>
              <a:ext uri="{FF2B5EF4-FFF2-40B4-BE49-F238E27FC236}">
                <a16:creationId xmlns:a16="http://schemas.microsoft.com/office/drawing/2014/main" id="{23DCB8C2-7E50-7AB7-5518-F3B7FF53A84A}"/>
              </a:ext>
            </a:extLst>
          </p:cNvPr>
          <p:cNvSpPr/>
          <p:nvPr/>
        </p:nvSpPr>
        <p:spPr>
          <a:xfrm>
            <a:off x="1180148" y="1763118"/>
            <a:ext cx="6783705" cy="2213749"/>
          </a:xfrm>
          <a:prstGeom prst="roundRect">
            <a:avLst>
              <a:gd name="adj" fmla="val 9368"/>
            </a:avLst>
          </a:prstGeom>
          <a:solidFill>
            <a:schemeClr val="accent4">
              <a:lumMod val="20000"/>
              <a:lumOff val="80000"/>
            </a:schemeClr>
          </a:solidFill>
          <a:ln w="22225">
            <a:solidFill>
              <a:schemeClr val="accent5">
                <a:lumMod val="90000"/>
              </a:schemeClr>
            </a:solidFill>
          </a:ln>
        </p:spPr>
        <p:txBody>
          <a:bodyPr wrap="none" rtlCol="0" anchor="ctr">
            <a:noAutofit/>
          </a:bodyPr>
          <a:lstStyle/>
          <a:p>
            <a:pPr algn="ctr"/>
            <a:endParaRPr kumimoji="1" lang="ja-JP" altLang="en-US" dirty="0">
              <a:latin typeface="+mn-ea"/>
            </a:endParaRPr>
          </a:p>
        </p:txBody>
      </p:sp>
      <p:sp>
        <p:nvSpPr>
          <p:cNvPr id="39" name="正方形/長方形 40">
            <a:extLst>
              <a:ext uri="{FF2B5EF4-FFF2-40B4-BE49-F238E27FC236}">
                <a16:creationId xmlns:a16="http://schemas.microsoft.com/office/drawing/2014/main" id="{0DEA5716-5140-7A80-2E42-9EC7778782A1}"/>
              </a:ext>
            </a:extLst>
          </p:cNvPr>
          <p:cNvSpPr/>
          <p:nvPr/>
        </p:nvSpPr>
        <p:spPr>
          <a:xfrm>
            <a:off x="1223963" y="3602360"/>
            <a:ext cx="6696074" cy="276999"/>
          </a:xfrm>
          <a:prstGeom prst="rect">
            <a:avLst/>
          </a:prstGeom>
          <a:noFill/>
        </p:spPr>
        <p:txBody>
          <a:bodyPr wrap="square" tIns="0" bIns="0" anchor="ctr" anchorCtr="0">
            <a:spAutoFit/>
          </a:bodyPr>
          <a:lstStyle/>
          <a:p>
            <a:pPr algn="ctr"/>
            <a:r>
              <a:rPr kumimoji="1" lang="ja-JP" altLang="en-US" dirty="0">
                <a:solidFill>
                  <a:srgbClr val="3B3838"/>
                </a:solidFill>
                <a:latin typeface="Noto Sans JP Regular" panose="020B0200000000000000" pitchFamily="50" charset="-128"/>
                <a:ea typeface="Noto Sans JP Regular" panose="020B0200000000000000" pitchFamily="50" charset="-128"/>
              </a:rPr>
              <a:t>病気を抱えた労働者が増加傾向に</a:t>
            </a:r>
          </a:p>
        </p:txBody>
      </p:sp>
      <p:sp>
        <p:nvSpPr>
          <p:cNvPr id="40" name="テキスト ボックス 41">
            <a:extLst>
              <a:ext uri="{FF2B5EF4-FFF2-40B4-BE49-F238E27FC236}">
                <a16:creationId xmlns:a16="http://schemas.microsoft.com/office/drawing/2014/main" id="{3298BC08-CF4F-6BC9-0CD2-03C1FBC094A1}"/>
              </a:ext>
            </a:extLst>
          </p:cNvPr>
          <p:cNvSpPr txBox="1"/>
          <p:nvPr/>
        </p:nvSpPr>
        <p:spPr>
          <a:xfrm>
            <a:off x="1223963" y="1786084"/>
            <a:ext cx="6696075" cy="400110"/>
          </a:xfrm>
          <a:prstGeom prst="rect">
            <a:avLst/>
          </a:prstGeom>
          <a:noFill/>
        </p:spPr>
        <p:txBody>
          <a:bodyPr wrap="square" rtlCol="0" anchor="ctr" anchorCtr="0">
            <a:spAutoFit/>
          </a:bodyPr>
          <a:lstStyle/>
          <a:p>
            <a:pPr algn="ctr"/>
            <a:r>
              <a:rPr kumimoji="1" lang="ja-JP" altLang="en-US" sz="2000" dirty="0">
                <a:solidFill>
                  <a:srgbClr val="3B3838"/>
                </a:solidFill>
                <a:latin typeface="Noto Sans JP Regular" panose="020B0200000000000000" pitchFamily="50" charset="-128"/>
                <a:ea typeface="Noto Sans JP Regular" panose="020B0200000000000000" pitchFamily="50" charset="-128"/>
              </a:rPr>
              <a:t>職場でも・・・</a:t>
            </a:r>
          </a:p>
        </p:txBody>
      </p:sp>
      <p:grpSp>
        <p:nvGrpSpPr>
          <p:cNvPr id="44" name="グループ化 56">
            <a:extLst>
              <a:ext uri="{FF2B5EF4-FFF2-40B4-BE49-F238E27FC236}">
                <a16:creationId xmlns:a16="http://schemas.microsoft.com/office/drawing/2014/main" id="{7C9A4B06-FBBB-7CDF-0EE4-EA75F50F113D}"/>
              </a:ext>
            </a:extLst>
          </p:cNvPr>
          <p:cNvGrpSpPr/>
          <p:nvPr/>
        </p:nvGrpSpPr>
        <p:grpSpPr>
          <a:xfrm>
            <a:off x="2069617" y="2249694"/>
            <a:ext cx="843672" cy="532162"/>
            <a:chOff x="2069617" y="2117533"/>
            <a:chExt cx="843672" cy="532162"/>
          </a:xfrm>
        </p:grpSpPr>
        <p:pic>
          <p:nvPicPr>
            <p:cNvPr id="47" name="グラフィックス 25">
              <a:extLst>
                <a:ext uri="{FF2B5EF4-FFF2-40B4-BE49-F238E27FC236}">
                  <a16:creationId xmlns:a16="http://schemas.microsoft.com/office/drawing/2014/main" id="{23E4695A-0E14-3547-05BF-5D159069538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069617" y="2117533"/>
              <a:ext cx="843672" cy="532162"/>
            </a:xfrm>
            <a:prstGeom prst="rect">
              <a:avLst/>
            </a:prstGeom>
          </p:spPr>
        </p:pic>
        <p:sp>
          <p:nvSpPr>
            <p:cNvPr id="48" name="テキスト ボックス 26">
              <a:extLst>
                <a:ext uri="{FF2B5EF4-FFF2-40B4-BE49-F238E27FC236}">
                  <a16:creationId xmlns:a16="http://schemas.microsoft.com/office/drawing/2014/main" id="{F0D7DA5C-81B3-6AF8-15CE-5F19C9E7FC84}"/>
                </a:ext>
              </a:extLst>
            </p:cNvPr>
            <p:cNvSpPr txBox="1"/>
            <p:nvPr/>
          </p:nvSpPr>
          <p:spPr>
            <a:xfrm>
              <a:off x="2118169" y="2229726"/>
              <a:ext cx="746568" cy="307777"/>
            </a:xfrm>
            <a:prstGeom prst="rect">
              <a:avLst/>
            </a:prstGeom>
            <a:noFill/>
          </p:spPr>
          <p:txBody>
            <a:bodyPr wrap="square" t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lgn="ctr">
                <a:defRPr/>
              </a:pPr>
              <a:r>
                <a:rPr lang="ja-JP" altLang="en-US" sz="1400" dirty="0">
                  <a:solidFill>
                    <a:srgbClr val="3B3838"/>
                  </a:solidFill>
                  <a:latin typeface="Noto Sans JP Regular" panose="020B0200000000000000" pitchFamily="34" charset="-122"/>
                  <a:ea typeface="Noto Sans JP Regular" panose="020B0200000000000000" pitchFamily="34" charset="-122"/>
                </a:rPr>
                <a:t>がん</a:t>
              </a:r>
              <a:endParaRPr lang="en-US" altLang="ja-JP" sz="1400" dirty="0">
                <a:solidFill>
                  <a:srgbClr val="3B3838"/>
                </a:solidFill>
                <a:latin typeface="Noto Sans JP Regular" panose="020B0200000000000000" pitchFamily="34" charset="-122"/>
                <a:ea typeface="Noto Sans JP Regular" panose="020B0200000000000000" pitchFamily="34" charset="-122"/>
              </a:endParaRPr>
            </a:p>
          </p:txBody>
        </p:sp>
      </p:grpSp>
      <p:grpSp>
        <p:nvGrpSpPr>
          <p:cNvPr id="49" name="グループ化 57">
            <a:extLst>
              <a:ext uri="{FF2B5EF4-FFF2-40B4-BE49-F238E27FC236}">
                <a16:creationId xmlns:a16="http://schemas.microsoft.com/office/drawing/2014/main" id="{7E00DA38-6528-51BD-0E0C-A4E0FE1F27B5}"/>
              </a:ext>
            </a:extLst>
          </p:cNvPr>
          <p:cNvGrpSpPr/>
          <p:nvPr/>
        </p:nvGrpSpPr>
        <p:grpSpPr>
          <a:xfrm>
            <a:off x="3542769" y="2249694"/>
            <a:ext cx="843672" cy="532162"/>
            <a:chOff x="3542769" y="2131043"/>
            <a:chExt cx="843672" cy="532162"/>
          </a:xfrm>
        </p:grpSpPr>
        <p:pic>
          <p:nvPicPr>
            <p:cNvPr id="50" name="グラフィックス 28">
              <a:extLst>
                <a:ext uri="{FF2B5EF4-FFF2-40B4-BE49-F238E27FC236}">
                  <a16:creationId xmlns:a16="http://schemas.microsoft.com/office/drawing/2014/main" id="{59600570-17AF-4C05-359A-A8F8E1BAB8D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542769" y="2131043"/>
              <a:ext cx="843672" cy="532162"/>
            </a:xfrm>
            <a:prstGeom prst="rect">
              <a:avLst/>
            </a:prstGeom>
          </p:spPr>
        </p:pic>
        <p:sp>
          <p:nvSpPr>
            <p:cNvPr id="51" name="テキスト ボックス 29">
              <a:extLst>
                <a:ext uri="{FF2B5EF4-FFF2-40B4-BE49-F238E27FC236}">
                  <a16:creationId xmlns:a16="http://schemas.microsoft.com/office/drawing/2014/main" id="{9DA9D436-ADF8-4E74-4260-8ACD9243095A}"/>
                </a:ext>
              </a:extLst>
            </p:cNvPr>
            <p:cNvSpPr txBox="1"/>
            <p:nvPr/>
          </p:nvSpPr>
          <p:spPr>
            <a:xfrm>
              <a:off x="3591321" y="2243236"/>
              <a:ext cx="746568" cy="307777"/>
            </a:xfrm>
            <a:prstGeom prst="rect">
              <a:avLst/>
            </a:prstGeom>
            <a:noFill/>
          </p:spPr>
          <p:txBody>
            <a:bodyPr wrap="square" t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lgn="ctr">
                <a:defRPr/>
              </a:pPr>
              <a:r>
                <a:rPr lang="ja-JP" altLang="en-US" sz="1400" dirty="0">
                  <a:solidFill>
                    <a:srgbClr val="3B3838"/>
                  </a:solidFill>
                  <a:latin typeface="Noto Sans JP Regular" panose="020B0200000000000000" pitchFamily="34" charset="-122"/>
                  <a:ea typeface="Noto Sans JP Regular" panose="020B0200000000000000" pitchFamily="34" charset="-122"/>
                </a:rPr>
                <a:t>心疾患</a:t>
              </a:r>
              <a:endParaRPr lang="en-US" altLang="ja-JP" sz="1400" dirty="0">
                <a:solidFill>
                  <a:srgbClr val="3B3838"/>
                </a:solidFill>
                <a:latin typeface="Noto Sans JP Regular" panose="020B0200000000000000" pitchFamily="34" charset="-122"/>
                <a:ea typeface="Noto Sans JP Regular" panose="020B0200000000000000" pitchFamily="34" charset="-122"/>
              </a:endParaRPr>
            </a:p>
          </p:txBody>
        </p:sp>
      </p:grpSp>
      <p:grpSp>
        <p:nvGrpSpPr>
          <p:cNvPr id="52" name="グループ化 58">
            <a:extLst>
              <a:ext uri="{FF2B5EF4-FFF2-40B4-BE49-F238E27FC236}">
                <a16:creationId xmlns:a16="http://schemas.microsoft.com/office/drawing/2014/main" id="{32A8EBD9-E0F2-E99B-8BC9-28C5869AFC09}"/>
              </a:ext>
            </a:extLst>
          </p:cNvPr>
          <p:cNvGrpSpPr/>
          <p:nvPr/>
        </p:nvGrpSpPr>
        <p:grpSpPr>
          <a:xfrm>
            <a:off x="4998328" y="2249694"/>
            <a:ext cx="843672" cy="532162"/>
            <a:chOff x="4998328" y="2131043"/>
            <a:chExt cx="843672" cy="532162"/>
          </a:xfrm>
        </p:grpSpPr>
        <p:pic>
          <p:nvPicPr>
            <p:cNvPr id="53" name="グラフィックス 31">
              <a:extLst>
                <a:ext uri="{FF2B5EF4-FFF2-40B4-BE49-F238E27FC236}">
                  <a16:creationId xmlns:a16="http://schemas.microsoft.com/office/drawing/2014/main" id="{30CC8727-7CE5-77A1-4ACF-200D1B716D0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98328" y="2131043"/>
              <a:ext cx="843672" cy="532162"/>
            </a:xfrm>
            <a:prstGeom prst="rect">
              <a:avLst/>
            </a:prstGeom>
          </p:spPr>
        </p:pic>
        <p:sp>
          <p:nvSpPr>
            <p:cNvPr id="54" name="テキスト ボックス 32">
              <a:extLst>
                <a:ext uri="{FF2B5EF4-FFF2-40B4-BE49-F238E27FC236}">
                  <a16:creationId xmlns:a16="http://schemas.microsoft.com/office/drawing/2014/main" id="{E52AEF9F-454D-FD9F-1314-F1E51B4F04BE}"/>
                </a:ext>
              </a:extLst>
            </p:cNvPr>
            <p:cNvSpPr txBox="1"/>
            <p:nvPr/>
          </p:nvSpPr>
          <p:spPr>
            <a:xfrm>
              <a:off x="5046880" y="2243236"/>
              <a:ext cx="746568" cy="307777"/>
            </a:xfrm>
            <a:prstGeom prst="rect">
              <a:avLst/>
            </a:prstGeom>
            <a:noFill/>
          </p:spPr>
          <p:txBody>
            <a:bodyPr wrap="square" t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lgn="ctr">
                <a:defRPr/>
              </a:pPr>
              <a:r>
                <a:rPr lang="ja-JP" altLang="en-US" sz="1400" dirty="0">
                  <a:solidFill>
                    <a:srgbClr val="3B3838"/>
                  </a:solidFill>
                  <a:latin typeface="Noto Sans JP Regular" panose="020B0200000000000000" pitchFamily="34" charset="-122"/>
                  <a:ea typeface="Noto Sans JP Regular" panose="020B0200000000000000" pitchFamily="34" charset="-122"/>
                </a:rPr>
                <a:t>糖尿病</a:t>
              </a:r>
              <a:endParaRPr lang="en-US" altLang="ja-JP" sz="1400" dirty="0">
                <a:solidFill>
                  <a:srgbClr val="3B3838"/>
                </a:solidFill>
                <a:latin typeface="Noto Sans JP Regular" panose="020B0200000000000000" pitchFamily="34" charset="-122"/>
                <a:ea typeface="Noto Sans JP Regular" panose="020B0200000000000000" pitchFamily="34" charset="-122"/>
              </a:endParaRPr>
            </a:p>
          </p:txBody>
        </p:sp>
      </p:grpSp>
      <p:sp>
        <p:nvSpPr>
          <p:cNvPr id="55" name="吹き出し: 角を丸めた四角形 3">
            <a:extLst>
              <a:ext uri="{FF2B5EF4-FFF2-40B4-BE49-F238E27FC236}">
                <a16:creationId xmlns:a16="http://schemas.microsoft.com/office/drawing/2014/main" id="{689699D5-C73C-221A-35F6-BC12F8751CC6}"/>
              </a:ext>
            </a:extLst>
          </p:cNvPr>
          <p:cNvSpPr/>
          <p:nvPr/>
        </p:nvSpPr>
        <p:spPr>
          <a:xfrm>
            <a:off x="6760775" y="3475116"/>
            <a:ext cx="2126920" cy="828000"/>
          </a:xfrm>
          <a:prstGeom prst="wedgeRoundRectCallout">
            <a:avLst>
              <a:gd name="adj1" fmla="val -43292"/>
              <a:gd name="adj2" fmla="val 78559"/>
              <a:gd name="adj3" fmla="val 16667"/>
            </a:avLst>
          </a:prstGeom>
          <a:solidFill>
            <a:srgbClr val="55779B"/>
          </a:solidFill>
        </p:spPr>
        <p:txBody>
          <a:bodyPr wrap="square" rtlCol="0" anchor="ctr">
            <a:spAutoFit/>
          </a:bodyPr>
          <a:lstStyle/>
          <a:p>
            <a:pPr algn="ctr"/>
            <a:endParaRPr kumimoji="1" lang="ja-JP" altLang="en-US" dirty="0">
              <a:latin typeface="+mn-ea"/>
            </a:endParaRPr>
          </a:p>
        </p:txBody>
      </p:sp>
      <p:sp>
        <p:nvSpPr>
          <p:cNvPr id="56" name="正方形/長方形 17">
            <a:extLst>
              <a:ext uri="{FF2B5EF4-FFF2-40B4-BE49-F238E27FC236}">
                <a16:creationId xmlns:a16="http://schemas.microsoft.com/office/drawing/2014/main" id="{AA65A009-030F-959E-2E8B-CDB979005C55}"/>
              </a:ext>
            </a:extLst>
          </p:cNvPr>
          <p:cNvSpPr/>
          <p:nvPr/>
        </p:nvSpPr>
        <p:spPr>
          <a:xfrm>
            <a:off x="6842836" y="3163752"/>
            <a:ext cx="2009690" cy="1477328"/>
          </a:xfrm>
          <a:prstGeom prst="rect">
            <a:avLst/>
          </a:prstGeom>
        </p:spPr>
        <p:txBody>
          <a:bodyPr wrap="square" tIns="0" bIns="0" anchor="ctr" anchorCtr="1">
            <a:noAutofit/>
          </a:bodyPr>
          <a:lstStyle/>
          <a:p>
            <a:pPr algn="ctr"/>
            <a:r>
              <a:rPr kumimoji="1" lang="ja-JP" altLang="en-US" sz="1400" dirty="0">
                <a:solidFill>
                  <a:schemeClr val="bg1"/>
                </a:solidFill>
                <a:latin typeface="Noto Sans JP Medium" panose="020B0200000000000000" pitchFamily="50" charset="-128"/>
                <a:ea typeface="Noto Sans JP Medium" panose="020B0200000000000000" pitchFamily="50" charset="-128"/>
              </a:rPr>
              <a:t>診断技術・治療方法の</a:t>
            </a:r>
            <a:endParaRPr kumimoji="1" lang="en-US" altLang="ja-JP" sz="1400" dirty="0">
              <a:solidFill>
                <a:schemeClr val="bg1"/>
              </a:solidFill>
              <a:latin typeface="Noto Sans JP Medium" panose="020B0200000000000000" pitchFamily="50" charset="-128"/>
              <a:ea typeface="Noto Sans JP Medium" panose="020B0200000000000000" pitchFamily="50" charset="-128"/>
            </a:endParaRPr>
          </a:p>
          <a:p>
            <a:pPr algn="ctr"/>
            <a:r>
              <a:rPr kumimoji="1" lang="ja-JP" altLang="en-US" sz="1400" dirty="0">
                <a:solidFill>
                  <a:schemeClr val="bg1"/>
                </a:solidFill>
                <a:latin typeface="Noto Sans JP Medium" panose="020B0200000000000000" pitchFamily="50" charset="-128"/>
                <a:ea typeface="Noto Sans JP Medium" panose="020B0200000000000000" pitchFamily="50" charset="-128"/>
              </a:rPr>
              <a:t>進歩によりハードルは低くなりつつある</a:t>
            </a:r>
          </a:p>
        </p:txBody>
      </p:sp>
      <p:pic>
        <p:nvPicPr>
          <p:cNvPr id="57" name="图形 56">
            <a:extLst>
              <a:ext uri="{FF2B5EF4-FFF2-40B4-BE49-F238E27FC236}">
                <a16:creationId xmlns:a16="http://schemas.microsoft.com/office/drawing/2014/main" id="{A002BE71-C126-F430-7F59-D445BB2E670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821212" y="2611168"/>
            <a:ext cx="592420" cy="906054"/>
          </a:xfrm>
          <a:prstGeom prst="rect">
            <a:avLst/>
          </a:prstGeom>
        </p:spPr>
      </p:pic>
      <p:pic>
        <p:nvPicPr>
          <p:cNvPr id="58" name="图形 57">
            <a:extLst>
              <a:ext uri="{FF2B5EF4-FFF2-40B4-BE49-F238E27FC236}">
                <a16:creationId xmlns:a16="http://schemas.microsoft.com/office/drawing/2014/main" id="{EAAE9D81-7937-9EF1-AED8-54F251FA0BC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275791" y="2611168"/>
            <a:ext cx="592420" cy="906054"/>
          </a:xfrm>
          <a:prstGeom prst="rect">
            <a:avLst/>
          </a:prstGeom>
        </p:spPr>
      </p:pic>
      <p:pic>
        <p:nvPicPr>
          <p:cNvPr id="59" name="图形 58">
            <a:extLst>
              <a:ext uri="{FF2B5EF4-FFF2-40B4-BE49-F238E27FC236}">
                <a16:creationId xmlns:a16="http://schemas.microsoft.com/office/drawing/2014/main" id="{D1A56DD6-6EC8-6FB0-703D-99DAADBFD40C}"/>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730369" y="2611168"/>
            <a:ext cx="592420" cy="906054"/>
          </a:xfrm>
          <a:prstGeom prst="rect">
            <a:avLst/>
          </a:prstGeom>
        </p:spPr>
      </p:pic>
      <p:grpSp>
        <p:nvGrpSpPr>
          <p:cNvPr id="2" name="グループ化 22">
            <a:extLst>
              <a:ext uri="{FF2B5EF4-FFF2-40B4-BE49-F238E27FC236}">
                <a16:creationId xmlns:a16="http://schemas.microsoft.com/office/drawing/2014/main" id="{015E564E-C3E4-40FE-883E-607FDF1BB3A4}"/>
              </a:ext>
            </a:extLst>
          </p:cNvPr>
          <p:cNvGrpSpPr/>
          <p:nvPr/>
        </p:nvGrpSpPr>
        <p:grpSpPr>
          <a:xfrm>
            <a:off x="3638262" y="938800"/>
            <a:ext cx="1867477" cy="445074"/>
            <a:chOff x="558682" y="978422"/>
            <a:chExt cx="1867477" cy="352484"/>
          </a:xfrm>
        </p:grpSpPr>
        <p:sp>
          <p:nvSpPr>
            <p:cNvPr id="3" name="四角形: 角を丸くする 11">
              <a:extLst>
                <a:ext uri="{FF2B5EF4-FFF2-40B4-BE49-F238E27FC236}">
                  <a16:creationId xmlns:a16="http://schemas.microsoft.com/office/drawing/2014/main" id="{E928EE63-BD2B-97C6-6171-1E59029E8C5E}"/>
                </a:ext>
              </a:extLst>
            </p:cNvPr>
            <p:cNvSpPr/>
            <p:nvPr/>
          </p:nvSpPr>
          <p:spPr>
            <a:xfrm>
              <a:off x="573365" y="978422"/>
              <a:ext cx="1838110" cy="352484"/>
            </a:xfrm>
            <a:prstGeom prst="roundRect">
              <a:avLst/>
            </a:prstGeom>
            <a:solidFill>
              <a:srgbClr val="FFFF96"/>
            </a:solidFill>
          </p:spPr>
          <p:txBody>
            <a:bodyPr wrap="square" rtlCol="0" anchor="ctr">
              <a:noAutofit/>
            </a:bodyPr>
            <a:lstStyle/>
            <a:p>
              <a:pPr algn="ctr"/>
              <a:endParaRPr kumimoji="1" lang="ja-JP" altLang="en-US" dirty="0">
                <a:latin typeface="+mn-ea"/>
              </a:endParaRPr>
            </a:p>
          </p:txBody>
        </p:sp>
        <p:sp>
          <p:nvSpPr>
            <p:cNvPr id="4" name="正方形/長方形 36">
              <a:extLst>
                <a:ext uri="{FF2B5EF4-FFF2-40B4-BE49-F238E27FC236}">
                  <a16:creationId xmlns:a16="http://schemas.microsoft.com/office/drawing/2014/main" id="{8C2FFBE8-95E3-57F6-347C-89C3006334FD}"/>
                </a:ext>
              </a:extLst>
            </p:cNvPr>
            <p:cNvSpPr/>
            <p:nvPr/>
          </p:nvSpPr>
          <p:spPr>
            <a:xfrm>
              <a:off x="558682" y="982600"/>
              <a:ext cx="1867477" cy="344128"/>
            </a:xfrm>
            <a:prstGeom prst="rect">
              <a:avLst/>
            </a:prstGeom>
            <a:noFill/>
            <a:ln w="28575">
              <a:noFill/>
            </a:ln>
          </p:spPr>
          <p:txBody>
            <a:bodyPr wrap="square" tIns="36000" bIns="0" anchor="ctr" anchorCtr="1">
              <a:spAutoFit/>
            </a:bodyPr>
            <a:lstStyle/>
            <a:p>
              <a:pPr algn="ctr"/>
              <a:r>
                <a:rPr kumimoji="1" lang="ja-JP" altLang="en-US" sz="2000" dirty="0">
                  <a:solidFill>
                    <a:srgbClr val="3B3838"/>
                  </a:solidFill>
                  <a:latin typeface="Noto Sans JP Regular" panose="020B0200000000000000" pitchFamily="34" charset="-122"/>
                  <a:ea typeface="Noto Sans JP Regular" panose="020B0200000000000000" pitchFamily="34" charset="-122"/>
                </a:rPr>
                <a:t>高齢化</a:t>
              </a:r>
            </a:p>
          </p:txBody>
        </p:sp>
      </p:grpSp>
      <p:sp>
        <p:nvSpPr>
          <p:cNvPr id="8" name="矢印: 下 27">
            <a:extLst>
              <a:ext uri="{FF2B5EF4-FFF2-40B4-BE49-F238E27FC236}">
                <a16:creationId xmlns:a16="http://schemas.microsoft.com/office/drawing/2014/main" id="{8D2B7F5C-441B-E645-64E2-708CD5B971AC}"/>
              </a:ext>
            </a:extLst>
          </p:cNvPr>
          <p:cNvSpPr>
            <a:spLocks noChangeAspect="1"/>
          </p:cNvSpPr>
          <p:nvPr/>
        </p:nvSpPr>
        <p:spPr>
          <a:xfrm>
            <a:off x="4335332" y="4070807"/>
            <a:ext cx="473336" cy="339762"/>
          </a:xfrm>
          <a:prstGeom prst="downArrow">
            <a:avLst/>
          </a:prstGeom>
          <a:solidFill>
            <a:srgbClr val="A6BE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5760847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1">
            <a:extLst>
              <a:ext uri="{FF2B5EF4-FFF2-40B4-BE49-F238E27FC236}">
                <a16:creationId xmlns:a16="http://schemas.microsoft.com/office/drawing/2014/main" id="{345A3D58-3816-F200-53DF-513A20D3E878}"/>
              </a:ext>
            </a:extLst>
          </p:cNvPr>
          <p:cNvSpPr txBox="1">
            <a:spLocks/>
          </p:cNvSpPr>
          <p:nvPr/>
        </p:nvSpPr>
        <p:spPr>
          <a:xfrm>
            <a:off x="152400" y="6427788"/>
            <a:ext cx="20574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US" altLang="ja-JP" sz="1500" dirty="0">
                <a:solidFill>
                  <a:schemeClr val="accent4"/>
                </a:solidFill>
                <a:latin typeface="Noto Sans JP Regular" panose="020B0200000000000000" pitchFamily="34" charset="-128"/>
                <a:ea typeface="Noto Sans JP Regular" panose="020B0200000000000000" pitchFamily="34" charset="-128"/>
              </a:rPr>
              <a:t>6</a:t>
            </a:r>
            <a:endParaRPr kumimoji="1" lang="ja-JP" altLang="en-US" sz="1500" dirty="0">
              <a:solidFill>
                <a:schemeClr val="accent4"/>
              </a:solidFill>
              <a:latin typeface="Noto Sans JP Regular" panose="020B0200000000000000" pitchFamily="34" charset="-128"/>
              <a:ea typeface="Noto Sans JP Regular" panose="020B0200000000000000" pitchFamily="34" charset="-128"/>
            </a:endParaRPr>
          </a:p>
        </p:txBody>
      </p:sp>
      <p:sp>
        <p:nvSpPr>
          <p:cNvPr id="35" name="四角形: 上の 2 つの角を丸める 9">
            <a:extLst>
              <a:ext uri="{FF2B5EF4-FFF2-40B4-BE49-F238E27FC236}">
                <a16:creationId xmlns:a16="http://schemas.microsoft.com/office/drawing/2014/main" id="{88FE12CD-1836-2BB3-1E49-6B329262F3B2}"/>
              </a:ext>
            </a:extLst>
          </p:cNvPr>
          <p:cNvSpPr/>
          <p:nvPr/>
        </p:nvSpPr>
        <p:spPr>
          <a:xfrm rot="5400000">
            <a:off x="342000" y="40037"/>
            <a:ext cx="432000" cy="1116000"/>
          </a:xfrm>
          <a:prstGeom prst="round2SameRect">
            <a:avLst>
              <a:gd name="adj1" fmla="val 50000"/>
              <a:gd name="adj2" fmla="val 0"/>
            </a:avLst>
          </a:prstGeom>
          <a:solidFill>
            <a:srgbClr val="A6BE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タイトル 1">
            <a:extLst>
              <a:ext uri="{FF2B5EF4-FFF2-40B4-BE49-F238E27FC236}">
                <a16:creationId xmlns:a16="http://schemas.microsoft.com/office/drawing/2014/main" id="{5708B0B3-FD37-8177-1939-A3A4304CA90E}"/>
              </a:ext>
            </a:extLst>
          </p:cNvPr>
          <p:cNvSpPr txBox="1">
            <a:spLocks/>
          </p:cNvSpPr>
          <p:nvPr/>
        </p:nvSpPr>
        <p:spPr>
          <a:xfrm>
            <a:off x="56528" y="415174"/>
            <a:ext cx="1040422" cy="365125"/>
          </a:xfrm>
          <a:prstGeom prst="rect">
            <a:avLst/>
          </a:prstGeom>
        </p:spPr>
        <p:txBody>
          <a:bodyPr lIns="0" tIns="36000" rIns="0" bIns="0" anchor="ctr" anchorCtr="1"/>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en-US" altLang="ja-JP" sz="1900" spc="300" dirty="0">
                <a:solidFill>
                  <a:schemeClr val="bg1"/>
                </a:solidFill>
                <a:latin typeface="Noto Sans JP Medium" panose="020B0200000000000000" pitchFamily="50" charset="-128"/>
                <a:ea typeface="Noto Sans JP Medium" panose="020B0200000000000000" pitchFamily="50" charset="-128"/>
              </a:rPr>
              <a:t>1-3</a:t>
            </a:r>
            <a:endParaRPr lang="ja-JP" altLang="en-US" sz="1900" spc="300" dirty="0">
              <a:solidFill>
                <a:schemeClr val="bg1"/>
              </a:solidFill>
              <a:latin typeface="Noto Sans JP Medium" panose="020B0200000000000000" pitchFamily="50" charset="-128"/>
              <a:ea typeface="Noto Sans JP Medium" panose="020B0200000000000000" pitchFamily="50" charset="-128"/>
            </a:endParaRPr>
          </a:p>
        </p:txBody>
      </p:sp>
      <p:sp>
        <p:nvSpPr>
          <p:cNvPr id="37" name="タイトル 1">
            <a:extLst>
              <a:ext uri="{FF2B5EF4-FFF2-40B4-BE49-F238E27FC236}">
                <a16:creationId xmlns:a16="http://schemas.microsoft.com/office/drawing/2014/main" id="{44EEB55E-3217-F325-70A3-E9ECEE03B983}"/>
              </a:ext>
            </a:extLst>
          </p:cNvPr>
          <p:cNvSpPr txBox="1">
            <a:spLocks/>
          </p:cNvSpPr>
          <p:nvPr/>
        </p:nvSpPr>
        <p:spPr>
          <a:xfrm>
            <a:off x="1116000" y="382428"/>
            <a:ext cx="7875600" cy="502689"/>
          </a:xfrm>
          <a:prstGeom prst="rect">
            <a:avLst/>
          </a:prstGeom>
        </p:spPr>
        <p:txBody>
          <a:bodyPr lIns="144000" tIns="0" bIns="0" anchor="ct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400" dirty="0">
                <a:solidFill>
                  <a:srgbClr val="54779B"/>
                </a:solidFill>
                <a:latin typeface="Noto Sans JP Medium" panose="020B0200000000000000" pitchFamily="50" charset="-128"/>
                <a:ea typeface="Noto Sans JP Medium" panose="020B0200000000000000" pitchFamily="50" charset="-128"/>
              </a:rPr>
              <a:t>求められる意識改革</a:t>
            </a:r>
          </a:p>
        </p:txBody>
      </p:sp>
      <p:sp>
        <p:nvSpPr>
          <p:cNvPr id="42" name="矢印: 下 27">
            <a:extLst>
              <a:ext uri="{FF2B5EF4-FFF2-40B4-BE49-F238E27FC236}">
                <a16:creationId xmlns:a16="http://schemas.microsoft.com/office/drawing/2014/main" id="{B0F7DF6C-C0B5-B260-E250-881F40D4B556}"/>
              </a:ext>
            </a:extLst>
          </p:cNvPr>
          <p:cNvSpPr>
            <a:spLocks noChangeAspect="1"/>
          </p:cNvSpPr>
          <p:nvPr/>
        </p:nvSpPr>
        <p:spPr>
          <a:xfrm>
            <a:off x="4335332" y="4580725"/>
            <a:ext cx="473336" cy="358656"/>
          </a:xfrm>
          <a:prstGeom prst="downArrow">
            <a:avLst/>
          </a:prstGeom>
          <a:solidFill>
            <a:srgbClr val="A6BE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57" name="グループ化 43">
            <a:extLst>
              <a:ext uri="{FF2B5EF4-FFF2-40B4-BE49-F238E27FC236}">
                <a16:creationId xmlns:a16="http://schemas.microsoft.com/office/drawing/2014/main" id="{B7BA55F1-7FA1-ACC1-7B72-8F89D1C063B2}"/>
              </a:ext>
            </a:extLst>
          </p:cNvPr>
          <p:cNvGrpSpPr/>
          <p:nvPr/>
        </p:nvGrpSpPr>
        <p:grpSpPr>
          <a:xfrm>
            <a:off x="3401999" y="1516586"/>
            <a:ext cx="2340000" cy="1080000"/>
            <a:chOff x="3402968" y="1516586"/>
            <a:chExt cx="2340000" cy="1080000"/>
          </a:xfrm>
        </p:grpSpPr>
        <p:sp>
          <p:nvSpPr>
            <p:cNvPr id="58" name="楕円 8">
              <a:extLst>
                <a:ext uri="{FF2B5EF4-FFF2-40B4-BE49-F238E27FC236}">
                  <a16:creationId xmlns:a16="http://schemas.microsoft.com/office/drawing/2014/main" id="{9D2B9861-0EE4-ECA0-FEA4-F2CA2366C70A}"/>
                </a:ext>
              </a:extLst>
            </p:cNvPr>
            <p:cNvSpPr/>
            <p:nvPr/>
          </p:nvSpPr>
          <p:spPr>
            <a:xfrm>
              <a:off x="3402968" y="1516586"/>
              <a:ext cx="2340000" cy="1080000"/>
            </a:xfrm>
            <a:prstGeom prst="ellipse">
              <a:avLst/>
            </a:prstGeom>
            <a:solidFill>
              <a:srgbClr val="A6BED2"/>
            </a:solidFill>
          </p:spPr>
          <p:txBody>
            <a:bodyPr wrap="none" rtlCol="0" anchor="ctr">
              <a:spAutoFit/>
            </a:bodyPr>
            <a:lstStyle/>
            <a:p>
              <a:pPr algn="ctr"/>
              <a:endParaRPr kumimoji="1" lang="ja-JP" altLang="en-US">
                <a:latin typeface="+mn-ea"/>
              </a:endParaRPr>
            </a:p>
          </p:txBody>
        </p:sp>
        <p:sp>
          <p:nvSpPr>
            <p:cNvPr id="59" name="正方形/長方形 3">
              <a:extLst>
                <a:ext uri="{FF2B5EF4-FFF2-40B4-BE49-F238E27FC236}">
                  <a16:creationId xmlns:a16="http://schemas.microsoft.com/office/drawing/2014/main" id="{A37B2175-0AED-E485-3073-38AC3700E9E1}"/>
                </a:ext>
              </a:extLst>
            </p:cNvPr>
            <p:cNvSpPr/>
            <p:nvPr/>
          </p:nvSpPr>
          <p:spPr>
            <a:xfrm>
              <a:off x="3557306" y="1871920"/>
              <a:ext cx="2031325" cy="369332"/>
            </a:xfrm>
            <a:prstGeom prst="rect">
              <a:avLst/>
            </a:prstGeom>
          </p:spPr>
          <p:txBody>
            <a:bodyPr wrap="none">
              <a:spAutoFit/>
            </a:bodyPr>
            <a:lstStyle/>
            <a:p>
              <a:r>
                <a:rPr kumimoji="1" lang="ja-JP" altLang="en-US" dirty="0">
                  <a:solidFill>
                    <a:schemeClr val="bg1"/>
                  </a:solidFill>
                </a:rPr>
                <a:t>介護と仕事の両立</a:t>
              </a:r>
              <a:endParaRPr lang="ja-JP" altLang="en-US" dirty="0">
                <a:solidFill>
                  <a:schemeClr val="bg1"/>
                </a:solidFill>
              </a:endParaRPr>
            </a:p>
          </p:txBody>
        </p:sp>
      </p:grpSp>
      <p:grpSp>
        <p:nvGrpSpPr>
          <p:cNvPr id="60" name="グループ化 44">
            <a:extLst>
              <a:ext uri="{FF2B5EF4-FFF2-40B4-BE49-F238E27FC236}">
                <a16:creationId xmlns:a16="http://schemas.microsoft.com/office/drawing/2014/main" id="{36853C3E-0CDB-7F74-4AE0-79CE6E677046}"/>
              </a:ext>
            </a:extLst>
          </p:cNvPr>
          <p:cNvGrpSpPr/>
          <p:nvPr/>
        </p:nvGrpSpPr>
        <p:grpSpPr>
          <a:xfrm>
            <a:off x="700300" y="1516586"/>
            <a:ext cx="2340000" cy="1080000"/>
            <a:chOff x="700300" y="1516586"/>
            <a:chExt cx="2340000" cy="1080000"/>
          </a:xfrm>
        </p:grpSpPr>
        <p:sp>
          <p:nvSpPr>
            <p:cNvPr id="61" name="楕円 6">
              <a:extLst>
                <a:ext uri="{FF2B5EF4-FFF2-40B4-BE49-F238E27FC236}">
                  <a16:creationId xmlns:a16="http://schemas.microsoft.com/office/drawing/2014/main" id="{8D7F4724-B102-D50E-5988-61A56103E714}"/>
                </a:ext>
              </a:extLst>
            </p:cNvPr>
            <p:cNvSpPr/>
            <p:nvPr/>
          </p:nvSpPr>
          <p:spPr>
            <a:xfrm>
              <a:off x="700300" y="1516586"/>
              <a:ext cx="2340000" cy="1080000"/>
            </a:xfrm>
            <a:prstGeom prst="ellipse">
              <a:avLst/>
            </a:prstGeom>
            <a:solidFill>
              <a:srgbClr val="A6BED2"/>
            </a:solidFill>
          </p:spPr>
          <p:txBody>
            <a:bodyPr wrap="none" rtlCol="0" anchor="ctr">
              <a:spAutoFit/>
            </a:bodyPr>
            <a:lstStyle/>
            <a:p>
              <a:pPr algn="ctr"/>
              <a:endParaRPr kumimoji="1" lang="ja-JP" altLang="en-US" dirty="0">
                <a:latin typeface="+mn-ea"/>
              </a:endParaRPr>
            </a:p>
          </p:txBody>
        </p:sp>
        <p:sp>
          <p:nvSpPr>
            <p:cNvPr id="62" name="正方形/長方形 4">
              <a:extLst>
                <a:ext uri="{FF2B5EF4-FFF2-40B4-BE49-F238E27FC236}">
                  <a16:creationId xmlns:a16="http://schemas.microsoft.com/office/drawing/2014/main" id="{581BD623-5CB1-F032-36CF-6E30759076EF}"/>
                </a:ext>
              </a:extLst>
            </p:cNvPr>
            <p:cNvSpPr/>
            <p:nvPr/>
          </p:nvSpPr>
          <p:spPr>
            <a:xfrm>
              <a:off x="854638" y="1871920"/>
              <a:ext cx="2031325" cy="369332"/>
            </a:xfrm>
            <a:prstGeom prst="rect">
              <a:avLst/>
            </a:prstGeom>
          </p:spPr>
          <p:txBody>
            <a:bodyPr wrap="none">
              <a:spAutoFit/>
            </a:bodyPr>
            <a:lstStyle/>
            <a:p>
              <a:r>
                <a:rPr kumimoji="1" lang="ja-JP" altLang="en-US" dirty="0">
                  <a:solidFill>
                    <a:schemeClr val="bg1"/>
                  </a:solidFill>
                </a:rPr>
                <a:t>育児と仕事の両立</a:t>
              </a:r>
              <a:endParaRPr lang="ja-JP" altLang="en-US" dirty="0">
                <a:solidFill>
                  <a:schemeClr val="bg1"/>
                </a:solidFill>
              </a:endParaRPr>
            </a:p>
          </p:txBody>
        </p:sp>
      </p:grpSp>
      <p:grpSp>
        <p:nvGrpSpPr>
          <p:cNvPr id="63" name="グループ化 42">
            <a:extLst>
              <a:ext uri="{FF2B5EF4-FFF2-40B4-BE49-F238E27FC236}">
                <a16:creationId xmlns:a16="http://schemas.microsoft.com/office/drawing/2014/main" id="{2A46EB7C-0BA7-A457-A83C-E67300826899}"/>
              </a:ext>
            </a:extLst>
          </p:cNvPr>
          <p:cNvGrpSpPr/>
          <p:nvPr/>
        </p:nvGrpSpPr>
        <p:grpSpPr>
          <a:xfrm>
            <a:off x="6103698" y="1516586"/>
            <a:ext cx="2340000" cy="1080000"/>
            <a:chOff x="6103698" y="1516586"/>
            <a:chExt cx="2340000" cy="1080000"/>
          </a:xfrm>
        </p:grpSpPr>
        <p:sp>
          <p:nvSpPr>
            <p:cNvPr id="64" name="楕円 7">
              <a:extLst>
                <a:ext uri="{FF2B5EF4-FFF2-40B4-BE49-F238E27FC236}">
                  <a16:creationId xmlns:a16="http://schemas.microsoft.com/office/drawing/2014/main" id="{A30EC1DB-E1B8-1920-EED5-5619ADCFCDAC}"/>
                </a:ext>
              </a:extLst>
            </p:cNvPr>
            <p:cNvSpPr/>
            <p:nvPr/>
          </p:nvSpPr>
          <p:spPr>
            <a:xfrm>
              <a:off x="6103698" y="1516586"/>
              <a:ext cx="2340000" cy="1080000"/>
            </a:xfrm>
            <a:prstGeom prst="ellipse">
              <a:avLst/>
            </a:prstGeom>
            <a:solidFill>
              <a:srgbClr val="ED80AF"/>
            </a:solidFill>
          </p:spPr>
          <p:txBody>
            <a:bodyPr wrap="none" rtlCol="0" anchor="ctr">
              <a:spAutoFit/>
            </a:bodyPr>
            <a:lstStyle/>
            <a:p>
              <a:pPr algn="ctr"/>
              <a:endParaRPr kumimoji="1" lang="ja-JP" altLang="en-US">
                <a:latin typeface="+mn-ea"/>
              </a:endParaRPr>
            </a:p>
          </p:txBody>
        </p:sp>
        <p:sp>
          <p:nvSpPr>
            <p:cNvPr id="65" name="正方形/長方形 5">
              <a:extLst>
                <a:ext uri="{FF2B5EF4-FFF2-40B4-BE49-F238E27FC236}">
                  <a16:creationId xmlns:a16="http://schemas.microsoft.com/office/drawing/2014/main" id="{ABD6F0FC-8FE0-37EA-3939-E998057CC1EF}"/>
                </a:ext>
              </a:extLst>
            </p:cNvPr>
            <p:cNvSpPr/>
            <p:nvPr/>
          </p:nvSpPr>
          <p:spPr>
            <a:xfrm>
              <a:off x="6258036" y="1871920"/>
              <a:ext cx="2031325" cy="369332"/>
            </a:xfrm>
            <a:prstGeom prst="rect">
              <a:avLst/>
            </a:prstGeom>
          </p:spPr>
          <p:txBody>
            <a:bodyPr wrap="none">
              <a:spAutoFit/>
            </a:bodyPr>
            <a:lstStyle/>
            <a:p>
              <a:r>
                <a:rPr kumimoji="1" lang="ja-JP" altLang="en-US" b="1" dirty="0">
                  <a:solidFill>
                    <a:schemeClr val="bg1"/>
                  </a:solidFill>
                  <a:latin typeface="Noto Sans JP Bold" panose="020B0200000000000000" pitchFamily="34" charset="-122"/>
                  <a:ea typeface="Noto Sans JP Bold" panose="020B0200000000000000" pitchFamily="34" charset="-122"/>
                </a:rPr>
                <a:t>治療と仕事の両立</a:t>
              </a:r>
              <a:endParaRPr lang="ja-JP" altLang="en-US" b="1" dirty="0">
                <a:solidFill>
                  <a:schemeClr val="bg1"/>
                </a:solidFill>
                <a:latin typeface="Noto Sans JP Bold" panose="020B0200000000000000" pitchFamily="34" charset="-122"/>
                <a:ea typeface="Noto Sans JP Bold" panose="020B0200000000000000" pitchFamily="34" charset="-122"/>
              </a:endParaRPr>
            </a:p>
          </p:txBody>
        </p:sp>
      </p:grpSp>
      <p:sp>
        <p:nvSpPr>
          <p:cNvPr id="66" name="角丸四角形 1">
            <a:extLst>
              <a:ext uri="{FF2B5EF4-FFF2-40B4-BE49-F238E27FC236}">
                <a16:creationId xmlns:a16="http://schemas.microsoft.com/office/drawing/2014/main" id="{841CB3C4-3645-2327-CA77-75AA17361782}"/>
              </a:ext>
            </a:extLst>
          </p:cNvPr>
          <p:cNvSpPr/>
          <p:nvPr/>
        </p:nvSpPr>
        <p:spPr>
          <a:xfrm>
            <a:off x="298450" y="1135379"/>
            <a:ext cx="8547100" cy="3344533"/>
          </a:xfrm>
          <a:prstGeom prst="roundRect">
            <a:avLst>
              <a:gd name="adj" fmla="val 4144"/>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67" name="グループ化 41">
            <a:extLst>
              <a:ext uri="{FF2B5EF4-FFF2-40B4-BE49-F238E27FC236}">
                <a16:creationId xmlns:a16="http://schemas.microsoft.com/office/drawing/2014/main" id="{F1FC0C5E-63D2-3AB9-C46E-FB4C9356F25B}"/>
              </a:ext>
            </a:extLst>
          </p:cNvPr>
          <p:cNvGrpSpPr/>
          <p:nvPr/>
        </p:nvGrpSpPr>
        <p:grpSpPr>
          <a:xfrm>
            <a:off x="3763010" y="975952"/>
            <a:ext cx="1617980" cy="400110"/>
            <a:chOff x="3756661" y="975952"/>
            <a:chExt cx="1617980" cy="400110"/>
          </a:xfrm>
        </p:grpSpPr>
        <p:sp>
          <p:nvSpPr>
            <p:cNvPr id="68" name="正方形/長方形 23">
              <a:extLst>
                <a:ext uri="{FF2B5EF4-FFF2-40B4-BE49-F238E27FC236}">
                  <a16:creationId xmlns:a16="http://schemas.microsoft.com/office/drawing/2014/main" id="{833AA9FA-AE21-CE2F-E32D-E4F82CD23AE1}"/>
                </a:ext>
              </a:extLst>
            </p:cNvPr>
            <p:cNvSpPr/>
            <p:nvPr/>
          </p:nvSpPr>
          <p:spPr>
            <a:xfrm>
              <a:off x="3756662" y="975952"/>
              <a:ext cx="1617978" cy="400110"/>
            </a:xfrm>
            <a:prstGeom prst="rect">
              <a:avLst/>
            </a:prstGeom>
            <a:solidFill>
              <a:srgbClr val="FAF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Noto Sans JP Medium" panose="020B0200000000000000" pitchFamily="34" charset="-128"/>
                <a:ea typeface="Noto Sans JP Medium" panose="020B0200000000000000" pitchFamily="34" charset="-128"/>
              </a:endParaRPr>
            </a:p>
          </p:txBody>
        </p:sp>
        <p:sp>
          <p:nvSpPr>
            <p:cNvPr id="69" name="正方形/長方形 21">
              <a:extLst>
                <a:ext uri="{FF2B5EF4-FFF2-40B4-BE49-F238E27FC236}">
                  <a16:creationId xmlns:a16="http://schemas.microsoft.com/office/drawing/2014/main" id="{16D47350-2742-B37C-9EB1-2A680BF6AED9}"/>
                </a:ext>
              </a:extLst>
            </p:cNvPr>
            <p:cNvSpPr/>
            <p:nvPr/>
          </p:nvSpPr>
          <p:spPr>
            <a:xfrm>
              <a:off x="3756661" y="1012593"/>
              <a:ext cx="1617980" cy="307777"/>
            </a:xfrm>
            <a:prstGeom prst="rect">
              <a:avLst/>
            </a:prstGeom>
            <a:noFill/>
          </p:spPr>
          <p:txBody>
            <a:bodyPr wrap="square" tIns="0" bIns="0" anchor="ctr" anchorCtr="0">
              <a:spAutoFit/>
            </a:bodyPr>
            <a:lstStyle/>
            <a:p>
              <a:pPr algn="ctr"/>
              <a:r>
                <a:rPr kumimoji="1" lang="ja-JP" altLang="en-US" sz="2000" dirty="0">
                  <a:solidFill>
                    <a:schemeClr val="accent1"/>
                  </a:solidFill>
                  <a:latin typeface="+mj-lt"/>
                  <a:ea typeface="Noto Sans JP Medium" panose="020B0200000000000000" pitchFamily="34" charset="-128"/>
                </a:rPr>
                <a:t>働き方改革</a:t>
              </a:r>
            </a:p>
          </p:txBody>
        </p:sp>
      </p:grpSp>
      <p:sp>
        <p:nvSpPr>
          <p:cNvPr id="70" name="正方形/長方形 48">
            <a:extLst>
              <a:ext uri="{FF2B5EF4-FFF2-40B4-BE49-F238E27FC236}">
                <a16:creationId xmlns:a16="http://schemas.microsoft.com/office/drawing/2014/main" id="{B09E5BE5-3678-D4EF-A104-01600A472994}"/>
              </a:ext>
            </a:extLst>
          </p:cNvPr>
          <p:cNvSpPr/>
          <p:nvPr/>
        </p:nvSpPr>
        <p:spPr>
          <a:xfrm>
            <a:off x="731922" y="3993546"/>
            <a:ext cx="7680156" cy="307777"/>
          </a:xfrm>
          <a:prstGeom prst="rect">
            <a:avLst/>
          </a:prstGeom>
          <a:noFill/>
          <a:ln w="28575">
            <a:noFill/>
          </a:ln>
        </p:spPr>
        <p:txBody>
          <a:bodyPr wrap="square" tIns="0" bIns="0" anchor="ctr" anchorCtr="0">
            <a:spAutoFit/>
          </a:bodyPr>
          <a:lstStyle/>
          <a:p>
            <a:pPr algn="ctr"/>
            <a:r>
              <a:rPr kumimoji="1" lang="ja-JP" altLang="en-US" sz="2000" dirty="0">
                <a:solidFill>
                  <a:srgbClr val="3B3838"/>
                </a:solidFill>
                <a:latin typeface="Noto Sans JP Medium" panose="020B0200000000000000" pitchFamily="34" charset="-122"/>
                <a:ea typeface="Noto Sans JP Medium" panose="020B0200000000000000" pitchFamily="34" charset="-122"/>
              </a:rPr>
              <a:t>全ての人が自分事として考え、積極的に取り組むべき課題</a:t>
            </a:r>
          </a:p>
        </p:txBody>
      </p:sp>
      <p:pic>
        <p:nvPicPr>
          <p:cNvPr id="73" name="グラフィックス 36">
            <a:extLst>
              <a:ext uri="{FF2B5EF4-FFF2-40B4-BE49-F238E27FC236}">
                <a16:creationId xmlns:a16="http://schemas.microsoft.com/office/drawing/2014/main" id="{845AF5FF-E4BA-D198-D4FF-459DF38C21F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745708" y="2699958"/>
            <a:ext cx="1055981" cy="1081529"/>
          </a:xfrm>
          <a:prstGeom prst="rect">
            <a:avLst/>
          </a:prstGeom>
        </p:spPr>
      </p:pic>
      <p:sp>
        <p:nvSpPr>
          <p:cNvPr id="76" name="正方形/長方形 23">
            <a:extLst>
              <a:ext uri="{FF2B5EF4-FFF2-40B4-BE49-F238E27FC236}">
                <a16:creationId xmlns:a16="http://schemas.microsoft.com/office/drawing/2014/main" id="{5AAAAE5E-4F6F-F9C1-B0D2-40C87D90861E}"/>
              </a:ext>
            </a:extLst>
          </p:cNvPr>
          <p:cNvSpPr/>
          <p:nvPr/>
        </p:nvSpPr>
        <p:spPr>
          <a:xfrm>
            <a:off x="840725" y="4998132"/>
            <a:ext cx="7462550" cy="400110"/>
          </a:xfrm>
          <a:prstGeom prst="rect">
            <a:avLst/>
          </a:prstGeom>
          <a:noFill/>
        </p:spPr>
        <p:txBody>
          <a:bodyPr wrap="square" lIns="91440" tIns="45720" rIns="91440" bIns="45720" anchor="t">
            <a:spAutoFit/>
          </a:bodyPr>
          <a:lstStyle/>
          <a:p>
            <a:pPr algn="ctr"/>
            <a:r>
              <a:rPr kumimoji="1" lang="ja-JP" altLang="en-US" sz="2000" dirty="0">
                <a:solidFill>
                  <a:srgbClr val="3B3838"/>
                </a:solidFill>
                <a:latin typeface="Noto Sans JP Regular" panose="020B0200000000000000" pitchFamily="34" charset="-122"/>
                <a:ea typeface="Noto Sans JP Regular" panose="020B0200000000000000" pitchFamily="34" charset="-122"/>
                <a:cs typeface="+mn-lt"/>
              </a:rPr>
              <a:t>経営者はもちろんのこと管理職の意識改革が重要に</a:t>
            </a:r>
          </a:p>
        </p:txBody>
      </p:sp>
      <p:grpSp>
        <p:nvGrpSpPr>
          <p:cNvPr id="85" name="组合 84">
            <a:extLst>
              <a:ext uri="{FF2B5EF4-FFF2-40B4-BE49-F238E27FC236}">
                <a16:creationId xmlns:a16="http://schemas.microsoft.com/office/drawing/2014/main" id="{8FA47383-68F8-065C-B334-A6ECC86CD885}"/>
              </a:ext>
            </a:extLst>
          </p:cNvPr>
          <p:cNvGrpSpPr/>
          <p:nvPr/>
        </p:nvGrpSpPr>
        <p:grpSpPr>
          <a:xfrm>
            <a:off x="4640239" y="5392213"/>
            <a:ext cx="810624" cy="1247441"/>
            <a:chOff x="4608288" y="5392213"/>
            <a:chExt cx="810624" cy="1247441"/>
          </a:xfrm>
        </p:grpSpPr>
        <p:sp>
          <p:nvSpPr>
            <p:cNvPr id="79" name="TextBox 10">
              <a:extLst>
                <a:ext uri="{FF2B5EF4-FFF2-40B4-BE49-F238E27FC236}">
                  <a16:creationId xmlns:a16="http://schemas.microsoft.com/office/drawing/2014/main" id="{A2D76812-9166-AD46-EFD0-F02DE1CAD8ED}"/>
                </a:ext>
              </a:extLst>
            </p:cNvPr>
            <p:cNvSpPr txBox="1"/>
            <p:nvPr/>
          </p:nvSpPr>
          <p:spPr>
            <a:xfrm>
              <a:off x="4608288" y="6301100"/>
              <a:ext cx="810624"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ja-JP" altLang="en-US" sz="1600" dirty="0">
                  <a:solidFill>
                    <a:srgbClr val="3B3838"/>
                  </a:solidFill>
                  <a:latin typeface="Noto Sans JP Regular" panose="020B0200000000000000" pitchFamily="34" charset="-122"/>
                  <a:ea typeface="Noto Sans JP Regular" panose="020B0200000000000000" pitchFamily="34" charset="-122"/>
                </a:rPr>
                <a:t>管理職</a:t>
              </a:r>
            </a:p>
          </p:txBody>
        </p:sp>
        <p:pic>
          <p:nvPicPr>
            <p:cNvPr id="81" name="图形 80">
              <a:extLst>
                <a:ext uri="{FF2B5EF4-FFF2-40B4-BE49-F238E27FC236}">
                  <a16:creationId xmlns:a16="http://schemas.microsoft.com/office/drawing/2014/main" id="{6C1FEE55-2606-0CFB-67F8-9B7FCFD4F07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751966" y="5392213"/>
              <a:ext cx="523268" cy="923414"/>
            </a:xfrm>
            <a:prstGeom prst="rect">
              <a:avLst/>
            </a:prstGeom>
          </p:spPr>
        </p:pic>
      </p:grpSp>
      <p:grpSp>
        <p:nvGrpSpPr>
          <p:cNvPr id="84" name="组合 83">
            <a:extLst>
              <a:ext uri="{FF2B5EF4-FFF2-40B4-BE49-F238E27FC236}">
                <a16:creationId xmlns:a16="http://schemas.microsoft.com/office/drawing/2014/main" id="{996B2F22-DBB9-9147-D0A7-25E9EEDEB354}"/>
              </a:ext>
            </a:extLst>
          </p:cNvPr>
          <p:cNvGrpSpPr/>
          <p:nvPr/>
        </p:nvGrpSpPr>
        <p:grpSpPr>
          <a:xfrm>
            <a:off x="3693137" y="5515335"/>
            <a:ext cx="810624" cy="1124319"/>
            <a:chOff x="3661186" y="5515335"/>
            <a:chExt cx="810624" cy="1124319"/>
          </a:xfrm>
        </p:grpSpPr>
        <p:sp>
          <p:nvSpPr>
            <p:cNvPr id="77" name="TextBox 10">
              <a:extLst>
                <a:ext uri="{FF2B5EF4-FFF2-40B4-BE49-F238E27FC236}">
                  <a16:creationId xmlns:a16="http://schemas.microsoft.com/office/drawing/2014/main" id="{66DD8051-F6D3-9634-6D86-2D5A53FF9D60}"/>
                </a:ext>
              </a:extLst>
            </p:cNvPr>
            <p:cNvSpPr txBox="1"/>
            <p:nvPr/>
          </p:nvSpPr>
          <p:spPr>
            <a:xfrm>
              <a:off x="3661186" y="6301100"/>
              <a:ext cx="810624"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ja-JP" altLang="en-US" sz="1600" dirty="0">
                  <a:solidFill>
                    <a:srgbClr val="3B3838"/>
                  </a:solidFill>
                  <a:latin typeface="Noto Sans JP Regular" panose="020B0200000000000000" pitchFamily="34" charset="-122"/>
                  <a:ea typeface="Noto Sans JP Regular" panose="020B0200000000000000" pitchFamily="34" charset="-122"/>
                </a:rPr>
                <a:t>経営者</a:t>
              </a:r>
            </a:p>
          </p:txBody>
        </p:sp>
        <p:pic>
          <p:nvPicPr>
            <p:cNvPr id="83" name="图形 82">
              <a:extLst>
                <a:ext uri="{FF2B5EF4-FFF2-40B4-BE49-F238E27FC236}">
                  <a16:creationId xmlns:a16="http://schemas.microsoft.com/office/drawing/2014/main" id="{FF2A3671-AD15-177F-6588-44E5F4793BA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804864" y="5515335"/>
              <a:ext cx="523268" cy="800292"/>
            </a:xfrm>
            <a:prstGeom prst="rect">
              <a:avLst/>
            </a:prstGeom>
          </p:spPr>
        </p:pic>
      </p:grpSp>
      <p:sp>
        <p:nvSpPr>
          <p:cNvPr id="5" name="Rectangle: Rounded Corners 4">
            <a:extLst>
              <a:ext uri="{FF2B5EF4-FFF2-40B4-BE49-F238E27FC236}">
                <a16:creationId xmlns:a16="http://schemas.microsoft.com/office/drawing/2014/main" id="{3CEDB6E8-E74E-0DD0-1766-07A1B02D0F75}"/>
              </a:ext>
            </a:extLst>
          </p:cNvPr>
          <p:cNvSpPr/>
          <p:nvPr/>
        </p:nvSpPr>
        <p:spPr>
          <a:xfrm>
            <a:off x="4114800" y="2971800"/>
            <a:ext cx="914400" cy="914400"/>
          </a:xfrm>
          <a:prstGeom prst="roundRect">
            <a:avLst/>
          </a:prstGeom>
          <a:noFill/>
        </p:spPr>
        <p:txBody>
          <a:bodyPr wrap="square" tIns="0" bIns="0" rtlCol="0" anchor="ctr" anchorCtr="0">
            <a:spAutoFit/>
          </a:bodyPr>
          <a:lstStyle/>
          <a:p>
            <a:pPr algn="ctr"/>
            <a:endParaRPr kumimoji="1" lang="en-US" dirty="0">
              <a:solidFill>
                <a:srgbClr val="323232"/>
              </a:solidFill>
            </a:endParaRPr>
          </a:p>
        </p:txBody>
      </p:sp>
      <p:pic>
        <p:nvPicPr>
          <p:cNvPr id="6" name="图形 5">
            <a:extLst>
              <a:ext uri="{FF2B5EF4-FFF2-40B4-BE49-F238E27FC236}">
                <a16:creationId xmlns:a16="http://schemas.microsoft.com/office/drawing/2014/main" id="{483C8AC5-A723-6AA5-C252-3792E814CAE0}"/>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372836" y="2764160"/>
            <a:ext cx="994928" cy="953124"/>
          </a:xfrm>
          <a:prstGeom prst="rect">
            <a:avLst/>
          </a:prstGeom>
        </p:spPr>
      </p:pic>
      <p:pic>
        <p:nvPicPr>
          <p:cNvPr id="7" name="图形 6">
            <a:extLst>
              <a:ext uri="{FF2B5EF4-FFF2-40B4-BE49-F238E27FC236}">
                <a16:creationId xmlns:a16="http://schemas.microsoft.com/office/drawing/2014/main" id="{CCDBC2BE-F847-00D3-B71E-EF353448EBCA}"/>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4070355" y="2739078"/>
            <a:ext cx="1003289" cy="1003289"/>
          </a:xfrm>
          <a:prstGeom prst="rect">
            <a:avLst/>
          </a:prstGeom>
        </p:spPr>
      </p:pic>
    </p:spTree>
    <p:extLst>
      <p:ext uri="{BB962C8B-B14F-4D97-AF65-F5344CB8AC3E}">
        <p14:creationId xmlns:p14="http://schemas.microsoft.com/office/powerpoint/2010/main" val="644119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1">
            <a:extLst>
              <a:ext uri="{FF2B5EF4-FFF2-40B4-BE49-F238E27FC236}">
                <a16:creationId xmlns:a16="http://schemas.microsoft.com/office/drawing/2014/main" id="{AC02BD32-CFE1-B648-7327-8C331824E2EE}"/>
              </a:ext>
            </a:extLst>
          </p:cNvPr>
          <p:cNvSpPr txBox="1">
            <a:spLocks/>
          </p:cNvSpPr>
          <p:nvPr/>
        </p:nvSpPr>
        <p:spPr>
          <a:xfrm>
            <a:off x="152400" y="6427788"/>
            <a:ext cx="20574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US" altLang="ja-JP" sz="1500" dirty="0">
                <a:solidFill>
                  <a:schemeClr val="accent4"/>
                </a:solidFill>
                <a:latin typeface="Noto Sans JP Regular" panose="020B0200000000000000" pitchFamily="34" charset="-128"/>
                <a:ea typeface="Noto Sans JP Regular" panose="020B0200000000000000" pitchFamily="34" charset="-128"/>
              </a:rPr>
              <a:t>7</a:t>
            </a:r>
            <a:endParaRPr kumimoji="1" lang="ja-JP" altLang="en-US" sz="1500" dirty="0">
              <a:solidFill>
                <a:schemeClr val="accent4"/>
              </a:solidFill>
              <a:latin typeface="Noto Sans JP Regular" panose="020B0200000000000000" pitchFamily="34" charset="-128"/>
              <a:ea typeface="Noto Sans JP Regular" panose="020B0200000000000000" pitchFamily="34" charset="-128"/>
            </a:endParaRPr>
          </a:p>
        </p:txBody>
      </p:sp>
      <p:sp>
        <p:nvSpPr>
          <p:cNvPr id="13" name="四角形: 上の 2 つの角を丸める 6">
            <a:extLst>
              <a:ext uri="{FF2B5EF4-FFF2-40B4-BE49-F238E27FC236}">
                <a16:creationId xmlns:a16="http://schemas.microsoft.com/office/drawing/2014/main" id="{0B621AEA-917B-1A10-6B39-F3FC13A81896}"/>
              </a:ext>
            </a:extLst>
          </p:cNvPr>
          <p:cNvSpPr/>
          <p:nvPr/>
        </p:nvSpPr>
        <p:spPr>
          <a:xfrm rot="5400000">
            <a:off x="342000" y="40037"/>
            <a:ext cx="432000" cy="1116000"/>
          </a:xfrm>
          <a:prstGeom prst="round2SameRect">
            <a:avLst>
              <a:gd name="adj1" fmla="val 50000"/>
              <a:gd name="adj2" fmla="val 0"/>
            </a:avLst>
          </a:prstGeom>
          <a:solidFill>
            <a:srgbClr val="A6BE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タイトル 1">
            <a:extLst>
              <a:ext uri="{FF2B5EF4-FFF2-40B4-BE49-F238E27FC236}">
                <a16:creationId xmlns:a16="http://schemas.microsoft.com/office/drawing/2014/main" id="{C587925B-FDBC-CD59-8614-8AC9A56CE540}"/>
              </a:ext>
            </a:extLst>
          </p:cNvPr>
          <p:cNvSpPr txBox="1">
            <a:spLocks/>
          </p:cNvSpPr>
          <p:nvPr/>
        </p:nvSpPr>
        <p:spPr>
          <a:xfrm>
            <a:off x="56528" y="415174"/>
            <a:ext cx="1040422" cy="365125"/>
          </a:xfrm>
          <a:prstGeom prst="rect">
            <a:avLst/>
          </a:prstGeom>
        </p:spPr>
        <p:txBody>
          <a:bodyPr lIns="0" tIns="36000" rIns="0" bIns="0" anchor="ctr" anchorCtr="1"/>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en-US" altLang="ja-JP" sz="1900" spc="300" dirty="0">
                <a:solidFill>
                  <a:schemeClr val="bg1"/>
                </a:solidFill>
                <a:latin typeface="Noto Sans JP Medium" panose="020B0200000000000000" pitchFamily="50" charset="-128"/>
                <a:ea typeface="Noto Sans JP Medium" panose="020B0200000000000000" pitchFamily="50" charset="-128"/>
              </a:rPr>
              <a:t>1-4</a:t>
            </a:r>
            <a:endParaRPr lang="ja-JP" altLang="en-US" sz="1900" spc="300" dirty="0">
              <a:solidFill>
                <a:schemeClr val="bg1"/>
              </a:solidFill>
              <a:latin typeface="Noto Sans JP Medium" panose="020B0200000000000000" pitchFamily="50" charset="-128"/>
              <a:ea typeface="Noto Sans JP Medium" panose="020B0200000000000000" pitchFamily="50" charset="-128"/>
            </a:endParaRPr>
          </a:p>
        </p:txBody>
      </p:sp>
      <p:sp>
        <p:nvSpPr>
          <p:cNvPr id="15" name="タイトル 1">
            <a:extLst>
              <a:ext uri="{FF2B5EF4-FFF2-40B4-BE49-F238E27FC236}">
                <a16:creationId xmlns:a16="http://schemas.microsoft.com/office/drawing/2014/main" id="{7AB0A299-C1C4-99DD-48FA-8F60BD3655C6}"/>
              </a:ext>
            </a:extLst>
          </p:cNvPr>
          <p:cNvSpPr txBox="1">
            <a:spLocks/>
          </p:cNvSpPr>
          <p:nvPr/>
        </p:nvSpPr>
        <p:spPr>
          <a:xfrm>
            <a:off x="1116000" y="382428"/>
            <a:ext cx="7875600" cy="502689"/>
          </a:xfrm>
          <a:prstGeom prst="rect">
            <a:avLst/>
          </a:prstGeom>
        </p:spPr>
        <p:txBody>
          <a:bodyPr lIns="144000" tIns="0" bIns="0" anchor="ct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400" dirty="0">
                <a:solidFill>
                  <a:srgbClr val="54779B"/>
                </a:solidFill>
                <a:latin typeface="Noto Sans JP Medium" panose="020B0200000000000000" pitchFamily="50" charset="-128"/>
                <a:ea typeface="Noto Sans JP Medium" panose="020B0200000000000000" pitchFamily="50" charset="-128"/>
              </a:rPr>
              <a:t>治療と仕事の両立支援のメリット</a:t>
            </a:r>
          </a:p>
        </p:txBody>
      </p:sp>
      <p:grpSp>
        <p:nvGrpSpPr>
          <p:cNvPr id="16" name="グループ化 1">
            <a:extLst>
              <a:ext uri="{FF2B5EF4-FFF2-40B4-BE49-F238E27FC236}">
                <a16:creationId xmlns:a16="http://schemas.microsoft.com/office/drawing/2014/main" id="{BF977A88-5D4C-F4FC-3FD8-3475426A80AD}"/>
              </a:ext>
            </a:extLst>
          </p:cNvPr>
          <p:cNvGrpSpPr/>
          <p:nvPr/>
        </p:nvGrpSpPr>
        <p:grpSpPr>
          <a:xfrm>
            <a:off x="1106948" y="4212767"/>
            <a:ext cx="6763994" cy="908451"/>
            <a:chOff x="1518250" y="4212767"/>
            <a:chExt cx="6763994" cy="908451"/>
          </a:xfrm>
        </p:grpSpPr>
        <p:sp>
          <p:nvSpPr>
            <p:cNvPr id="17" name="TextBox 3">
              <a:extLst>
                <a:ext uri="{FF2B5EF4-FFF2-40B4-BE49-F238E27FC236}">
                  <a16:creationId xmlns:a16="http://schemas.microsoft.com/office/drawing/2014/main" id="{B6FB6F8C-1C56-E3D2-540C-1FE5EC2226F1}"/>
                </a:ext>
              </a:extLst>
            </p:cNvPr>
            <p:cNvSpPr txBox="1"/>
            <p:nvPr/>
          </p:nvSpPr>
          <p:spPr>
            <a:xfrm>
              <a:off x="1518250" y="4290221"/>
              <a:ext cx="6107501" cy="830997"/>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ja-JP" altLang="en-US" sz="2000" dirty="0">
                  <a:solidFill>
                    <a:srgbClr val="3B3838"/>
                  </a:solidFill>
                  <a:latin typeface="Noto Sans JP Regular" panose="020B0200000000000000" pitchFamily="34" charset="-122"/>
                  <a:ea typeface="Noto Sans JP Regular" panose="020B0200000000000000" pitchFamily="34" charset="-122"/>
                </a:rPr>
                <a:t>多くの企業が</a:t>
              </a:r>
              <a:r>
                <a:rPr lang="ja-JP" altLang="en-US" sz="2400" dirty="0">
                  <a:solidFill>
                    <a:srgbClr val="E13F85"/>
                  </a:solidFill>
                  <a:latin typeface="Noto Sans JP Bold" panose="020B0200000000000000" pitchFamily="34" charset="-122"/>
                  <a:ea typeface="Noto Sans JP Bold" panose="020B0200000000000000" pitchFamily="34" charset="-122"/>
                </a:rPr>
                <a:t>CSR（企業の社会的責任</a:t>
              </a:r>
              <a:r>
                <a:rPr lang="ja-JP" altLang="en-US" sz="2000" b="1" dirty="0">
                  <a:solidFill>
                    <a:srgbClr val="E13F85"/>
                  </a:solidFill>
                  <a:latin typeface="Noto Sans JP Regular" panose="020B0200000000000000" pitchFamily="34" charset="-122"/>
                  <a:ea typeface="Noto Sans JP Regular" panose="020B0200000000000000" pitchFamily="34" charset="-122"/>
                </a:rPr>
                <a:t>）</a:t>
              </a:r>
              <a:r>
                <a:rPr lang="ja-JP" altLang="en-US" sz="2000" dirty="0">
                  <a:solidFill>
                    <a:srgbClr val="3B3838"/>
                  </a:solidFill>
                  <a:latin typeface="Noto Sans JP Regular" panose="020B0200000000000000" pitchFamily="34" charset="-122"/>
                  <a:ea typeface="Noto Sans JP Regular" panose="020B0200000000000000" pitchFamily="34" charset="-122"/>
                </a:rPr>
                <a:t>の</a:t>
              </a:r>
              <a:endParaRPr lang="en-US" altLang="ja-JP" sz="2000" dirty="0">
                <a:solidFill>
                  <a:srgbClr val="3B3838"/>
                </a:solidFill>
                <a:latin typeface="Noto Sans JP Regular" panose="020B0200000000000000" pitchFamily="34" charset="-122"/>
                <a:ea typeface="Noto Sans JP Regular" panose="020B0200000000000000" pitchFamily="34" charset="-122"/>
              </a:endParaRPr>
            </a:p>
            <a:p>
              <a:pPr algn="ctr"/>
              <a:r>
                <a:rPr lang="ja-JP" altLang="en-US" sz="2000" dirty="0">
                  <a:solidFill>
                    <a:srgbClr val="3B3838"/>
                  </a:solidFill>
                  <a:latin typeface="Noto Sans JP Regular" panose="020B0200000000000000" pitchFamily="34" charset="-122"/>
                  <a:ea typeface="Noto Sans JP Regular" panose="020B0200000000000000" pitchFamily="34" charset="-122"/>
                </a:rPr>
                <a:t>一環として取り組む</a:t>
              </a:r>
              <a:r>
                <a:rPr lang="ja-JP" altLang="en-US" sz="2400" dirty="0">
                  <a:solidFill>
                    <a:srgbClr val="E13F85"/>
                  </a:solidFill>
                  <a:latin typeface="Noto Sans JP Bold" panose="020B0200000000000000" pitchFamily="34" charset="-122"/>
                  <a:ea typeface="Noto Sans JP Bold" panose="020B0200000000000000" pitchFamily="34" charset="-122"/>
                </a:rPr>
                <a:t>健康経営</a:t>
              </a:r>
              <a:r>
                <a:rPr lang="ja-JP" altLang="en-US" sz="2000" dirty="0">
                  <a:solidFill>
                    <a:srgbClr val="3B3838"/>
                  </a:solidFill>
                  <a:latin typeface="Noto Sans JP Regular" panose="020B0200000000000000" pitchFamily="34" charset="-122"/>
                  <a:ea typeface="Noto Sans JP Regular" panose="020B0200000000000000" pitchFamily="34" charset="-122"/>
                </a:rPr>
                <a:t>そのもの</a:t>
              </a:r>
              <a:endParaRPr lang="en-US" sz="2000" dirty="0">
                <a:solidFill>
                  <a:srgbClr val="3B3838"/>
                </a:solidFill>
                <a:latin typeface="Noto Sans JP Regular" panose="020B0200000000000000" pitchFamily="34" charset="-122"/>
                <a:ea typeface="Noto Sans JP Regular" panose="020B0200000000000000" pitchFamily="34" charset="-122"/>
              </a:endParaRPr>
            </a:p>
          </p:txBody>
        </p:sp>
        <p:sp>
          <p:nvSpPr>
            <p:cNvPr id="22" name="円/楕円 17">
              <a:extLst>
                <a:ext uri="{FF2B5EF4-FFF2-40B4-BE49-F238E27FC236}">
                  <a16:creationId xmlns:a16="http://schemas.microsoft.com/office/drawing/2014/main" id="{C4CC478E-D140-E925-F8A6-56D54C2245C6}"/>
                </a:ext>
              </a:extLst>
            </p:cNvPr>
            <p:cNvSpPr/>
            <p:nvPr/>
          </p:nvSpPr>
          <p:spPr>
            <a:xfrm>
              <a:off x="7994573" y="4212767"/>
              <a:ext cx="287671" cy="287672"/>
            </a:xfrm>
            <a:prstGeom prst="ellipse">
              <a:avLst/>
            </a:prstGeom>
            <a:solidFill>
              <a:schemeClr val="bg1"/>
            </a:solidFill>
          </p:spPr>
          <p:txBody>
            <a:bodyPr wrap="square" tIns="0" bIns="0" rtlCol="0" anchor="ctr" anchorCtr="0">
              <a:spAutoFit/>
            </a:bodyPr>
            <a:lstStyle/>
            <a:p>
              <a:pPr algn="ctr"/>
              <a:endParaRPr kumimoji="1" lang="ja-JP" altLang="en-US" dirty="0">
                <a:solidFill>
                  <a:srgbClr val="323232"/>
                </a:solidFill>
              </a:endParaRPr>
            </a:p>
          </p:txBody>
        </p:sp>
      </p:grpSp>
      <p:cxnSp>
        <p:nvCxnSpPr>
          <p:cNvPr id="24" name="直線コネクタ 21">
            <a:extLst>
              <a:ext uri="{FF2B5EF4-FFF2-40B4-BE49-F238E27FC236}">
                <a16:creationId xmlns:a16="http://schemas.microsoft.com/office/drawing/2014/main" id="{9AC33130-5A30-6D50-0B7D-9A68823892DA}"/>
              </a:ext>
            </a:extLst>
          </p:cNvPr>
          <p:cNvCxnSpPr>
            <a:cxnSpLocks/>
          </p:cNvCxnSpPr>
          <p:nvPr/>
        </p:nvCxnSpPr>
        <p:spPr>
          <a:xfrm>
            <a:off x="4184782" y="5065931"/>
            <a:ext cx="1247774" cy="0"/>
          </a:xfrm>
          <a:prstGeom prst="line">
            <a:avLst/>
          </a:prstGeom>
          <a:ln w="34925" cap="rnd" cmpd="sng">
            <a:solidFill>
              <a:srgbClr val="E13F85"/>
            </a:solidFill>
            <a:prstDash val="solid"/>
            <a:round/>
            <a:headEnd type="none"/>
            <a:tailEnd type="none"/>
          </a:ln>
        </p:spPr>
        <p:style>
          <a:lnRef idx="1">
            <a:schemeClr val="accent1"/>
          </a:lnRef>
          <a:fillRef idx="0">
            <a:schemeClr val="accent1"/>
          </a:fillRef>
          <a:effectRef idx="0">
            <a:schemeClr val="accent1"/>
          </a:effectRef>
          <a:fontRef idx="minor">
            <a:schemeClr val="tx1"/>
          </a:fontRef>
        </p:style>
      </p:cxnSp>
      <p:sp>
        <p:nvSpPr>
          <p:cNvPr id="25" name="四角形: 角を丸くする 25">
            <a:extLst>
              <a:ext uri="{FF2B5EF4-FFF2-40B4-BE49-F238E27FC236}">
                <a16:creationId xmlns:a16="http://schemas.microsoft.com/office/drawing/2014/main" id="{85E6EDD4-CECE-3A35-D66C-51688FD9E012}"/>
              </a:ext>
            </a:extLst>
          </p:cNvPr>
          <p:cNvSpPr/>
          <p:nvPr/>
        </p:nvSpPr>
        <p:spPr>
          <a:xfrm>
            <a:off x="743556" y="1270407"/>
            <a:ext cx="7656888" cy="2402568"/>
          </a:xfrm>
          <a:prstGeom prst="roundRect">
            <a:avLst>
              <a:gd name="adj" fmla="val 8467"/>
            </a:avLst>
          </a:prstGeom>
          <a:solidFill>
            <a:schemeClr val="accent4">
              <a:lumMod val="20000"/>
              <a:lumOff val="80000"/>
            </a:schemeClr>
          </a:solidFill>
          <a:ln w="22225">
            <a:solidFill>
              <a:schemeClr val="accent5">
                <a:lumMod val="90000"/>
              </a:schemeClr>
            </a:solidFill>
          </a:ln>
        </p:spPr>
        <p:txBody>
          <a:bodyPr wrap="none" rtlCol="0" anchor="ctr">
            <a:noAutofit/>
          </a:bodyPr>
          <a:lstStyle/>
          <a:p>
            <a:pPr algn="ctr"/>
            <a:endParaRPr kumimoji="1" lang="ja-JP" altLang="en-US">
              <a:latin typeface="+mn-ea"/>
            </a:endParaRPr>
          </a:p>
        </p:txBody>
      </p:sp>
      <p:sp>
        <p:nvSpPr>
          <p:cNvPr id="31" name="矢印: 下 27">
            <a:extLst>
              <a:ext uri="{FF2B5EF4-FFF2-40B4-BE49-F238E27FC236}">
                <a16:creationId xmlns:a16="http://schemas.microsoft.com/office/drawing/2014/main" id="{77132455-93CD-9116-DE32-189D3D63CDD4}"/>
              </a:ext>
            </a:extLst>
          </p:cNvPr>
          <p:cNvSpPr>
            <a:spLocks noChangeAspect="1"/>
          </p:cNvSpPr>
          <p:nvPr/>
        </p:nvSpPr>
        <p:spPr>
          <a:xfrm rot="10800000">
            <a:off x="4335333" y="3811717"/>
            <a:ext cx="473336" cy="339762"/>
          </a:xfrm>
          <a:prstGeom prst="downArrow">
            <a:avLst/>
          </a:prstGeom>
          <a:solidFill>
            <a:srgbClr val="A6BE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2" name="グループ化 36">
            <a:extLst>
              <a:ext uri="{FF2B5EF4-FFF2-40B4-BE49-F238E27FC236}">
                <a16:creationId xmlns:a16="http://schemas.microsoft.com/office/drawing/2014/main" id="{20234732-01D4-07FA-492A-06632841032E}"/>
              </a:ext>
            </a:extLst>
          </p:cNvPr>
          <p:cNvGrpSpPr/>
          <p:nvPr/>
        </p:nvGrpSpPr>
        <p:grpSpPr>
          <a:xfrm>
            <a:off x="5117863" y="5270173"/>
            <a:ext cx="2273538" cy="1157615"/>
            <a:chOff x="5191460" y="5105400"/>
            <a:chExt cx="2273538" cy="1157615"/>
          </a:xfrm>
        </p:grpSpPr>
        <p:sp>
          <p:nvSpPr>
            <p:cNvPr id="33" name="吹き出し: 円形 79">
              <a:extLst>
                <a:ext uri="{FF2B5EF4-FFF2-40B4-BE49-F238E27FC236}">
                  <a16:creationId xmlns:a16="http://schemas.microsoft.com/office/drawing/2014/main" id="{56228355-FD35-6640-37D7-807AD29516C9}"/>
                </a:ext>
              </a:extLst>
            </p:cNvPr>
            <p:cNvSpPr/>
            <p:nvPr/>
          </p:nvSpPr>
          <p:spPr>
            <a:xfrm>
              <a:off x="5191460" y="5105400"/>
              <a:ext cx="2273538" cy="1157615"/>
            </a:xfrm>
            <a:prstGeom prst="wedgeEllipseCallout">
              <a:avLst>
                <a:gd name="adj1" fmla="val -56274"/>
                <a:gd name="adj2" fmla="val -60651"/>
              </a:avLst>
            </a:prstGeom>
            <a:solidFill>
              <a:srgbClr val="54779C"/>
            </a:solidFill>
            <a:ln w="38100" cap="rnd">
              <a:no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solidFill>
              </a:endParaRPr>
            </a:p>
          </p:txBody>
        </p:sp>
        <p:sp>
          <p:nvSpPr>
            <p:cNvPr id="34" name="テキスト ボックス 80">
              <a:extLst>
                <a:ext uri="{FF2B5EF4-FFF2-40B4-BE49-F238E27FC236}">
                  <a16:creationId xmlns:a16="http://schemas.microsoft.com/office/drawing/2014/main" id="{99193CAF-6A01-B2CC-289E-17A5CDD5BBB7}"/>
                </a:ext>
              </a:extLst>
            </p:cNvPr>
            <p:cNvSpPr txBox="1"/>
            <p:nvPr/>
          </p:nvSpPr>
          <p:spPr>
            <a:xfrm>
              <a:off x="5312566" y="5397872"/>
              <a:ext cx="2031325" cy="646331"/>
            </a:xfrm>
            <a:prstGeom prst="rect">
              <a:avLst/>
            </a:prstGeom>
            <a:noFill/>
          </p:spPr>
          <p:txBody>
            <a:bodyPr wrap="none" rtlCol="0">
              <a:spAutoFit/>
            </a:bodyPr>
            <a:lstStyle>
              <a:defPPr>
                <a:defRPr lang="en-US"/>
              </a:defPPr>
              <a:lvl1pPr algn="ctr">
                <a:defRPr kumimoji="1">
                  <a:solidFill>
                    <a:schemeClr val="bg1"/>
                  </a:solidFill>
                  <a:latin typeface="+mj-lt"/>
                  <a:ea typeface="Noto Sans JP Medium" panose="020B0200000000000000" pitchFamily="50" charset="-128"/>
                </a:defRPr>
              </a:lvl1pPr>
            </a:lstStyle>
            <a:p>
              <a:r>
                <a:rPr lang="ja-JP" altLang="en-US" dirty="0"/>
                <a:t>業績や企業価値を</a:t>
              </a:r>
            </a:p>
            <a:p>
              <a:r>
                <a:rPr lang="ja-JP" altLang="en-US" dirty="0"/>
                <a:t>向上させる</a:t>
              </a:r>
            </a:p>
          </p:txBody>
        </p:sp>
      </p:grpSp>
      <p:pic>
        <p:nvPicPr>
          <p:cNvPr id="2" name="图形 1">
            <a:extLst>
              <a:ext uri="{FF2B5EF4-FFF2-40B4-BE49-F238E27FC236}">
                <a16:creationId xmlns:a16="http://schemas.microsoft.com/office/drawing/2014/main" id="{9723F5D4-861C-1AD4-E233-BE09495FADA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865182" y="4126587"/>
            <a:ext cx="912794" cy="994631"/>
          </a:xfrm>
          <a:prstGeom prst="rect">
            <a:avLst/>
          </a:prstGeom>
        </p:spPr>
      </p:pic>
      <p:pic>
        <p:nvPicPr>
          <p:cNvPr id="3" name="グラフィックス 16" descr="リボン">
            <a:extLst>
              <a:ext uri="{FF2B5EF4-FFF2-40B4-BE49-F238E27FC236}">
                <a16:creationId xmlns:a16="http://schemas.microsoft.com/office/drawing/2014/main" id="{CFB23539-7DCF-5C91-388D-C2BFF2CF4DD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421252" y="4138215"/>
            <a:ext cx="615800" cy="615800"/>
          </a:xfrm>
          <a:prstGeom prst="rect">
            <a:avLst/>
          </a:prstGeom>
        </p:spPr>
      </p:pic>
      <p:grpSp>
        <p:nvGrpSpPr>
          <p:cNvPr id="39" name="组合 38">
            <a:extLst>
              <a:ext uri="{FF2B5EF4-FFF2-40B4-BE49-F238E27FC236}">
                <a16:creationId xmlns:a16="http://schemas.microsoft.com/office/drawing/2014/main" id="{014E6D14-DD38-F401-180A-1C2A8F4B1BA1}"/>
              </a:ext>
            </a:extLst>
          </p:cNvPr>
          <p:cNvGrpSpPr/>
          <p:nvPr/>
        </p:nvGrpSpPr>
        <p:grpSpPr>
          <a:xfrm>
            <a:off x="1303784" y="1495377"/>
            <a:ext cx="6536433" cy="1952628"/>
            <a:chOff x="8532813" y="1495377"/>
            <a:chExt cx="6696074" cy="1952628"/>
          </a:xfrm>
        </p:grpSpPr>
        <p:sp>
          <p:nvSpPr>
            <p:cNvPr id="40" name="正方形/長方形 40">
              <a:extLst>
                <a:ext uri="{FF2B5EF4-FFF2-40B4-BE49-F238E27FC236}">
                  <a16:creationId xmlns:a16="http://schemas.microsoft.com/office/drawing/2014/main" id="{53E0D77B-C872-42E4-68AA-0F04F7DF96E1}"/>
                </a:ext>
              </a:extLst>
            </p:cNvPr>
            <p:cNvSpPr/>
            <p:nvPr/>
          </p:nvSpPr>
          <p:spPr>
            <a:xfrm>
              <a:off x="8532813" y="1495377"/>
              <a:ext cx="6696074" cy="307777"/>
            </a:xfrm>
            <a:prstGeom prst="rect">
              <a:avLst/>
            </a:prstGeom>
            <a:noFill/>
          </p:spPr>
          <p:txBody>
            <a:bodyPr wrap="square" tIns="0" bIns="0" anchor="ctr" anchorCtr="0">
              <a:spAutoFit/>
            </a:bodyPr>
            <a:lstStyle/>
            <a:p>
              <a:r>
                <a:rPr kumimoji="1" lang="ja-JP" altLang="en-US" sz="2000" dirty="0">
                  <a:solidFill>
                    <a:srgbClr val="3B3838"/>
                  </a:solidFill>
                  <a:latin typeface="Noto Sans JP Regular" panose="020B0200000000000000" pitchFamily="50" charset="-128"/>
                  <a:ea typeface="Noto Sans JP Regular" panose="020B0200000000000000" pitchFamily="50" charset="-128"/>
                </a:rPr>
                <a:t>・継続的な人材の確保（人手不足の解消）</a:t>
              </a:r>
            </a:p>
          </p:txBody>
        </p:sp>
        <p:sp>
          <p:nvSpPr>
            <p:cNvPr id="41" name="正方形/長方形 40">
              <a:extLst>
                <a:ext uri="{FF2B5EF4-FFF2-40B4-BE49-F238E27FC236}">
                  <a16:creationId xmlns:a16="http://schemas.microsoft.com/office/drawing/2014/main" id="{1799D9AC-82D4-8865-1467-01BCB2DCCC80}"/>
                </a:ext>
              </a:extLst>
            </p:cNvPr>
            <p:cNvSpPr/>
            <p:nvPr/>
          </p:nvSpPr>
          <p:spPr>
            <a:xfrm>
              <a:off x="8532813" y="1941069"/>
              <a:ext cx="6696074" cy="615553"/>
            </a:xfrm>
            <a:prstGeom prst="rect">
              <a:avLst/>
            </a:prstGeom>
            <a:noFill/>
          </p:spPr>
          <p:txBody>
            <a:bodyPr wrap="square" tIns="0" bIns="0" anchor="ctr" anchorCtr="0">
              <a:spAutoFit/>
            </a:bodyPr>
            <a:lstStyle/>
            <a:p>
              <a:r>
                <a:rPr kumimoji="1" lang="ja-JP" altLang="en-US" sz="2000" dirty="0">
                  <a:solidFill>
                    <a:srgbClr val="3B3838"/>
                  </a:solidFill>
                  <a:latin typeface="Noto Sans JP Regular" panose="020B0200000000000000" pitchFamily="50" charset="-128"/>
                  <a:ea typeface="Noto Sans JP Regular" panose="020B0200000000000000" pitchFamily="50" charset="-128"/>
                </a:rPr>
                <a:t>・労働者の安心感やモチベーションの向上による人材の</a:t>
              </a:r>
            </a:p>
            <a:p>
              <a:pPr marL="259200"/>
              <a:r>
                <a:rPr kumimoji="1" lang="ja-JP" altLang="en-US" sz="2000" dirty="0">
                  <a:solidFill>
                    <a:srgbClr val="3B3838"/>
                  </a:solidFill>
                  <a:latin typeface="Noto Sans JP Regular" panose="020B0200000000000000" pitchFamily="50" charset="-128"/>
                  <a:ea typeface="Noto Sans JP Regular" panose="020B0200000000000000" pitchFamily="50" charset="-128"/>
                </a:rPr>
                <a:t>定着・生産性の向上</a:t>
              </a:r>
            </a:p>
          </p:txBody>
        </p:sp>
        <p:sp>
          <p:nvSpPr>
            <p:cNvPr id="42" name="正方形/長方形 40">
              <a:extLst>
                <a:ext uri="{FF2B5EF4-FFF2-40B4-BE49-F238E27FC236}">
                  <a16:creationId xmlns:a16="http://schemas.microsoft.com/office/drawing/2014/main" id="{0DAFE51B-1B41-5C8D-32E3-1495B77B68EE}"/>
                </a:ext>
              </a:extLst>
            </p:cNvPr>
            <p:cNvSpPr/>
            <p:nvPr/>
          </p:nvSpPr>
          <p:spPr>
            <a:xfrm>
              <a:off x="8532813" y="2694537"/>
              <a:ext cx="6696074" cy="307777"/>
            </a:xfrm>
            <a:prstGeom prst="rect">
              <a:avLst/>
            </a:prstGeom>
            <a:noFill/>
          </p:spPr>
          <p:txBody>
            <a:bodyPr wrap="square" tIns="0" bIns="0" anchor="ctr" anchorCtr="0">
              <a:spAutoFit/>
            </a:bodyPr>
            <a:lstStyle/>
            <a:p>
              <a:r>
                <a:rPr kumimoji="1" lang="ja-JP" altLang="en-US" sz="2000" dirty="0">
                  <a:solidFill>
                    <a:srgbClr val="3B3838"/>
                  </a:solidFill>
                  <a:latin typeface="Noto Sans JP Regular" panose="020B0200000000000000" pitchFamily="50" charset="-128"/>
                  <a:ea typeface="Noto Sans JP Regular" panose="020B0200000000000000" pitchFamily="50" charset="-128"/>
                </a:rPr>
                <a:t>・多様な人材の活用による組織・事業の活性化</a:t>
              </a:r>
            </a:p>
          </p:txBody>
        </p:sp>
        <p:sp>
          <p:nvSpPr>
            <p:cNvPr id="43" name="正方形/長方形 40">
              <a:extLst>
                <a:ext uri="{FF2B5EF4-FFF2-40B4-BE49-F238E27FC236}">
                  <a16:creationId xmlns:a16="http://schemas.microsoft.com/office/drawing/2014/main" id="{2D924ADE-6260-ED47-0B46-EBDCC8B42362}"/>
                </a:ext>
              </a:extLst>
            </p:cNvPr>
            <p:cNvSpPr/>
            <p:nvPr/>
          </p:nvSpPr>
          <p:spPr>
            <a:xfrm>
              <a:off x="8532813" y="3140228"/>
              <a:ext cx="6696074" cy="307777"/>
            </a:xfrm>
            <a:prstGeom prst="rect">
              <a:avLst/>
            </a:prstGeom>
            <a:noFill/>
          </p:spPr>
          <p:txBody>
            <a:bodyPr wrap="square" tIns="0" bIns="0" anchor="ctr" anchorCtr="0">
              <a:spAutoFit/>
            </a:bodyPr>
            <a:lstStyle/>
            <a:p>
              <a:r>
                <a:rPr kumimoji="1" lang="ja-JP" altLang="en-US" sz="2000" dirty="0">
                  <a:solidFill>
                    <a:srgbClr val="3B3838"/>
                  </a:solidFill>
                  <a:latin typeface="Noto Sans JP Regular" panose="020B0200000000000000" pitchFamily="50" charset="-128"/>
                  <a:ea typeface="Noto Sans JP Regular" panose="020B0200000000000000" pitchFamily="50" charset="-128"/>
                </a:rPr>
                <a:t>・労働者のワーク・ライフ・バランスの実現　</a:t>
              </a:r>
              <a:r>
                <a:rPr kumimoji="1" lang="en-US" altLang="ja-JP" sz="2000" dirty="0">
                  <a:solidFill>
                    <a:srgbClr val="3B3838"/>
                  </a:solidFill>
                  <a:latin typeface="Noto Sans JP Regular" panose="020B0200000000000000" pitchFamily="50" charset="-128"/>
                  <a:ea typeface="Noto Sans JP Regular" panose="020B0200000000000000" pitchFamily="50" charset="-128"/>
                </a:rPr>
                <a:t>etc.</a:t>
              </a:r>
            </a:p>
          </p:txBody>
        </p:sp>
      </p:grpSp>
    </p:spTree>
    <p:extLst>
      <p:ext uri="{BB962C8B-B14F-4D97-AF65-F5344CB8AC3E}">
        <p14:creationId xmlns:p14="http://schemas.microsoft.com/office/powerpoint/2010/main" val="33626095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9">
            <a:extLst>
              <a:ext uri="{FF2B5EF4-FFF2-40B4-BE49-F238E27FC236}">
                <a16:creationId xmlns:a16="http://schemas.microsoft.com/office/drawing/2014/main" id="{14F70B29-1D35-BFBF-8B42-0F80B54222A2}"/>
              </a:ext>
            </a:extLst>
          </p:cNvPr>
          <p:cNvSpPr/>
          <p:nvPr/>
        </p:nvSpPr>
        <p:spPr>
          <a:xfrm>
            <a:off x="0" y="2795369"/>
            <a:ext cx="9144000" cy="1244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2">
            <a:extLst>
              <a:ext uri="{FF2B5EF4-FFF2-40B4-BE49-F238E27FC236}">
                <a16:creationId xmlns:a16="http://schemas.microsoft.com/office/drawing/2014/main" id="{563E5F31-0489-8DB2-6436-25AA2742223C}"/>
              </a:ext>
            </a:extLst>
          </p:cNvPr>
          <p:cNvSpPr/>
          <p:nvPr/>
        </p:nvSpPr>
        <p:spPr>
          <a:xfrm>
            <a:off x="0" y="3185469"/>
            <a:ext cx="9143999" cy="461665"/>
          </a:xfrm>
          <a:prstGeom prst="rect">
            <a:avLst/>
          </a:prstGeom>
        </p:spPr>
        <p:txBody>
          <a:bodyPr wrap="square" tIns="0" bIns="0" anchor="ctr" anchorCtr="0">
            <a:spAutoFit/>
          </a:bodyPr>
          <a:lstStyle/>
          <a:p>
            <a:pPr algn="ctr"/>
            <a:r>
              <a:rPr lang="en-US" altLang="ja-JP" sz="3000" dirty="0">
                <a:solidFill>
                  <a:schemeClr val="bg1"/>
                </a:solidFill>
                <a:latin typeface="Noto Sans JP Medium" panose="020B0200000000000000" pitchFamily="34" charset="-128"/>
                <a:ea typeface="Noto Sans JP Medium" panose="020B0200000000000000" pitchFamily="34" charset="-128"/>
              </a:rPr>
              <a:t>2. </a:t>
            </a:r>
            <a:r>
              <a:rPr lang="ja-JP" altLang="en-US" sz="3000" dirty="0">
                <a:solidFill>
                  <a:schemeClr val="bg1"/>
                </a:solidFill>
                <a:latin typeface="Noto Sans JP Medium" panose="020B0200000000000000" pitchFamily="34" charset="-128"/>
                <a:ea typeface="Noto Sans JP Medium" panose="020B0200000000000000" pitchFamily="34" charset="-128"/>
              </a:rPr>
              <a:t>治療と仕事の両立が困難な場合のデメリット</a:t>
            </a:r>
          </a:p>
        </p:txBody>
      </p:sp>
      <p:pic>
        <p:nvPicPr>
          <p:cNvPr id="6" name="図 8">
            <a:extLst>
              <a:ext uri="{FF2B5EF4-FFF2-40B4-BE49-F238E27FC236}">
                <a16:creationId xmlns:a16="http://schemas.microsoft.com/office/drawing/2014/main" id="{0DC7A2B8-0857-F18B-48DD-FEE2BB0EA658}"/>
              </a:ext>
            </a:extLst>
          </p:cNvPr>
          <p:cNvPicPr>
            <a:picLocks noChangeAspect="1"/>
          </p:cNvPicPr>
          <p:nvPr/>
        </p:nvPicPr>
        <p:blipFill>
          <a:blip r:embed="rId3"/>
          <a:stretch>
            <a:fillRect/>
          </a:stretch>
        </p:blipFill>
        <p:spPr>
          <a:xfrm>
            <a:off x="7154904" y="763659"/>
            <a:ext cx="1158791" cy="1923817"/>
          </a:xfrm>
          <a:prstGeom prst="rect">
            <a:avLst/>
          </a:prstGeom>
        </p:spPr>
      </p:pic>
      <p:sp>
        <p:nvSpPr>
          <p:cNvPr id="7" name="正方形/長方形 13">
            <a:extLst>
              <a:ext uri="{FF2B5EF4-FFF2-40B4-BE49-F238E27FC236}">
                <a16:creationId xmlns:a16="http://schemas.microsoft.com/office/drawing/2014/main" id="{A2D351D1-F595-F93E-2E3B-EA3CB03B4ED0}"/>
              </a:ext>
            </a:extLst>
          </p:cNvPr>
          <p:cNvSpPr/>
          <p:nvPr/>
        </p:nvSpPr>
        <p:spPr>
          <a:xfrm>
            <a:off x="0" y="4092575"/>
            <a:ext cx="9144000" cy="748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14">
            <a:extLst>
              <a:ext uri="{FF2B5EF4-FFF2-40B4-BE49-F238E27FC236}">
                <a16:creationId xmlns:a16="http://schemas.microsoft.com/office/drawing/2014/main" id="{CC282B49-1203-CAF7-43BE-73D7D94AB1DC}"/>
              </a:ext>
            </a:extLst>
          </p:cNvPr>
          <p:cNvSpPr/>
          <p:nvPr/>
        </p:nvSpPr>
        <p:spPr>
          <a:xfrm>
            <a:off x="0" y="2670175"/>
            <a:ext cx="9144000" cy="748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矩形 8">
            <a:extLst>
              <a:ext uri="{FF2B5EF4-FFF2-40B4-BE49-F238E27FC236}">
                <a16:creationId xmlns:a16="http://schemas.microsoft.com/office/drawing/2014/main" id="{C1770068-BABA-CCE5-088D-F1126582E585}"/>
              </a:ext>
            </a:extLst>
          </p:cNvPr>
          <p:cNvSpPr/>
          <p:nvPr/>
        </p:nvSpPr>
        <p:spPr>
          <a:xfrm>
            <a:off x="200660" y="6427788"/>
            <a:ext cx="289560" cy="294640"/>
          </a:xfrm>
          <a:prstGeom prst="rect">
            <a:avLst/>
          </a:prstGeom>
          <a:solidFill>
            <a:srgbClr val="F9C9D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スライド番号プレースホルダー 1">
            <a:extLst>
              <a:ext uri="{FF2B5EF4-FFF2-40B4-BE49-F238E27FC236}">
                <a16:creationId xmlns:a16="http://schemas.microsoft.com/office/drawing/2014/main" id="{3F641B67-3D61-8BBC-E090-3B32EBCD9301}"/>
              </a:ext>
            </a:extLst>
          </p:cNvPr>
          <p:cNvSpPr txBox="1">
            <a:spLocks/>
          </p:cNvSpPr>
          <p:nvPr/>
        </p:nvSpPr>
        <p:spPr>
          <a:xfrm>
            <a:off x="152400" y="6427788"/>
            <a:ext cx="38608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US" altLang="ja-JP" sz="1500" dirty="0">
                <a:solidFill>
                  <a:schemeClr val="bg1"/>
                </a:solidFill>
                <a:latin typeface="Noto Sans JP Regular" panose="020B0200000000000000" pitchFamily="34" charset="-128"/>
                <a:ea typeface="Noto Sans JP Regular" panose="020B0200000000000000" pitchFamily="34" charset="-128"/>
              </a:rPr>
              <a:t>8</a:t>
            </a:r>
            <a:endParaRPr kumimoji="1" lang="ja-JP" altLang="en-US" sz="1500" dirty="0">
              <a:solidFill>
                <a:schemeClr val="bg1"/>
              </a:solidFill>
              <a:latin typeface="Noto Sans JP Regular" panose="020B0200000000000000" pitchFamily="34" charset="-128"/>
              <a:ea typeface="Noto Sans JP Regular" panose="020B0200000000000000" pitchFamily="34" charset="-128"/>
            </a:endParaRPr>
          </a:p>
        </p:txBody>
      </p:sp>
    </p:spTree>
    <p:extLst>
      <p:ext uri="{BB962C8B-B14F-4D97-AF65-F5344CB8AC3E}">
        <p14:creationId xmlns:p14="http://schemas.microsoft.com/office/powerpoint/2010/main" val="36140079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1">
            <a:extLst>
              <a:ext uri="{FF2B5EF4-FFF2-40B4-BE49-F238E27FC236}">
                <a16:creationId xmlns:a16="http://schemas.microsoft.com/office/drawing/2014/main" id="{679515DD-2093-AD44-B0BE-330E31411F40}"/>
              </a:ext>
            </a:extLst>
          </p:cNvPr>
          <p:cNvSpPr txBox="1">
            <a:spLocks/>
          </p:cNvSpPr>
          <p:nvPr/>
        </p:nvSpPr>
        <p:spPr>
          <a:xfrm>
            <a:off x="152400" y="6427788"/>
            <a:ext cx="20574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US" altLang="ja-JP" sz="1500" dirty="0">
                <a:solidFill>
                  <a:schemeClr val="accent4"/>
                </a:solidFill>
                <a:latin typeface="Noto Sans JP Regular" panose="020B0200000000000000" pitchFamily="34" charset="-128"/>
                <a:ea typeface="Noto Sans JP Regular" panose="020B0200000000000000" pitchFamily="34" charset="-128"/>
              </a:rPr>
              <a:t>9</a:t>
            </a:r>
            <a:endParaRPr kumimoji="1" lang="ja-JP" altLang="en-US" sz="1500" dirty="0">
              <a:solidFill>
                <a:schemeClr val="accent4"/>
              </a:solidFill>
              <a:latin typeface="Noto Sans JP Regular" panose="020B0200000000000000" pitchFamily="34" charset="-128"/>
              <a:ea typeface="Noto Sans JP Regular" panose="020B0200000000000000" pitchFamily="34" charset="-128"/>
            </a:endParaRPr>
          </a:p>
        </p:txBody>
      </p:sp>
      <p:sp>
        <p:nvSpPr>
          <p:cNvPr id="6" name="四角形: 角を丸くする 14">
            <a:extLst>
              <a:ext uri="{FF2B5EF4-FFF2-40B4-BE49-F238E27FC236}">
                <a16:creationId xmlns:a16="http://schemas.microsoft.com/office/drawing/2014/main" id="{ED2E19C0-A599-4D19-EA0A-24EEA8E771F9}"/>
              </a:ext>
            </a:extLst>
          </p:cNvPr>
          <p:cNvSpPr/>
          <p:nvPr/>
        </p:nvSpPr>
        <p:spPr>
          <a:xfrm>
            <a:off x="1180148" y="3119492"/>
            <a:ext cx="6783705" cy="2088000"/>
          </a:xfrm>
          <a:prstGeom prst="roundRect">
            <a:avLst>
              <a:gd name="adj" fmla="val 9368"/>
            </a:avLst>
          </a:prstGeom>
          <a:solidFill>
            <a:srgbClr val="EE92BA">
              <a:lumMod val="20000"/>
              <a:lumOff val="80000"/>
            </a:srgbClr>
          </a:solidFill>
          <a:ln w="22225">
            <a:solidFill>
              <a:srgbClr val="F9C9DE">
                <a:lumMod val="90000"/>
              </a:srgbClr>
            </a:solidFill>
          </a:ln>
        </p:spPr>
        <p:txBody>
          <a:bodyPr wrap="non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dirty="0">
              <a:ln>
                <a:noFill/>
              </a:ln>
              <a:solidFill>
                <a:srgbClr val="323232"/>
              </a:solidFill>
              <a:effectLst/>
              <a:uLnTx/>
              <a:uFillTx/>
              <a:latin typeface="Noto Sans JP Regular"/>
              <a:ea typeface="Noto Sans JP Regular"/>
            </a:endParaRPr>
          </a:p>
        </p:txBody>
      </p:sp>
      <p:sp>
        <p:nvSpPr>
          <p:cNvPr id="7" name="正方形/長方形 7">
            <a:extLst>
              <a:ext uri="{FF2B5EF4-FFF2-40B4-BE49-F238E27FC236}">
                <a16:creationId xmlns:a16="http://schemas.microsoft.com/office/drawing/2014/main" id="{C578A838-2B67-7494-2150-6BE023B102EA}"/>
              </a:ext>
            </a:extLst>
          </p:cNvPr>
          <p:cNvSpPr/>
          <p:nvPr/>
        </p:nvSpPr>
        <p:spPr>
          <a:xfrm>
            <a:off x="1897854" y="3303255"/>
            <a:ext cx="4376228" cy="468975"/>
          </a:xfrm>
          <a:prstGeom prst="rect">
            <a:avLst/>
          </a:prstGeom>
          <a:noFill/>
        </p:spPr>
        <p:txBody>
          <a:bodyPr wrap="square" lIns="91440" tIns="45720" rIns="91440" bIns="4572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kumimoji="1" lang="ja-JP" altLang="en-US" dirty="0">
                <a:solidFill>
                  <a:srgbClr val="3B3838"/>
                </a:solidFill>
                <a:latin typeface="Noto Sans JP Regular" panose="020B0200000000000000" pitchFamily="34" charset="-122"/>
                <a:ea typeface="Noto Sans JP Regular" panose="020B0200000000000000" pitchFamily="34" charset="-122"/>
              </a:rPr>
              <a:t>・収入が大きく減少する可能性がある</a:t>
            </a:r>
            <a:endParaRPr kumimoji="1" lang="en-US" altLang="ja-JP" dirty="0">
              <a:solidFill>
                <a:srgbClr val="3B3838"/>
              </a:solidFill>
              <a:latin typeface="Noto Sans JP Regular" panose="020B0200000000000000" pitchFamily="34" charset="-122"/>
              <a:ea typeface="Noto Sans JP Regular" panose="020B0200000000000000" pitchFamily="34" charset="-122"/>
            </a:endParaRPr>
          </a:p>
        </p:txBody>
      </p:sp>
      <p:sp>
        <p:nvSpPr>
          <p:cNvPr id="8" name="正方形/長方形 18">
            <a:extLst>
              <a:ext uri="{FF2B5EF4-FFF2-40B4-BE49-F238E27FC236}">
                <a16:creationId xmlns:a16="http://schemas.microsoft.com/office/drawing/2014/main" id="{845B9B09-59E6-6858-144F-501DA33BD906}"/>
              </a:ext>
            </a:extLst>
          </p:cNvPr>
          <p:cNvSpPr/>
          <p:nvPr/>
        </p:nvSpPr>
        <p:spPr>
          <a:xfrm>
            <a:off x="2427823" y="5755827"/>
            <a:ext cx="4288353" cy="400110"/>
          </a:xfrm>
          <a:prstGeom prst="rect">
            <a:avLst/>
          </a:prstGeom>
        </p:spPr>
        <p:txBody>
          <a:bodyPr wrap="none" lIns="91440" tIns="45720" rIns="91440" bIns="4572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kumimoji="1" lang="ja-JP" altLang="en-US" sz="2000" dirty="0">
                <a:solidFill>
                  <a:srgbClr val="3B3838"/>
                </a:solidFill>
                <a:latin typeface="Noto Sans JP Regular" panose="020B0200000000000000" pitchFamily="34" charset="-122"/>
                <a:ea typeface="Noto Sans JP Regular" panose="020B0200000000000000" pitchFamily="34" charset="-122"/>
              </a:rPr>
              <a:t>治療と仕事の両立支援でサポート！</a:t>
            </a:r>
          </a:p>
        </p:txBody>
      </p:sp>
      <p:sp>
        <p:nvSpPr>
          <p:cNvPr id="10" name="四角形: 上の 2 つの角を丸める 3">
            <a:extLst>
              <a:ext uri="{FF2B5EF4-FFF2-40B4-BE49-F238E27FC236}">
                <a16:creationId xmlns:a16="http://schemas.microsoft.com/office/drawing/2014/main" id="{E661F9FF-8751-5565-D25B-3DDE62AA8005}"/>
              </a:ext>
            </a:extLst>
          </p:cNvPr>
          <p:cNvSpPr/>
          <p:nvPr/>
        </p:nvSpPr>
        <p:spPr>
          <a:xfrm rot="5400000">
            <a:off x="342000" y="40037"/>
            <a:ext cx="432000" cy="1116000"/>
          </a:xfrm>
          <a:prstGeom prst="round2SameRect">
            <a:avLst>
              <a:gd name="adj1" fmla="val 50000"/>
              <a:gd name="adj2" fmla="val 0"/>
            </a:avLst>
          </a:prstGeom>
          <a:solidFill>
            <a:srgbClr val="A6BE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タイトル 1">
            <a:extLst>
              <a:ext uri="{FF2B5EF4-FFF2-40B4-BE49-F238E27FC236}">
                <a16:creationId xmlns:a16="http://schemas.microsoft.com/office/drawing/2014/main" id="{D497458E-B30C-D088-EBCE-C8194A039387}"/>
              </a:ext>
            </a:extLst>
          </p:cNvPr>
          <p:cNvSpPr txBox="1">
            <a:spLocks/>
          </p:cNvSpPr>
          <p:nvPr/>
        </p:nvSpPr>
        <p:spPr>
          <a:xfrm>
            <a:off x="56528" y="415174"/>
            <a:ext cx="1040422" cy="365125"/>
          </a:xfrm>
          <a:prstGeom prst="rect">
            <a:avLst/>
          </a:prstGeom>
        </p:spPr>
        <p:txBody>
          <a:bodyPr lIns="0" tIns="36000" rIns="0" bIns="0" anchor="ctr" anchorCtr="1"/>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en-US" altLang="ja-JP" sz="1900" spc="300" dirty="0">
                <a:solidFill>
                  <a:schemeClr val="bg1"/>
                </a:solidFill>
                <a:latin typeface="Noto Sans JP Medium" panose="020B0200000000000000" pitchFamily="50" charset="-128"/>
                <a:ea typeface="Noto Sans JP Medium" panose="020B0200000000000000" pitchFamily="50" charset="-128"/>
              </a:rPr>
              <a:t>2-1</a:t>
            </a:r>
            <a:endParaRPr lang="ja-JP" altLang="en-US" sz="1900" spc="300" dirty="0">
              <a:solidFill>
                <a:schemeClr val="bg1"/>
              </a:solidFill>
              <a:latin typeface="Noto Sans JP Medium" panose="020B0200000000000000" pitchFamily="50" charset="-128"/>
              <a:ea typeface="Noto Sans JP Medium" panose="020B0200000000000000" pitchFamily="50" charset="-128"/>
            </a:endParaRPr>
          </a:p>
        </p:txBody>
      </p:sp>
      <p:sp>
        <p:nvSpPr>
          <p:cNvPr id="13" name="タイトル 1">
            <a:extLst>
              <a:ext uri="{FF2B5EF4-FFF2-40B4-BE49-F238E27FC236}">
                <a16:creationId xmlns:a16="http://schemas.microsoft.com/office/drawing/2014/main" id="{2274F4B2-3ABF-ECEB-4DF2-C2652912E7CA}"/>
              </a:ext>
            </a:extLst>
          </p:cNvPr>
          <p:cNvSpPr txBox="1">
            <a:spLocks/>
          </p:cNvSpPr>
          <p:nvPr/>
        </p:nvSpPr>
        <p:spPr>
          <a:xfrm>
            <a:off x="1116000" y="382428"/>
            <a:ext cx="7875600" cy="502689"/>
          </a:xfrm>
          <a:prstGeom prst="rect">
            <a:avLst/>
          </a:prstGeom>
        </p:spPr>
        <p:txBody>
          <a:bodyPr lIns="144000" tIns="0" bIns="0" anchor="ct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400" dirty="0">
                <a:solidFill>
                  <a:srgbClr val="54779B"/>
                </a:solidFill>
                <a:latin typeface="Noto Sans JP Medium" panose="020B0200000000000000" pitchFamily="50" charset="-128"/>
                <a:ea typeface="Noto Sans JP Medium" panose="020B0200000000000000" pitchFamily="50" charset="-128"/>
              </a:rPr>
              <a:t>両立が困難な場合のデメリット（患者である労働者）</a:t>
            </a:r>
          </a:p>
        </p:txBody>
      </p:sp>
      <p:sp>
        <p:nvSpPr>
          <p:cNvPr id="14" name="正方形/長方形 7">
            <a:extLst>
              <a:ext uri="{FF2B5EF4-FFF2-40B4-BE49-F238E27FC236}">
                <a16:creationId xmlns:a16="http://schemas.microsoft.com/office/drawing/2014/main" id="{F166F4B3-672F-B6A4-75DE-9EC868D085A8}"/>
              </a:ext>
            </a:extLst>
          </p:cNvPr>
          <p:cNvSpPr/>
          <p:nvPr/>
        </p:nvSpPr>
        <p:spPr>
          <a:xfrm>
            <a:off x="1897853" y="3893548"/>
            <a:ext cx="5033899" cy="466731"/>
          </a:xfrm>
          <a:prstGeom prst="rect">
            <a:avLst/>
          </a:prstGeom>
          <a:noFill/>
        </p:spPr>
        <p:txBody>
          <a:bodyPr wrap="square" lIns="91440" tIns="45720" rIns="91440" bIns="4572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kumimoji="1" lang="ja-JP" altLang="en-US" dirty="0">
                <a:solidFill>
                  <a:srgbClr val="3B3838"/>
                </a:solidFill>
                <a:latin typeface="Noto Sans JP Regular" panose="020B0200000000000000" pitchFamily="34" charset="-122"/>
                <a:ea typeface="Noto Sans JP Regular" panose="020B0200000000000000" pitchFamily="34" charset="-122"/>
              </a:rPr>
              <a:t>・治療や療養にかかる費用が家計を圧迫する</a:t>
            </a:r>
            <a:endParaRPr kumimoji="1" lang="en-US" altLang="ja-JP" dirty="0">
              <a:solidFill>
                <a:srgbClr val="3B3838"/>
              </a:solidFill>
              <a:latin typeface="Noto Sans JP Regular" panose="020B0200000000000000" pitchFamily="34" charset="-122"/>
              <a:ea typeface="Noto Sans JP Regular" panose="020B0200000000000000" pitchFamily="34" charset="-122"/>
            </a:endParaRPr>
          </a:p>
        </p:txBody>
      </p:sp>
      <p:sp>
        <p:nvSpPr>
          <p:cNvPr id="15" name="正方形/長方形 7">
            <a:extLst>
              <a:ext uri="{FF2B5EF4-FFF2-40B4-BE49-F238E27FC236}">
                <a16:creationId xmlns:a16="http://schemas.microsoft.com/office/drawing/2014/main" id="{B4E90825-0A6B-8603-D262-CBA4BB93DC0A}"/>
              </a:ext>
            </a:extLst>
          </p:cNvPr>
          <p:cNvSpPr/>
          <p:nvPr/>
        </p:nvSpPr>
        <p:spPr>
          <a:xfrm>
            <a:off x="1897854" y="4481597"/>
            <a:ext cx="5510480" cy="459036"/>
          </a:xfrm>
          <a:prstGeom prst="rect">
            <a:avLst/>
          </a:prstGeom>
          <a:noFill/>
        </p:spPr>
        <p:txBody>
          <a:bodyPr wrap="square" lIns="91440" tIns="45720" rIns="91440" bIns="4572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kumimoji="1" lang="ja-JP" altLang="en-US" dirty="0">
                <a:solidFill>
                  <a:srgbClr val="3B3838"/>
                </a:solidFill>
                <a:latin typeface="Noto Sans JP Regular" panose="020B0200000000000000" pitchFamily="34" charset="-122"/>
                <a:ea typeface="Noto Sans JP Regular" panose="020B0200000000000000" pitchFamily="34" charset="-122"/>
              </a:rPr>
              <a:t>・年齢が上がれば上がるほど再就職が困難になる</a:t>
            </a:r>
            <a:endParaRPr kumimoji="1" lang="en-US" altLang="ja-JP" dirty="0">
              <a:solidFill>
                <a:srgbClr val="3B3838"/>
              </a:solidFill>
              <a:latin typeface="Noto Sans JP Regular" panose="020B0200000000000000" pitchFamily="34" charset="-122"/>
              <a:ea typeface="Noto Sans JP Regular" panose="020B0200000000000000" pitchFamily="34" charset="-122"/>
            </a:endParaRPr>
          </a:p>
        </p:txBody>
      </p:sp>
      <p:sp>
        <p:nvSpPr>
          <p:cNvPr id="16" name="吹き出し: 円形 20">
            <a:extLst>
              <a:ext uri="{FF2B5EF4-FFF2-40B4-BE49-F238E27FC236}">
                <a16:creationId xmlns:a16="http://schemas.microsoft.com/office/drawing/2014/main" id="{775A6B25-F81A-C1C5-937E-098CEF487CF4}"/>
              </a:ext>
            </a:extLst>
          </p:cNvPr>
          <p:cNvSpPr/>
          <p:nvPr/>
        </p:nvSpPr>
        <p:spPr>
          <a:xfrm>
            <a:off x="6164770" y="2697748"/>
            <a:ext cx="2041278" cy="978434"/>
          </a:xfrm>
          <a:prstGeom prst="wedgeEllipseCallout">
            <a:avLst>
              <a:gd name="adj1" fmla="val -61028"/>
              <a:gd name="adj2" fmla="val 37210"/>
            </a:avLst>
          </a:prstGeom>
          <a:solidFill>
            <a:srgbClr val="55779B"/>
          </a:solidFill>
          <a:ln w="31750" cap="rnd">
            <a:no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33">
            <a:extLst>
              <a:ext uri="{FF2B5EF4-FFF2-40B4-BE49-F238E27FC236}">
                <a16:creationId xmlns:a16="http://schemas.microsoft.com/office/drawing/2014/main" id="{E56301C0-4069-5C01-FE41-B477FA757C65}"/>
              </a:ext>
            </a:extLst>
          </p:cNvPr>
          <p:cNvSpPr txBox="1"/>
          <p:nvPr/>
        </p:nvSpPr>
        <p:spPr>
          <a:xfrm>
            <a:off x="6167701" y="2845729"/>
            <a:ext cx="2044454" cy="646331"/>
          </a:xfrm>
          <a:prstGeom prst="rect">
            <a:avLst/>
          </a:prstGeom>
          <a:noFill/>
        </p:spPr>
        <p:txBody>
          <a:bodyPr wrap="square" lIns="91440" tIns="45720" rIns="91440" bIns="45720" rtlCol="0" anchor="t">
            <a:spAutoFit/>
          </a:bodyPr>
          <a:lstStyle/>
          <a:p>
            <a:pPr algn="ctr"/>
            <a:r>
              <a:rPr kumimoji="1" lang="ja-JP" altLang="en-US" dirty="0">
                <a:solidFill>
                  <a:schemeClr val="bg1"/>
                </a:solidFill>
                <a:latin typeface="Noto Sans JP Medium" panose="020B0200000000000000" pitchFamily="50" charset="-128"/>
                <a:ea typeface="Noto Sans JP Medium" panose="020B0200000000000000" pitchFamily="50" charset="-128"/>
              </a:rPr>
              <a:t>将来の年金</a:t>
            </a:r>
          </a:p>
          <a:p>
            <a:pPr algn="ctr"/>
            <a:r>
              <a:rPr kumimoji="1" lang="ja-JP" altLang="en-US">
                <a:solidFill>
                  <a:schemeClr val="bg1"/>
                </a:solidFill>
                <a:latin typeface="Noto Sans JP Medium" panose="020B0200000000000000" pitchFamily="50" charset="-128"/>
                <a:ea typeface="Noto Sans JP Medium"/>
              </a:rPr>
              <a:t>受給額にも影響</a:t>
            </a:r>
            <a:endParaRPr lang="ja-JP" altLang="en-US">
              <a:solidFill>
                <a:schemeClr val="bg1"/>
              </a:solidFill>
              <a:latin typeface="Noto Sans JP Medium" panose="020B0200000000000000" pitchFamily="50" charset="-128"/>
              <a:ea typeface="Noto Sans JP Medium"/>
            </a:endParaRPr>
          </a:p>
        </p:txBody>
      </p:sp>
      <p:grpSp>
        <p:nvGrpSpPr>
          <p:cNvPr id="18" name="グループ化 44">
            <a:extLst>
              <a:ext uri="{FF2B5EF4-FFF2-40B4-BE49-F238E27FC236}">
                <a16:creationId xmlns:a16="http://schemas.microsoft.com/office/drawing/2014/main" id="{587EBCB0-4643-344C-7865-E654F0AFF3E7}"/>
              </a:ext>
            </a:extLst>
          </p:cNvPr>
          <p:cNvGrpSpPr/>
          <p:nvPr/>
        </p:nvGrpSpPr>
        <p:grpSpPr>
          <a:xfrm>
            <a:off x="2441822" y="1878502"/>
            <a:ext cx="1129030" cy="691724"/>
            <a:chOff x="1875696" y="1398973"/>
            <a:chExt cx="1129030" cy="691724"/>
          </a:xfrm>
        </p:grpSpPr>
        <p:grpSp>
          <p:nvGrpSpPr>
            <p:cNvPr id="19" name="グループ化 43">
              <a:extLst>
                <a:ext uri="{FF2B5EF4-FFF2-40B4-BE49-F238E27FC236}">
                  <a16:creationId xmlns:a16="http://schemas.microsoft.com/office/drawing/2014/main" id="{EC099932-C1B5-BC90-682E-1F1BA50F0A50}"/>
                </a:ext>
              </a:extLst>
            </p:cNvPr>
            <p:cNvGrpSpPr/>
            <p:nvPr/>
          </p:nvGrpSpPr>
          <p:grpSpPr>
            <a:xfrm>
              <a:off x="1875696" y="1398973"/>
              <a:ext cx="1129030" cy="691724"/>
              <a:chOff x="1875696" y="1398973"/>
              <a:chExt cx="1129030" cy="691724"/>
            </a:xfrm>
          </p:grpSpPr>
          <p:sp>
            <p:nvSpPr>
              <p:cNvPr id="32" name="フリーフォーム: 図形 39">
                <a:extLst>
                  <a:ext uri="{FF2B5EF4-FFF2-40B4-BE49-F238E27FC236}">
                    <a16:creationId xmlns:a16="http://schemas.microsoft.com/office/drawing/2014/main" id="{A4F89AD8-0D06-8D0A-A1D9-C0F8193BEFD4}"/>
                  </a:ext>
                </a:extLst>
              </p:cNvPr>
              <p:cNvSpPr/>
              <p:nvPr/>
            </p:nvSpPr>
            <p:spPr>
              <a:xfrm flipH="1">
                <a:off x="2781474" y="1965919"/>
                <a:ext cx="85318" cy="80948"/>
              </a:xfrm>
              <a:custGeom>
                <a:avLst/>
                <a:gdLst>
                  <a:gd name="connsiteX0" fmla="*/ 68932 w 91736"/>
                  <a:gd name="connsiteY0" fmla="*/ 8276 h 87039"/>
                  <a:gd name="connsiteX1" fmla="*/ 4665 w 91736"/>
                  <a:gd name="connsiteY1" fmla="*/ 17902 h 87039"/>
                  <a:gd name="connsiteX2" fmla="*/ 27470 w 91736"/>
                  <a:gd name="connsiteY2" fmla="*/ 78763 h 87039"/>
                  <a:gd name="connsiteX3" fmla="*/ 91737 w 91736"/>
                  <a:gd name="connsiteY3" fmla="*/ 69138 h 87039"/>
                </a:gdLst>
                <a:ahLst/>
                <a:cxnLst>
                  <a:cxn ang="0">
                    <a:pos x="connsiteX0" y="connsiteY0"/>
                  </a:cxn>
                  <a:cxn ang="0">
                    <a:pos x="connsiteX1" y="connsiteY1"/>
                  </a:cxn>
                  <a:cxn ang="0">
                    <a:pos x="connsiteX2" y="connsiteY2"/>
                  </a:cxn>
                  <a:cxn ang="0">
                    <a:pos x="connsiteX3" y="connsiteY3"/>
                  </a:cxn>
                </a:cxnLst>
                <a:rect l="l" t="t" r="r" b="b"/>
                <a:pathLst>
                  <a:path w="91736" h="87039">
                    <a:moveTo>
                      <a:pt x="68932" y="8276"/>
                    </a:moveTo>
                    <a:cubicBezTo>
                      <a:pt x="44943" y="-5791"/>
                      <a:pt x="16068" y="-1497"/>
                      <a:pt x="4665" y="17902"/>
                    </a:cubicBezTo>
                    <a:cubicBezTo>
                      <a:pt x="-6737" y="37300"/>
                      <a:pt x="3481" y="64547"/>
                      <a:pt x="27470" y="78763"/>
                    </a:cubicBezTo>
                    <a:cubicBezTo>
                      <a:pt x="51459" y="92831"/>
                      <a:pt x="80335" y="88536"/>
                      <a:pt x="91737" y="69138"/>
                    </a:cubicBezTo>
                  </a:path>
                </a:pathLst>
              </a:custGeom>
              <a:solidFill>
                <a:srgbClr val="FFFFFF"/>
              </a:solidFill>
              <a:ln w="28575" cap="rnd">
                <a:solidFill>
                  <a:srgbClr val="304862"/>
                </a:solidFill>
                <a:prstDash val="solid"/>
                <a:round/>
              </a:ln>
            </p:spPr>
            <p:txBody>
              <a:bodyPr rtlCol="0" anchor="ctr"/>
              <a:lstStyle/>
              <a:p>
                <a:endParaRPr lang="ja-JP" altLang="en-US"/>
              </a:p>
            </p:txBody>
          </p:sp>
          <p:sp>
            <p:nvSpPr>
              <p:cNvPr id="33" name="フリーフォーム: 図形 40">
                <a:extLst>
                  <a:ext uri="{FF2B5EF4-FFF2-40B4-BE49-F238E27FC236}">
                    <a16:creationId xmlns:a16="http://schemas.microsoft.com/office/drawing/2014/main" id="{61355D14-7CD3-2A0E-81E2-E7CA31908D0A}"/>
                  </a:ext>
                </a:extLst>
              </p:cNvPr>
              <p:cNvSpPr/>
              <p:nvPr/>
            </p:nvSpPr>
            <p:spPr>
              <a:xfrm flipH="1">
                <a:off x="2946714" y="2023839"/>
                <a:ext cx="58012" cy="66858"/>
              </a:xfrm>
              <a:custGeom>
                <a:avLst/>
                <a:gdLst>
                  <a:gd name="connsiteX0" fmla="*/ 58675 w 62377"/>
                  <a:gd name="connsiteY0" fmla="*/ 14028 h 71888"/>
                  <a:gd name="connsiteX1" fmla="*/ 8624 w 62377"/>
                  <a:gd name="connsiteY1" fmla="*/ 7365 h 71888"/>
                  <a:gd name="connsiteX2" fmla="*/ 12326 w 62377"/>
                  <a:gd name="connsiteY2" fmla="*/ 57860 h 71888"/>
                  <a:gd name="connsiteX3" fmla="*/ 62377 w 62377"/>
                  <a:gd name="connsiteY3" fmla="*/ 64524 h 71888"/>
                </a:gdLst>
                <a:ahLst/>
                <a:cxnLst>
                  <a:cxn ang="0">
                    <a:pos x="connsiteX0" y="connsiteY0"/>
                  </a:cxn>
                  <a:cxn ang="0">
                    <a:pos x="connsiteX1" y="connsiteY1"/>
                  </a:cxn>
                  <a:cxn ang="0">
                    <a:pos x="connsiteX2" y="connsiteY2"/>
                  </a:cxn>
                  <a:cxn ang="0">
                    <a:pos x="connsiteX3" y="connsiteY3"/>
                  </a:cxn>
                </a:cxnLst>
                <a:rect l="l" t="t" r="r" b="b"/>
                <a:pathLst>
                  <a:path w="62377" h="71888">
                    <a:moveTo>
                      <a:pt x="58675" y="14028"/>
                    </a:moveTo>
                    <a:cubicBezTo>
                      <a:pt x="43867" y="-1668"/>
                      <a:pt x="21359" y="-4630"/>
                      <a:pt x="8624" y="7365"/>
                    </a:cubicBezTo>
                    <a:cubicBezTo>
                      <a:pt x="-4111" y="19359"/>
                      <a:pt x="-2630" y="42016"/>
                      <a:pt x="12326" y="57860"/>
                    </a:cubicBezTo>
                    <a:cubicBezTo>
                      <a:pt x="27134" y="73557"/>
                      <a:pt x="49642" y="76518"/>
                      <a:pt x="62377" y="64524"/>
                    </a:cubicBezTo>
                  </a:path>
                </a:pathLst>
              </a:custGeom>
              <a:solidFill>
                <a:srgbClr val="FFFFFF"/>
              </a:solidFill>
              <a:ln w="28575" cap="rnd">
                <a:solidFill>
                  <a:srgbClr val="304862"/>
                </a:solidFill>
                <a:prstDash val="solid"/>
                <a:round/>
              </a:ln>
            </p:spPr>
            <p:txBody>
              <a:bodyPr rtlCol="0" anchor="ctr"/>
              <a:lstStyle/>
              <a:p>
                <a:endParaRPr lang="ja-JP" altLang="en-US"/>
              </a:p>
            </p:txBody>
          </p:sp>
          <p:sp>
            <p:nvSpPr>
              <p:cNvPr id="34" name="フリーフォーム: 図形 41">
                <a:extLst>
                  <a:ext uri="{FF2B5EF4-FFF2-40B4-BE49-F238E27FC236}">
                    <a16:creationId xmlns:a16="http://schemas.microsoft.com/office/drawing/2014/main" id="{7295CE04-A346-EE92-5720-E0B0AA44EEE6}"/>
                  </a:ext>
                </a:extLst>
              </p:cNvPr>
              <p:cNvSpPr/>
              <p:nvPr/>
            </p:nvSpPr>
            <p:spPr>
              <a:xfrm flipH="1">
                <a:off x="1875696" y="1398973"/>
                <a:ext cx="991096" cy="660430"/>
              </a:xfrm>
              <a:custGeom>
                <a:avLst/>
                <a:gdLst>
                  <a:gd name="connsiteX0" fmla="*/ 891697 w 1065656"/>
                  <a:gd name="connsiteY0" fmla="*/ 573102 h 710115"/>
                  <a:gd name="connsiteX1" fmla="*/ 927088 w 1065656"/>
                  <a:gd name="connsiteY1" fmla="*/ 261836 h 710115"/>
                  <a:gd name="connsiteX2" fmla="*/ 670317 w 1065656"/>
                  <a:gd name="connsiteY2" fmla="*/ 117458 h 710115"/>
                  <a:gd name="connsiteX3" fmla="*/ 368085 w 1065656"/>
                  <a:gd name="connsiteY3" fmla="*/ 101465 h 710115"/>
                  <a:gd name="connsiteX4" fmla="*/ 151443 w 1065656"/>
                  <a:gd name="connsiteY4" fmla="*/ 224520 h 710115"/>
                  <a:gd name="connsiteX5" fmla="*/ 221041 w 1065656"/>
                  <a:gd name="connsiteY5" fmla="*/ 566883 h 710115"/>
                  <a:gd name="connsiteX6" fmla="*/ 520607 w 1065656"/>
                  <a:gd name="connsiteY6" fmla="*/ 652474 h 710115"/>
                  <a:gd name="connsiteX7" fmla="*/ 814843 w 1065656"/>
                  <a:gd name="connsiteY7" fmla="*/ 591020 h 71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65656" h="710115">
                    <a:moveTo>
                      <a:pt x="891697" y="573102"/>
                    </a:moveTo>
                    <a:cubicBezTo>
                      <a:pt x="1115743" y="573102"/>
                      <a:pt x="1118853" y="277237"/>
                      <a:pt x="927088" y="261836"/>
                    </a:cubicBezTo>
                    <a:cubicBezTo>
                      <a:pt x="942489" y="164399"/>
                      <a:pt x="828171" y="31867"/>
                      <a:pt x="670317" y="117458"/>
                    </a:cubicBezTo>
                    <a:cubicBezTo>
                      <a:pt x="609456" y="-64830"/>
                      <a:pt x="389260" y="-6634"/>
                      <a:pt x="368085" y="101465"/>
                    </a:cubicBezTo>
                    <a:cubicBezTo>
                      <a:pt x="249324" y="38975"/>
                      <a:pt x="145520" y="139077"/>
                      <a:pt x="151443" y="224520"/>
                    </a:cubicBezTo>
                    <a:cubicBezTo>
                      <a:pt x="-118212" y="280939"/>
                      <a:pt x="14616" y="639443"/>
                      <a:pt x="221041" y="566883"/>
                    </a:cubicBezTo>
                    <a:cubicBezTo>
                      <a:pt x="261170" y="756723"/>
                      <a:pt x="464485" y="727403"/>
                      <a:pt x="520607" y="652474"/>
                    </a:cubicBezTo>
                    <a:cubicBezTo>
                      <a:pt x="627522" y="767533"/>
                      <a:pt x="777379" y="684607"/>
                      <a:pt x="814843" y="591020"/>
                    </a:cubicBezTo>
                  </a:path>
                </a:pathLst>
              </a:custGeom>
              <a:solidFill>
                <a:srgbClr val="FFFFFF"/>
              </a:solidFill>
              <a:ln w="28575" cap="rnd">
                <a:solidFill>
                  <a:srgbClr val="304862"/>
                </a:solidFill>
                <a:prstDash val="solid"/>
                <a:round/>
              </a:ln>
            </p:spPr>
            <p:txBody>
              <a:bodyPr rtlCol="0" anchor="ctr"/>
              <a:lstStyle/>
              <a:p>
                <a:endParaRPr lang="ja-JP" altLang="en-US"/>
              </a:p>
            </p:txBody>
          </p:sp>
        </p:grpSp>
        <p:sp>
          <p:nvSpPr>
            <p:cNvPr id="20" name="テキスト ボックス 6">
              <a:extLst>
                <a:ext uri="{FF2B5EF4-FFF2-40B4-BE49-F238E27FC236}">
                  <a16:creationId xmlns:a16="http://schemas.microsoft.com/office/drawing/2014/main" id="{A60FAD13-66A0-FD6F-6472-7F704067396F}"/>
                </a:ext>
              </a:extLst>
            </p:cNvPr>
            <p:cNvSpPr txBox="1"/>
            <p:nvPr/>
          </p:nvSpPr>
          <p:spPr>
            <a:xfrm>
              <a:off x="2048079" y="1572512"/>
              <a:ext cx="646331" cy="313350"/>
            </a:xfrm>
            <a:prstGeom prst="rect">
              <a:avLst/>
            </a:prstGeom>
            <a:noFill/>
          </p:spPr>
          <p:txBody>
            <a:bodyPr wrap="none" tIns="36000" bIns="0" rtlCol="0" anchor="ctr" anchorCtr="0">
              <a:spAutoFit/>
            </a:bodyPr>
            <a:lstStyle>
              <a:defPPr>
                <a:defRPr lang="en-US"/>
              </a:defPPr>
              <a:lvl1pPr algn="ctr">
                <a:defRPr kumimoji="1">
                  <a:solidFill>
                    <a:schemeClr val="bg1"/>
                  </a:solidFill>
                  <a:latin typeface="Noto Sans JP Medium" panose="020B0200000000000000" pitchFamily="50" charset="-128"/>
                  <a:ea typeface="Noto Sans JP Medium" panose="020B0200000000000000" pitchFamily="50" charset="-128"/>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ja-JP" altLang="en-US" dirty="0">
                  <a:solidFill>
                    <a:srgbClr val="3B3838"/>
                  </a:solidFill>
                  <a:latin typeface="Noto Sans JP Regular" panose="020B0200000000000000" pitchFamily="34" charset="-122"/>
                  <a:ea typeface="Noto Sans JP Regular" panose="020B0200000000000000" pitchFamily="34" charset="-122"/>
                </a:rPr>
                <a:t>不安</a:t>
              </a:r>
            </a:p>
          </p:txBody>
        </p:sp>
      </p:grpSp>
      <p:sp>
        <p:nvSpPr>
          <p:cNvPr id="35" name="矢印: 下 5">
            <a:extLst>
              <a:ext uri="{FF2B5EF4-FFF2-40B4-BE49-F238E27FC236}">
                <a16:creationId xmlns:a16="http://schemas.microsoft.com/office/drawing/2014/main" id="{47F8C0ED-FE82-E9E5-D922-DB436F61557C}"/>
              </a:ext>
            </a:extLst>
          </p:cNvPr>
          <p:cNvSpPr>
            <a:spLocks noChangeAspect="1"/>
          </p:cNvSpPr>
          <p:nvPr/>
        </p:nvSpPr>
        <p:spPr>
          <a:xfrm>
            <a:off x="4335332" y="5364799"/>
            <a:ext cx="473336" cy="339762"/>
          </a:xfrm>
          <a:prstGeom prst="downArrow">
            <a:avLst/>
          </a:prstGeom>
          <a:solidFill>
            <a:srgbClr val="A6BE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6" name="グラフィックス 53">
            <a:extLst>
              <a:ext uri="{FF2B5EF4-FFF2-40B4-BE49-F238E27FC236}">
                <a16:creationId xmlns:a16="http://schemas.microsoft.com/office/drawing/2014/main" id="{83E127F6-A355-7DDB-D175-E16E61C9C5B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361514" y="3620547"/>
            <a:ext cx="544316" cy="416923"/>
          </a:xfrm>
          <a:prstGeom prst="rect">
            <a:avLst/>
          </a:prstGeom>
        </p:spPr>
      </p:pic>
      <p:grpSp>
        <p:nvGrpSpPr>
          <p:cNvPr id="37" name="グループ化 1">
            <a:extLst>
              <a:ext uri="{FF2B5EF4-FFF2-40B4-BE49-F238E27FC236}">
                <a16:creationId xmlns:a16="http://schemas.microsoft.com/office/drawing/2014/main" id="{CAE8F5D2-9208-EDAD-DA07-DD1296610408}"/>
              </a:ext>
            </a:extLst>
          </p:cNvPr>
          <p:cNvGrpSpPr/>
          <p:nvPr/>
        </p:nvGrpSpPr>
        <p:grpSpPr>
          <a:xfrm>
            <a:off x="942976" y="1020913"/>
            <a:ext cx="7258050" cy="457866"/>
            <a:chOff x="942976" y="1020913"/>
            <a:chExt cx="7258050" cy="457866"/>
          </a:xfrm>
        </p:grpSpPr>
        <p:sp>
          <p:nvSpPr>
            <p:cNvPr id="38" name="四角形: 角を丸くする 11">
              <a:extLst>
                <a:ext uri="{FF2B5EF4-FFF2-40B4-BE49-F238E27FC236}">
                  <a16:creationId xmlns:a16="http://schemas.microsoft.com/office/drawing/2014/main" id="{13452F98-578D-7C35-C63C-507502C2343B}"/>
                </a:ext>
              </a:extLst>
            </p:cNvPr>
            <p:cNvSpPr/>
            <p:nvPr/>
          </p:nvSpPr>
          <p:spPr>
            <a:xfrm>
              <a:off x="942976" y="1020913"/>
              <a:ext cx="7258050" cy="457866"/>
            </a:xfrm>
            <a:prstGeom prst="roundRect">
              <a:avLst/>
            </a:prstGeom>
            <a:solidFill>
              <a:srgbClr val="FFFF96"/>
            </a:solidFill>
          </p:spPr>
          <p:txBody>
            <a:bodyPr wrap="square" rtlCol="0" anchor="ctr">
              <a:spAutoFit/>
            </a:bodyPr>
            <a:lstStyle/>
            <a:p>
              <a:pPr algn="ctr"/>
              <a:endParaRPr kumimoji="1" lang="ja-JP" altLang="en-US" dirty="0">
                <a:latin typeface="+mn-ea"/>
              </a:endParaRPr>
            </a:p>
          </p:txBody>
        </p:sp>
        <p:sp>
          <p:nvSpPr>
            <p:cNvPr id="39" name="正方形/長方形 56">
              <a:extLst>
                <a:ext uri="{FF2B5EF4-FFF2-40B4-BE49-F238E27FC236}">
                  <a16:creationId xmlns:a16="http://schemas.microsoft.com/office/drawing/2014/main" id="{810EBDCD-46E4-4729-C7CE-81EB7FE9B253}"/>
                </a:ext>
              </a:extLst>
            </p:cNvPr>
            <p:cNvSpPr/>
            <p:nvPr/>
          </p:nvSpPr>
          <p:spPr>
            <a:xfrm>
              <a:off x="1138145" y="1095958"/>
              <a:ext cx="6867713" cy="307777"/>
            </a:xfrm>
            <a:prstGeom prst="rect">
              <a:avLst/>
            </a:prstGeom>
            <a:noFill/>
            <a:ln>
              <a:noFill/>
            </a:ln>
          </p:spPr>
          <p:txBody>
            <a:bodyPr wrap="square" lIns="36000" tIns="0" rIns="36000" bIns="0" anchor="ctr" anchorCtr="1">
              <a:spAutoFit/>
            </a:bodyPr>
            <a:lstStyle/>
            <a:p>
              <a:pPr algn="ctr"/>
              <a:r>
                <a:rPr lang="ja-JP" altLang="en-US" sz="2000" dirty="0">
                  <a:solidFill>
                    <a:srgbClr val="3B3838"/>
                  </a:solidFill>
                  <a:latin typeface="+mn-ea"/>
                </a:rPr>
                <a:t>病気は労働者のキャリアや人生設計に大きな影響を及ぼす</a:t>
              </a:r>
            </a:p>
          </p:txBody>
        </p:sp>
      </p:grpSp>
      <p:pic>
        <p:nvPicPr>
          <p:cNvPr id="40" name="图形 39">
            <a:extLst>
              <a:ext uri="{FF2B5EF4-FFF2-40B4-BE49-F238E27FC236}">
                <a16:creationId xmlns:a16="http://schemas.microsoft.com/office/drawing/2014/main" id="{BAC9654F-769D-A82E-7327-B97D677FD9C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650752" y="2225942"/>
            <a:ext cx="535533" cy="819051"/>
          </a:xfrm>
          <a:prstGeom prst="rect">
            <a:avLst/>
          </a:prstGeom>
        </p:spPr>
      </p:pic>
      <p:pic>
        <p:nvPicPr>
          <p:cNvPr id="41" name="图形 40">
            <a:extLst>
              <a:ext uri="{FF2B5EF4-FFF2-40B4-BE49-F238E27FC236}">
                <a16:creationId xmlns:a16="http://schemas.microsoft.com/office/drawing/2014/main" id="{BDD37B6F-F31F-A3F6-6F8A-B46D0F6B6EC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304234" y="2225942"/>
            <a:ext cx="535533" cy="819051"/>
          </a:xfrm>
          <a:prstGeom prst="rect">
            <a:avLst/>
          </a:prstGeom>
        </p:spPr>
      </p:pic>
      <p:pic>
        <p:nvPicPr>
          <p:cNvPr id="42" name="图形 41">
            <a:extLst>
              <a:ext uri="{FF2B5EF4-FFF2-40B4-BE49-F238E27FC236}">
                <a16:creationId xmlns:a16="http://schemas.microsoft.com/office/drawing/2014/main" id="{72ECFFB2-74A6-02CC-DC63-F2B65B5F9ED6}"/>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957715" y="2225942"/>
            <a:ext cx="535533" cy="819051"/>
          </a:xfrm>
          <a:prstGeom prst="rect">
            <a:avLst/>
          </a:prstGeom>
        </p:spPr>
      </p:pic>
    </p:spTree>
    <p:extLst>
      <p:ext uri="{BB962C8B-B14F-4D97-AF65-F5344CB8AC3E}">
        <p14:creationId xmlns:p14="http://schemas.microsoft.com/office/powerpoint/2010/main" val="933691563"/>
      </p:ext>
    </p:extLst>
  </p:cSld>
  <p:clrMapOvr>
    <a:masterClrMapping/>
  </p:clrMapOvr>
</p:sld>
</file>

<file path=ppt/theme/theme1.xml><?xml version="1.0" encoding="utf-8"?>
<a:theme xmlns:a="http://schemas.openxmlformats.org/drawingml/2006/main" name="主题1">
  <a:themeElements>
    <a:clrScheme name="治療と仕事の両立">
      <a:dk1>
        <a:srgbClr val="323232"/>
      </a:dk1>
      <a:lt1>
        <a:srgbClr val="FFFFFF"/>
      </a:lt1>
      <a:dk2>
        <a:srgbClr val="304861"/>
      </a:dk2>
      <a:lt2>
        <a:srgbClr val="E7E6E6"/>
      </a:lt2>
      <a:accent1>
        <a:srgbClr val="55779B"/>
      </a:accent1>
      <a:accent2>
        <a:srgbClr val="A6BED2"/>
      </a:accent2>
      <a:accent3>
        <a:srgbClr val="DCE5EE"/>
      </a:accent3>
      <a:accent4>
        <a:srgbClr val="EE92BA"/>
      </a:accent4>
      <a:accent5>
        <a:srgbClr val="F9C9DE"/>
      </a:accent5>
      <a:accent6>
        <a:srgbClr val="FAEC3C"/>
      </a:accent6>
      <a:hlink>
        <a:srgbClr val="0563C1"/>
      </a:hlink>
      <a:folHlink>
        <a:srgbClr val="954F72"/>
      </a:folHlink>
    </a:clrScheme>
    <a:fontScheme name="Noto Sans JP Regular">
      <a:majorFont>
        <a:latin typeface="Noto Sans JP Regular"/>
        <a:ea typeface="Noto Sans JP Regular"/>
        <a:cs typeface=""/>
      </a:majorFont>
      <a:minorFont>
        <a:latin typeface="Noto Sans JP Regular"/>
        <a:ea typeface="Noto Sans JP Regular"/>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solidFill>
          <a:schemeClr val="accent6">
            <a:lumMod val="20000"/>
            <a:lumOff val="80000"/>
          </a:schemeClr>
        </a:solidFill>
      </a:spPr>
      <a:bodyPr wrap="square" rtlCol="0">
        <a:spAutoFit/>
      </a:bodyPr>
      <a:lstStyle>
        <a:defPPr algn="l">
          <a:defRPr kumimoji="1" dirty="0"/>
        </a:defPPr>
      </a:lstStyle>
    </a:txDef>
  </a:objectDefaults>
  <a:extraClrSchemeLst/>
  <a:extLst>
    <a:ext uri="{05A4C25C-085E-4340-85A3-A5531E510DB2}">
      <thm15:themeFamily xmlns:thm15="http://schemas.microsoft.com/office/thememl/2012/main" name="主题1" id="{EED6A825-733F-4A33-8DC8-FE82C53BA352}" vid="{5BBF813E-77FF-4087-9221-F1AB580E958B}"/>
    </a:ext>
  </a:extLst>
</a:theme>
</file>

<file path=ppt/theme/theme2.xml><?xml version="1.0" encoding="utf-8"?>
<a:theme xmlns:a="http://schemas.openxmlformats.org/drawingml/2006/main" name="1_Office テーマ">
  <a:themeElements>
    <a:clrScheme name="治療と仕事の両立">
      <a:dk1>
        <a:srgbClr val="323232"/>
      </a:dk1>
      <a:lt1>
        <a:srgbClr val="FFFFFF"/>
      </a:lt1>
      <a:dk2>
        <a:srgbClr val="304861"/>
      </a:dk2>
      <a:lt2>
        <a:srgbClr val="E7E6E6"/>
      </a:lt2>
      <a:accent1>
        <a:srgbClr val="55779B"/>
      </a:accent1>
      <a:accent2>
        <a:srgbClr val="A6BED2"/>
      </a:accent2>
      <a:accent3>
        <a:srgbClr val="DCE5EE"/>
      </a:accent3>
      <a:accent4>
        <a:srgbClr val="EE92BA"/>
      </a:accent4>
      <a:accent5>
        <a:srgbClr val="F9C9DE"/>
      </a:accent5>
      <a:accent6>
        <a:srgbClr val="FAEC3C"/>
      </a:accent6>
      <a:hlink>
        <a:srgbClr val="0563C1"/>
      </a:hlink>
      <a:folHlink>
        <a:srgbClr val="954F72"/>
      </a:folHlink>
    </a:clrScheme>
    <a:fontScheme name="Noto Sans JP Regular">
      <a:majorFont>
        <a:latin typeface="Noto Sans JP Regular"/>
        <a:ea typeface="Noto Sans JP Regular"/>
        <a:cs typeface=""/>
      </a:majorFont>
      <a:minorFont>
        <a:latin typeface="Noto Sans JP Regular"/>
        <a:ea typeface="Noto Sans JP Regular"/>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spPr>
      <a:bodyPr wrap="square" tIns="0" bIns="0" anchor="ctr" anchorCtr="0">
        <a:spAutoFit/>
      </a:bodyPr>
      <a:lstStyle>
        <a:defPPr algn="ctr">
          <a:defRPr kumimoji="1" dirty="0">
            <a:solidFill>
              <a:srgbClr val="323232"/>
            </a:solidFill>
          </a:defRPr>
        </a:defPPr>
      </a:lstStyle>
    </a:spDef>
    <a:lnDef>
      <a:spPr>
        <a:ln w="22225" cap="rnd">
          <a:solidFill>
            <a:srgbClr val="323232"/>
          </a:solidFill>
          <a:prstDash val="sysDot"/>
          <a:round/>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solidFill>
          <a:schemeClr val="accent6">
            <a:lumMod val="20000"/>
            <a:lumOff val="80000"/>
          </a:schemeClr>
        </a:solidFill>
      </a:spPr>
      <a:bodyPr wrap="square" rtlCol="0">
        <a:spAutoFit/>
      </a:bodyPr>
      <a:lstStyle>
        <a:defPPr algn="l">
          <a:defRPr kumimoji="1" dirty="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Office テーマ">
  <a:themeElements>
    <a:clrScheme name="治療と仕事の両立">
      <a:dk1>
        <a:srgbClr val="323232"/>
      </a:dk1>
      <a:lt1>
        <a:srgbClr val="FFFFFF"/>
      </a:lt1>
      <a:dk2>
        <a:srgbClr val="304861"/>
      </a:dk2>
      <a:lt2>
        <a:srgbClr val="E7E6E6"/>
      </a:lt2>
      <a:accent1>
        <a:srgbClr val="55779B"/>
      </a:accent1>
      <a:accent2>
        <a:srgbClr val="A6BED2"/>
      </a:accent2>
      <a:accent3>
        <a:srgbClr val="DCE5EE"/>
      </a:accent3>
      <a:accent4>
        <a:srgbClr val="EE92BA"/>
      </a:accent4>
      <a:accent5>
        <a:srgbClr val="F9C9DE"/>
      </a:accent5>
      <a:accent6>
        <a:srgbClr val="FAEC3C"/>
      </a:accent6>
      <a:hlink>
        <a:srgbClr val="0563C1"/>
      </a:hlink>
      <a:folHlink>
        <a:srgbClr val="954F72"/>
      </a:folHlink>
    </a:clrScheme>
    <a:fontScheme name="Noto Sans JP Regular">
      <a:majorFont>
        <a:latin typeface="Noto Sans JP Regular"/>
        <a:ea typeface="Noto Sans JP Regular"/>
        <a:cs typeface=""/>
      </a:majorFont>
      <a:minorFont>
        <a:latin typeface="Noto Sans JP Regular"/>
        <a:ea typeface="Noto Sans JP Regular"/>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solidFill>
          <a:schemeClr val="accent6">
            <a:lumMod val="20000"/>
            <a:lumOff val="80000"/>
          </a:schemeClr>
        </a:solidFill>
      </a:spPr>
      <a:bodyPr wrap="square" rtlCol="0">
        <a:spAutoFit/>
      </a:bodyPr>
      <a:lstStyle>
        <a:defPPr algn="l">
          <a:defRPr kumimoji="1" dirty="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テーマ">
  <a:themeElements>
    <a:clrScheme name="治療と仕事の両立">
      <a:dk1>
        <a:srgbClr val="323232"/>
      </a:dk1>
      <a:lt1>
        <a:srgbClr val="FFFFFF"/>
      </a:lt1>
      <a:dk2>
        <a:srgbClr val="304861"/>
      </a:dk2>
      <a:lt2>
        <a:srgbClr val="E7E6E6"/>
      </a:lt2>
      <a:accent1>
        <a:srgbClr val="55779B"/>
      </a:accent1>
      <a:accent2>
        <a:srgbClr val="A6BED2"/>
      </a:accent2>
      <a:accent3>
        <a:srgbClr val="DCE5EE"/>
      </a:accent3>
      <a:accent4>
        <a:srgbClr val="EE92BA"/>
      </a:accent4>
      <a:accent5>
        <a:srgbClr val="F9C9DE"/>
      </a:accent5>
      <a:accent6>
        <a:srgbClr val="FAEC3C"/>
      </a:accent6>
      <a:hlink>
        <a:srgbClr val="0563C1"/>
      </a:hlink>
      <a:folHlink>
        <a:srgbClr val="954F72"/>
      </a:folHlink>
    </a:clrScheme>
    <a:fontScheme name="Noto Sans JP Regular">
      <a:majorFont>
        <a:latin typeface="Noto Sans JP Regular"/>
        <a:ea typeface="Noto Sans JP Regular"/>
        <a:cs typeface=""/>
      </a:majorFont>
      <a:minorFont>
        <a:latin typeface="Noto Sans JP Regular"/>
        <a:ea typeface="Noto Sans JP Regular"/>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solidFill>
          <a:schemeClr val="accent6">
            <a:lumMod val="20000"/>
            <a:lumOff val="80000"/>
          </a:schemeClr>
        </a:solidFill>
      </a:spPr>
      <a:bodyPr wrap="square" rtlCol="0">
        <a:spAutoFit/>
      </a:bodyPr>
      <a:lstStyle>
        <a:defPPr algn="l">
          <a:defRPr kumimoji="1" dirty="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8463987558D3144A9682BEE7AD8C3934" ma:contentTypeVersion="8" ma:contentTypeDescription="新しいドキュメントを作成します。" ma:contentTypeScope="" ma:versionID="1a5ce0536fbefffbc4fe0f0a32d7a31f">
  <xsd:schema xmlns:xsd="http://www.w3.org/2001/XMLSchema" xmlns:xs="http://www.w3.org/2001/XMLSchema" xmlns:p="http://schemas.microsoft.com/office/2006/metadata/properties" xmlns:ns2="eba179ee-1ad2-4a6e-a1e7-91a518a488ce" targetNamespace="http://schemas.microsoft.com/office/2006/metadata/properties" ma:root="true" ma:fieldsID="713e8e5e1ca5ddf6688fd4b0c830b8e1" ns2:_="">
    <xsd:import namespace="eba179ee-1ad2-4a6e-a1e7-91a518a488ce"/>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ba179ee-1ad2-4a6e-a1e7-91a518a488c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画像タグ" ma:readOnly="false" ma:fieldId="{5cf76f15-5ced-4ddc-b409-7134ff3c332f}" ma:taxonomyMulti="true" ma:sspId="0347f584-7be2-4218-8e94-402d99aedf0b"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4879F9C-A03C-43CD-BACC-9096CD255E78}">
  <ds:schemaRefs>
    <ds:schemaRef ds:uri="eba179ee-1ad2-4a6e-a1e7-91a518a488c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1EE9D1E8-2E2F-426D-B44D-DBCA0193563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主题1</Template>
  <TotalTime>8304</TotalTime>
  <Words>7039</Words>
  <Application>Microsoft Office PowerPoint</Application>
  <PresentationFormat>画面に合わせる (4:3)</PresentationFormat>
  <Paragraphs>553</Paragraphs>
  <Slides>33</Slides>
  <Notes>33</Notes>
  <HiddenSlides>0</HiddenSlides>
  <MMClips>0</MMClips>
  <ScaleCrop>false</ScaleCrop>
  <HeadingPairs>
    <vt:vector size="6" baseType="variant">
      <vt:variant>
        <vt:lpstr>使用されているフォント</vt:lpstr>
      </vt:variant>
      <vt:variant>
        <vt:i4>7</vt:i4>
      </vt:variant>
      <vt:variant>
        <vt:lpstr>テーマ</vt:lpstr>
      </vt:variant>
      <vt:variant>
        <vt:i4>4</vt:i4>
      </vt:variant>
      <vt:variant>
        <vt:lpstr>スライド タイトル</vt:lpstr>
      </vt:variant>
      <vt:variant>
        <vt:i4>33</vt:i4>
      </vt:variant>
    </vt:vector>
  </HeadingPairs>
  <TitlesOfParts>
    <vt:vector size="44" baseType="lpstr">
      <vt:lpstr>Noto Sans JP SemiBold</vt:lpstr>
      <vt:lpstr>Noto Sans JP Bold</vt:lpstr>
      <vt:lpstr>Arial</vt:lpstr>
      <vt:lpstr>Noto Sans JP Medium</vt:lpstr>
      <vt:lpstr>Wingdings</vt:lpstr>
      <vt:lpstr>Noto Sans JP Regular</vt:lpstr>
      <vt:lpstr>Noto Sans JP</vt:lpstr>
      <vt:lpstr>主题1</vt:lpstr>
      <vt:lpstr>1_Office テーマ</vt:lpstr>
      <vt:lpstr>4_Office テーマ</vt:lpstr>
      <vt:lpstr>3_Office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治療と仕事の両立支援ガイド ～ 持続可能な経営の実現に向けて ～ </dc:title>
  <cp:revision>662</cp:revision>
  <cp:lastPrinted>2023-10-12T08:27:33Z</cp:lastPrinted>
  <dcterms:created xsi:type="dcterms:W3CDTF">2023-09-28T06:48:57Z</dcterms:created>
  <dcterms:modified xsi:type="dcterms:W3CDTF">2024-01-26T05:52:08Z</dcterms:modified>
</cp:coreProperties>
</file>